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22"/>
  </p:notesMasterIdLst>
  <p:sldIdLst>
    <p:sldId id="2145704806" r:id="rId6"/>
    <p:sldId id="287" r:id="rId7"/>
    <p:sldId id="288" r:id="rId8"/>
    <p:sldId id="2145704805" r:id="rId9"/>
    <p:sldId id="286" r:id="rId10"/>
    <p:sldId id="258" r:id="rId11"/>
    <p:sldId id="2145704803" r:id="rId12"/>
    <p:sldId id="2145704804" r:id="rId13"/>
    <p:sldId id="2145704800" r:id="rId14"/>
    <p:sldId id="396" r:id="rId15"/>
    <p:sldId id="378" r:id="rId16"/>
    <p:sldId id="266" r:id="rId17"/>
    <p:sldId id="259" r:id="rId18"/>
    <p:sldId id="2145704801" r:id="rId19"/>
    <p:sldId id="264" r:id="rId20"/>
    <p:sldId id="2145704807" r:id="rId21"/>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0FF"/>
    <a:srgbClr val="FF0000"/>
    <a:srgbClr val="156082"/>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0EB078-7A3D-4C00-BFD6-EAF6EBD61BF9}" v="1" dt="2026-09-15T09:35:01.403"/>
    <p1510:client id="{16951E4E-5503-9FCD-2ABB-579D90BCC4DD}" v="64" dt="2026-09-15T09:31:13.974"/>
    <p1510:client id="{1AB2266C-3EEC-8991-FD86-2C611DA6EACC}" v="5" dt="2026-09-15T10:05:54.949"/>
    <p1510:client id="{AA81799E-03E9-DA91-8763-31CD7C0EDA50}" v="9" dt="2026-09-15T10:06:41.6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Parsons, M7OWS" userId="S::heather.parsons@rsgb.org.uk::6ef6bb8b-6a77-4162-b93f-919707b8d664" providerId="AD" clId="Web-{1AB2266C-3EEC-8991-FD86-2C611DA6EACC}"/>
    <pc:docChg chg="modSld">
      <pc:chgData name="Heather Parsons, M7OWS" userId="S::heather.parsons@rsgb.org.uk::6ef6bb8b-6a77-4162-b93f-919707b8d664" providerId="AD" clId="Web-{1AB2266C-3EEC-8991-FD86-2C611DA6EACC}" dt="2026-09-15T10:05:54.684" v="3" actId="20577"/>
      <pc:docMkLst>
        <pc:docMk/>
      </pc:docMkLst>
      <pc:sldChg chg="modSp">
        <pc:chgData name="Heather Parsons, M7OWS" userId="S::heather.parsons@rsgb.org.uk::6ef6bb8b-6a77-4162-b93f-919707b8d664" providerId="AD" clId="Web-{1AB2266C-3EEC-8991-FD86-2C611DA6EACC}" dt="2026-09-15T10:05:54.684" v="3" actId="20577"/>
        <pc:sldMkLst>
          <pc:docMk/>
          <pc:sldMk cId="782825901" sldId="288"/>
        </pc:sldMkLst>
        <pc:spChg chg="mod">
          <ac:chgData name="Heather Parsons, M7OWS" userId="S::heather.parsons@rsgb.org.uk::6ef6bb8b-6a77-4162-b93f-919707b8d664" providerId="AD" clId="Web-{1AB2266C-3EEC-8991-FD86-2C611DA6EACC}" dt="2026-09-15T10:05:54.684" v="3" actId="20577"/>
          <ac:spMkLst>
            <pc:docMk/>
            <pc:sldMk cId="782825901" sldId="288"/>
            <ac:spMk id="5" creationId="{C0872F69-4308-7709-5366-8F7A3F420D4F}"/>
          </ac:spMkLst>
        </pc:spChg>
      </pc:sldChg>
    </pc:docChg>
  </pc:docChgLst>
  <pc:docChgLst>
    <pc:chgData name="Helen Sargeant, M7MZE" userId="9c185273-9bae-4b6f-97dd-e0fff64fc196" providerId="ADAL" clId="{E27235F3-20CE-4D53-A901-D9F91947C82C}"/>
    <pc:docChg chg="custSel addSld modSld">
      <pc:chgData name="Helen Sargeant, M7MZE" userId="9c185273-9bae-4b6f-97dd-e0fff64fc196" providerId="ADAL" clId="{E27235F3-20CE-4D53-A901-D9F91947C82C}" dt="2026-09-15T13:05:37.176" v="12" actId="113"/>
      <pc:docMkLst>
        <pc:docMk/>
      </pc:docMkLst>
      <pc:sldChg chg="modNotes">
        <pc:chgData name="Helen Sargeant, M7MZE" userId="9c185273-9bae-4b6f-97dd-e0fff64fc196" providerId="ADAL" clId="{E27235F3-20CE-4D53-A901-D9F91947C82C}" dt="2026-09-15T09:34:42.216" v="3" actId="27636"/>
        <pc:sldMkLst>
          <pc:docMk/>
          <pc:sldMk cId="1659741020" sldId="259"/>
        </pc:sldMkLst>
      </pc:sldChg>
      <pc:sldChg chg="delSp mod">
        <pc:chgData name="Helen Sargeant, M7MZE" userId="9c185273-9bae-4b6f-97dd-e0fff64fc196" providerId="ADAL" clId="{E27235F3-20CE-4D53-A901-D9F91947C82C}" dt="2026-09-15T09:36:13.813" v="7" actId="478"/>
        <pc:sldMkLst>
          <pc:docMk/>
          <pc:sldMk cId="4012690289" sldId="264"/>
        </pc:sldMkLst>
        <pc:spChg chg="del">
          <ac:chgData name="Helen Sargeant, M7MZE" userId="9c185273-9bae-4b6f-97dd-e0fff64fc196" providerId="ADAL" clId="{E27235F3-20CE-4D53-A901-D9F91947C82C}" dt="2026-09-15T09:36:13.813" v="7" actId="478"/>
          <ac:spMkLst>
            <pc:docMk/>
            <pc:sldMk cId="4012690289" sldId="264"/>
            <ac:spMk id="5" creationId="{096BADDA-69C6-B843-A944-6EF08A096330}"/>
          </ac:spMkLst>
        </pc:spChg>
      </pc:sldChg>
      <pc:sldChg chg="modNotes">
        <pc:chgData name="Helen Sargeant, M7MZE" userId="9c185273-9bae-4b6f-97dd-e0fff64fc196" providerId="ADAL" clId="{E27235F3-20CE-4D53-A901-D9F91947C82C}" dt="2026-09-15T09:34:42.208" v="2" actId="27636"/>
        <pc:sldMkLst>
          <pc:docMk/>
          <pc:sldMk cId="899830031" sldId="266"/>
        </pc:sldMkLst>
      </pc:sldChg>
      <pc:sldChg chg="modNotes">
        <pc:chgData name="Helen Sargeant, M7MZE" userId="9c185273-9bae-4b6f-97dd-e0fff64fc196" providerId="ADAL" clId="{E27235F3-20CE-4D53-A901-D9F91947C82C}" dt="2026-09-15T09:34:42.194" v="1" actId="27636"/>
        <pc:sldMkLst>
          <pc:docMk/>
          <pc:sldMk cId="0" sldId="396"/>
        </pc:sldMkLst>
      </pc:sldChg>
      <pc:sldChg chg="modNotes">
        <pc:chgData name="Helen Sargeant, M7MZE" userId="9c185273-9bae-4b6f-97dd-e0fff64fc196" providerId="ADAL" clId="{E27235F3-20CE-4D53-A901-D9F91947C82C}" dt="2026-09-15T09:34:42.172" v="0" actId="27636"/>
        <pc:sldMkLst>
          <pc:docMk/>
          <pc:sldMk cId="1766340811" sldId="2145704800"/>
        </pc:sldMkLst>
      </pc:sldChg>
      <pc:sldChg chg="delSp modSp mod modNotes">
        <pc:chgData name="Helen Sargeant, M7MZE" userId="9c185273-9bae-4b6f-97dd-e0fff64fc196" providerId="ADAL" clId="{E27235F3-20CE-4D53-A901-D9F91947C82C}" dt="2026-09-15T09:36:23.077" v="9" actId="478"/>
        <pc:sldMkLst>
          <pc:docMk/>
          <pc:sldMk cId="3352682431" sldId="2145704801"/>
        </pc:sldMkLst>
        <pc:spChg chg="del mod">
          <ac:chgData name="Helen Sargeant, M7MZE" userId="9c185273-9bae-4b6f-97dd-e0fff64fc196" providerId="ADAL" clId="{E27235F3-20CE-4D53-A901-D9F91947C82C}" dt="2026-09-15T09:36:23.077" v="9" actId="478"/>
          <ac:spMkLst>
            <pc:docMk/>
            <pc:sldMk cId="3352682431" sldId="2145704801"/>
            <ac:spMk id="4" creationId="{EA0787AB-3FF0-F079-9C71-A48998004BD2}"/>
          </ac:spMkLst>
        </pc:spChg>
        <pc:spChg chg="del">
          <ac:chgData name="Helen Sargeant, M7MZE" userId="9c185273-9bae-4b6f-97dd-e0fff64fc196" providerId="ADAL" clId="{E27235F3-20CE-4D53-A901-D9F91947C82C}" dt="2026-09-15T09:36:20.586" v="8" actId="478"/>
          <ac:spMkLst>
            <pc:docMk/>
            <pc:sldMk cId="3352682431" sldId="2145704801"/>
            <ac:spMk id="5" creationId="{E6C15929-6849-DC35-CEB1-744D00E08F57}"/>
          </ac:spMkLst>
        </pc:spChg>
      </pc:sldChg>
      <pc:sldChg chg="add">
        <pc:chgData name="Helen Sargeant, M7MZE" userId="9c185273-9bae-4b6f-97dd-e0fff64fc196" providerId="ADAL" clId="{E27235F3-20CE-4D53-A901-D9F91947C82C}" dt="2026-09-15T09:35:01.398" v="5"/>
        <pc:sldMkLst>
          <pc:docMk/>
          <pc:sldMk cId="3273478532" sldId="2145704806"/>
        </pc:sldMkLst>
      </pc:sldChg>
      <pc:sldChg chg="addSp delSp modSp mod">
        <pc:chgData name="Helen Sargeant, M7MZE" userId="9c185273-9bae-4b6f-97dd-e0fff64fc196" providerId="ADAL" clId="{E27235F3-20CE-4D53-A901-D9F91947C82C}" dt="2026-09-15T13:05:37.176" v="12" actId="113"/>
        <pc:sldMkLst>
          <pc:docMk/>
          <pc:sldMk cId="148119675" sldId="2145704807"/>
        </pc:sldMkLst>
        <pc:spChg chg="del">
          <ac:chgData name="Helen Sargeant, M7MZE" userId="9c185273-9bae-4b6f-97dd-e0fff64fc196" providerId="ADAL" clId="{E27235F3-20CE-4D53-A901-D9F91947C82C}" dt="2026-09-15T09:48:33.361" v="10" actId="478"/>
          <ac:spMkLst>
            <pc:docMk/>
            <pc:sldMk cId="148119675" sldId="2145704807"/>
            <ac:spMk id="2" creationId="{446D3C5E-0A20-2CD2-6AFB-CD5518789D71}"/>
          </ac:spMkLst>
        </pc:spChg>
        <pc:spChg chg="mod">
          <ac:chgData name="Helen Sargeant, M7MZE" userId="9c185273-9bae-4b6f-97dd-e0fff64fc196" providerId="ADAL" clId="{E27235F3-20CE-4D53-A901-D9F91947C82C}" dt="2026-09-15T13:05:37.176" v="12" actId="113"/>
          <ac:spMkLst>
            <pc:docMk/>
            <pc:sldMk cId="148119675" sldId="2145704807"/>
            <ac:spMk id="4" creationId="{720DB3C1-F04C-60C7-31F4-7AF861648A30}"/>
          </ac:spMkLst>
        </pc:spChg>
        <pc:spChg chg="add">
          <ac:chgData name="Helen Sargeant, M7MZE" userId="9c185273-9bae-4b6f-97dd-e0fff64fc196" providerId="ADAL" clId="{E27235F3-20CE-4D53-A901-D9F91947C82C}" dt="2026-09-15T09:48:34.167" v="11" actId="22"/>
          <ac:spMkLst>
            <pc:docMk/>
            <pc:sldMk cId="148119675" sldId="2145704807"/>
            <ac:spMk id="5" creationId="{05799154-ECD8-F594-5BA6-8CBA664C0312}"/>
          </ac:spMkLst>
        </pc:spChg>
      </pc:sldChg>
    </pc:docChg>
  </pc:docChgLst>
  <pc:docChgLst>
    <pc:chgData name="Heather Parsons, M7OWS" userId="S::heather.parsons@rsgb.org.uk::6ef6bb8b-6a77-4162-b93f-919707b8d664" providerId="AD" clId="Web-{AA81799E-03E9-DA91-8763-31CD7C0EDA50}"/>
    <pc:docChg chg="modSld">
      <pc:chgData name="Heather Parsons, M7OWS" userId="S::heather.parsons@rsgb.org.uk::6ef6bb8b-6a77-4162-b93f-919707b8d664" providerId="AD" clId="Web-{AA81799E-03E9-DA91-8763-31CD7C0EDA50}" dt="2026-09-15T10:06:41.223" v="5" actId="20577"/>
      <pc:docMkLst>
        <pc:docMk/>
      </pc:docMkLst>
      <pc:sldChg chg="modSp">
        <pc:chgData name="Heather Parsons, M7OWS" userId="S::heather.parsons@rsgb.org.uk::6ef6bb8b-6a77-4162-b93f-919707b8d664" providerId="AD" clId="Web-{AA81799E-03E9-DA91-8763-31CD7C0EDA50}" dt="2026-09-15T10:06:31.676" v="4" actId="20577"/>
        <pc:sldMkLst>
          <pc:docMk/>
          <pc:sldMk cId="782825901" sldId="288"/>
        </pc:sldMkLst>
        <pc:spChg chg="mod">
          <ac:chgData name="Heather Parsons, M7OWS" userId="S::heather.parsons@rsgb.org.uk::6ef6bb8b-6a77-4162-b93f-919707b8d664" providerId="AD" clId="Web-{AA81799E-03E9-DA91-8763-31CD7C0EDA50}" dt="2026-09-15T10:06:31.676" v="4" actId="20577"/>
          <ac:spMkLst>
            <pc:docMk/>
            <pc:sldMk cId="782825901" sldId="288"/>
            <ac:spMk id="5" creationId="{C0872F69-4308-7709-5366-8F7A3F420D4F}"/>
          </ac:spMkLst>
        </pc:spChg>
      </pc:sldChg>
      <pc:sldChg chg="modSp">
        <pc:chgData name="Heather Parsons, M7OWS" userId="S::heather.parsons@rsgb.org.uk::6ef6bb8b-6a77-4162-b93f-919707b8d664" providerId="AD" clId="Web-{AA81799E-03E9-DA91-8763-31CD7C0EDA50}" dt="2026-09-15T10:06:41.223" v="5" actId="20577"/>
        <pc:sldMkLst>
          <pc:docMk/>
          <pc:sldMk cId="3273478532" sldId="2145704806"/>
        </pc:sldMkLst>
        <pc:spChg chg="mod">
          <ac:chgData name="Heather Parsons, M7OWS" userId="S::heather.parsons@rsgb.org.uk::6ef6bb8b-6a77-4162-b93f-919707b8d664" providerId="AD" clId="Web-{AA81799E-03E9-DA91-8763-31CD7C0EDA50}" dt="2026-09-15T10:06:41.223" v="5" actId="20577"/>
          <ac:spMkLst>
            <pc:docMk/>
            <pc:sldMk cId="3273478532" sldId="2145704806"/>
            <ac:spMk id="10" creationId="{10737DEA-F0D8-4014-D076-7344C7304E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01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9721E-3834-A354-BCDF-72DD68C86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4CE27-D46B-AED5-C3A5-9BABCA49148E}"/>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B7D93C9-1387-E9CA-994A-91AEA2888E6A}"/>
              </a:ext>
            </a:extLst>
          </p:cNvPr>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3018315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4233796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567735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28ECFE0-79E3-BB6F-57D2-2DC2996B127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7283" name="Notes Placeholder 2">
            <a:extLst>
              <a:ext uri="{FF2B5EF4-FFF2-40B4-BE49-F238E27FC236}">
                <a16:creationId xmlns:a16="http://schemas.microsoft.com/office/drawing/2014/main" id="{18F921AD-43B7-DED0-F5CD-4E58090140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t>Title slide - background on the image</a:t>
            </a:r>
          </a:p>
          <a:p>
            <a:endParaRPr lang="en-GB"/>
          </a:p>
          <a:p>
            <a:r>
              <a:rPr lang="en-GB"/>
              <a:t>THE PICTURE: this is SSTL's DMC3 constellation - three Earth-imaging satellites built in Guildford, Surrey.</a:t>
            </a:r>
          </a:p>
          <a:p>
            <a:endParaRPr lang="en-GB"/>
          </a:p>
          <a:p>
            <a:r>
              <a:rPr lang="en-GB"/>
              <a:t>THE BASICS</a:t>
            </a:r>
          </a:p>
          <a:p>
            <a:r>
              <a:rPr lang="en-GB"/>
              <a:t>Line to use: "The satellites on this slide were designed and built in Britain, by a company that started life as a university spin-out."</a:t>
            </a:r>
          </a:p>
          <a:p>
            <a:r>
              <a:rPr lang="en-GB"/>
              <a:t>Background: DMC3 stands for Disaster Monitoring Constellation, third generation. Three identical satellites - DMC3-1, 2 and 3, also called TripleSat - launched together on an Indian PSLV rocket in July 2015.</a:t>
            </a:r>
          </a:p>
          <a:p>
            <a:endParaRPr lang="en-GB"/>
          </a:p>
          <a:p>
            <a:r>
              <a:rPr lang="en-GB"/>
              <a:t>WHAT THEY DO</a:t>
            </a:r>
          </a:p>
          <a:p>
            <a:r>
              <a:rPr lang="en-GB"/>
              <a:t>Line to use: "They take detailed pictures of the Earth's surface - sharp enough to see individual vehicles and buildings."</a:t>
            </a:r>
          </a:p>
          <a:p>
            <a:r>
              <a:rPr lang="en-GB"/>
              <a:t>Background: About 1 metre detail in black and white, 4 metres in colour. They fly in the same orbit, spaced 120 degrees apart, so between them they can photograph anywhere on Earth every day. Each one can also be tilted to point at a target, rather than only looking straight down.</a:t>
            </a:r>
          </a:p>
          <a:p>
            <a:endParaRPr lang="en-GB"/>
          </a:p>
          <a:p>
            <a:r>
              <a:rPr lang="en-GB"/>
              <a:t>WHY IT MATTERS</a:t>
            </a:r>
          </a:p>
          <a:p>
            <a:r>
              <a:rPr lang="en-GB"/>
              <a:t>Line to use: "The original purpose was helping after disasters - floods, earthquakes, wildfires - by getting fresh images quickly."</a:t>
            </a:r>
          </a:p>
          <a:p>
            <a:r>
              <a:rPr lang="en-GB"/>
              <a:t>Background: The same images are also used for mapping, farming, city planning and environmental monitoring. Earlier DMC satellites were sold to countries such as Algeria, Nigeria and Turkey, giving them their first national spacecraft.</a:t>
            </a:r>
          </a:p>
          <a:p>
            <a:endParaRPr lang="en-GB"/>
          </a:p>
          <a:p>
            <a:r>
              <a:rPr lang="en-GB"/>
              <a:t>THE LINK TO THIS TALK</a:t>
            </a:r>
          </a:p>
          <a:p>
            <a:r>
              <a:rPr lang="en-GB"/>
              <a:t>SSTL proved that useful satellites can be built small, quickly and at reasonable cost using off-the-shelf electronics - the same thinking that makes amateur-built satellites possible today.</a:t>
            </a:r>
          </a:p>
        </p:txBody>
      </p:sp>
      <p:sp>
        <p:nvSpPr>
          <p:cNvPr id="97284" name="Slide Number Placeholder 3">
            <a:extLst>
              <a:ext uri="{FF2B5EF4-FFF2-40B4-BE49-F238E27FC236}">
                <a16:creationId xmlns:a16="http://schemas.microsoft.com/office/drawing/2014/main" id="{5DE05892-7149-9C26-62E4-BB0DD72E0A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0759F2D3-DCEA-4E68-BB40-08C51196499C}" type="slidenum">
              <a:rPr kumimoji="0" lang="en-GB" alt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97285" name="Date Placeholder 4">
            <a:extLst>
              <a:ext uri="{FF2B5EF4-FFF2-40B4-BE49-F238E27FC236}">
                <a16:creationId xmlns:a16="http://schemas.microsoft.com/office/drawing/2014/main" id="{11684453-D9E2-F90F-E837-6CEB68BEF8D5}"/>
              </a:ext>
            </a:extLst>
          </p:cNvPr>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8380463-8224-4C3E-992E-B298F8A45521}" type="datetime1">
              <a:rPr kumimoji="0" lang="en-GB" alt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15/09/2026</a:t>
            </a:fld>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688975" y="4821238"/>
            <a:ext cx="5510213" cy="3944937"/>
          </a:xfrm>
          <a:prstGeom prst="rect">
            <a:avLst/>
          </a:prstGeom>
        </p:spPr>
        <p:txBody>
          <a:bodyPr/>
          <a:lstStyle/>
          <a:p>
            <a:endParaRPr lang="en-GB"/>
          </a:p>
        </p:txBody>
      </p:sp>
    </p:spTree>
    <p:extLst>
      <p:ext uri="{BB962C8B-B14F-4D97-AF65-F5344CB8AC3E}">
        <p14:creationId xmlns:p14="http://schemas.microsoft.com/office/powerpoint/2010/main" val="652754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fontScale="77500" lnSpcReduction="20000"/>
          </a:bodyPr>
          <a:lstStyle/>
          <a:p>
            <a:r>
              <a:rPr lang="en-GB"/>
              <a:t>UK in Space - speaker notes</a:t>
            </a:r>
          </a:p>
          <a:p>
            <a:endParaRPr lang="en-GB"/>
          </a:p>
          <a:p>
            <a:r>
              <a:rPr lang="en-GB"/>
              <a:t>WHAT THIS SLIDE IS: a timeline with five steps. Tell one short story per step. The story arc: early success, a lost chance, a fresh start with Europe, great satellite building, and now launching again.</a:t>
            </a:r>
          </a:p>
          <a:p>
            <a:endParaRPr lang="en-GB"/>
          </a:p>
          <a:p>
            <a:r>
              <a:rPr lang="en-GB"/>
              <a:t>1962 - FIRST SATELLITE</a:t>
            </a:r>
          </a:p>
          <a:p>
            <a:pPr marL="171450" indent="-171450">
              <a:buFont typeface="Arial" panose="020B0604020202020204" pitchFamily="34" charset="0"/>
              <a:buChar char="•"/>
            </a:pPr>
            <a:r>
              <a:rPr lang="en-GB"/>
              <a:t>"Britain's first satellite, Ariel 1, went up in 1962. Only the USA and Soviet Union had done this before."</a:t>
            </a:r>
          </a:p>
          <a:p>
            <a:pPr marL="171450" indent="-171450">
              <a:buFont typeface="Arial" panose="020B0604020202020204" pitchFamily="34" charset="0"/>
              <a:buChar char="•"/>
            </a:pPr>
            <a:r>
              <a:rPr lang="en-GB"/>
              <a:t>Add: America built the satellite body and launched it. British universities built the science instruments. That teamwork set the pattern for years to come.</a:t>
            </a:r>
          </a:p>
          <a:p>
            <a:endParaRPr lang="en-GB"/>
          </a:p>
          <a:p>
            <a:r>
              <a:rPr lang="en-GB"/>
              <a:t>1971 - WE LAUNCHED, THEN STOPPED</a:t>
            </a:r>
          </a:p>
          <a:p>
            <a:pPr marL="171450" indent="-171450">
              <a:buFont typeface="Arial" panose="020B0604020202020204" pitchFamily="34" charset="0"/>
              <a:buChar char="•"/>
            </a:pPr>
            <a:r>
              <a:rPr lang="en-GB"/>
              <a:t>"In 1971 a British rocket, Black Arrow, put a British satellite called Prospero into orbit. It is still the only time we have done that."</a:t>
            </a:r>
          </a:p>
          <a:p>
            <a:pPr marL="171450" indent="-171450">
              <a:buFont typeface="Arial" panose="020B0604020202020204" pitchFamily="34" charset="0"/>
              <a:buChar char="•"/>
            </a:pPr>
            <a:r>
              <a:rPr lang="en-GB"/>
              <a:t>Add: The government had already cancelled the rocket to save money - it was cheaper to buy launches from America. Britain is the only country to build its own launcher and then give it up.</a:t>
            </a:r>
          </a:p>
          <a:p>
            <a:endParaRPr lang="en-GB"/>
          </a:p>
          <a:p>
            <a:r>
              <a:rPr lang="en-GB"/>
              <a:t>1975-1986 - JOINING EUROPE</a:t>
            </a:r>
          </a:p>
          <a:p>
            <a:pPr marL="171450" indent="-171450">
              <a:buFont typeface="Arial" panose="020B0604020202020204" pitchFamily="34" charset="0"/>
              <a:buChar char="•"/>
            </a:pPr>
            <a:r>
              <a:rPr lang="en-GB"/>
              <a:t>"In 1975 Britain helped found the European Space Agency, and UK industry got straight to work."</a:t>
            </a:r>
          </a:p>
          <a:p>
            <a:pPr marL="171450" indent="-171450">
              <a:buFont typeface="Arial" panose="020B0604020202020204" pitchFamily="34" charset="0"/>
              <a:buChar char="•"/>
            </a:pPr>
            <a:r>
              <a:rPr lang="en-GB"/>
              <a:t>Add: A UK-built spacecraft called Giotto flew through the gas cloud around Halley's Comet in 1986. It was Europe's first deep-space mission and a big success.</a:t>
            </a:r>
          </a:p>
          <a:p>
            <a:endParaRPr lang="en-GB"/>
          </a:p>
          <a:p>
            <a:r>
              <a:rPr lang="en-GB"/>
              <a:t>1990s-2020s - EXPLORING AND BUILDING</a:t>
            </a:r>
          </a:p>
          <a:p>
            <a:pPr marL="171450" indent="-171450">
              <a:buFont typeface="Arial" panose="020B0604020202020204" pitchFamily="34" charset="0"/>
              <a:buChar char="•"/>
            </a:pPr>
            <a:r>
              <a:rPr lang="en-GB"/>
              <a:t>"Britain stopped launching, but never stopped building - and got very good at it."</a:t>
            </a:r>
          </a:p>
          <a:p>
            <a:pPr marL="171450" indent="-171450">
              <a:buFont typeface="Arial" panose="020B0604020202020204" pitchFamily="34" charset="0"/>
              <a:buChar char="•"/>
            </a:pPr>
            <a:r>
              <a:rPr lang="en-GB"/>
              <a:t>Add: UK parts helped land on Saturn's moon Titan and reach a comet. The UK-led Beagle 2 landed on Mars but couldn't open up properly. Airbus in Stevenage built Solar Orbiter, which takes the closest pictures of the Sun ever, and is building a Mars rover.</a:t>
            </a:r>
          </a:p>
          <a:p>
            <a:endParaRPr lang="en-GB"/>
          </a:p>
          <a:p>
            <a:r>
              <a:rPr lang="en-GB"/>
              <a:t>2010 - TODAY - AGENCY AND LAUNCH</a:t>
            </a:r>
          </a:p>
          <a:p>
            <a:pPr marL="171450" indent="-171450">
              <a:buFont typeface="Arial" panose="020B0604020202020204" pitchFamily="34" charset="0"/>
              <a:buChar char="•"/>
            </a:pPr>
            <a:r>
              <a:rPr lang="en-GB"/>
              <a:t>"The UK Space Agency was set up in 2010 to bring everything together.“ UKSA reports to Department for Business, Innovation, Science and Trade</a:t>
            </a:r>
          </a:p>
          <a:p>
            <a:pPr marL="171450" indent="-171450">
              <a:buFont typeface="Arial" panose="020B0604020202020204" pitchFamily="34" charset="0"/>
              <a:buChar char="•"/>
            </a:pPr>
            <a:r>
              <a:rPr lang="en-GB"/>
              <a:t>Add: A launch from Cornwall in 2023 failed to reach orbit. The focus is now SaxaVord in Shetland - it is far north, which suits the orbits that Earth-watching satellites need.</a:t>
            </a:r>
          </a:p>
          <a:p>
            <a:endParaRPr lang="en-GB"/>
          </a:p>
          <a:p>
            <a:r>
              <a:rPr lang="en-GB"/>
              <a:t>THE BIG NUMBER: about a quarter of the world's telecoms satellites were designed and built in the UK.</a:t>
            </a:r>
          </a:p>
          <a:p>
            <a:endParaRPr lang="en-GB"/>
          </a:p>
          <a:p>
            <a:r>
              <a:rPr lang="en-GB"/>
              <a:t>CLOSING LINE: "Six decades, three phases - pioneer, manufacturer, and maybe soon a launch nation again."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fontScale="77500" lnSpcReduction="20000"/>
          </a:bodyPr>
          <a:lstStyle/>
          <a:p>
            <a:r>
              <a:rPr lang="en-GB"/>
              <a:t>From university labs to New Space - simple speaker notes</a:t>
            </a:r>
          </a:p>
          <a:p>
            <a:endParaRPr lang="en-GB"/>
          </a:p>
          <a:p>
            <a:r>
              <a:rPr lang="en-GB"/>
              <a:t>THE MAIN POINT: Britain's space industry did not come from a big government rocket programme. It grew out of university science departments. Students and researchers built instruments, then started companies, and those companies now employ thousands. This is a story about people and skills.</a:t>
            </a:r>
          </a:p>
          <a:p>
            <a:endParaRPr lang="en-GB"/>
          </a:p>
          <a:p>
            <a:r>
              <a:rPr lang="en-GB"/>
              <a:t>UNIVERSITY INSTRUMENTS</a:t>
            </a:r>
          </a:p>
          <a:p>
            <a:pPr marL="171450" indent="-171450">
              <a:buFont typeface="Arial" panose="020B0604020202020204" pitchFamily="34" charset="0"/>
              <a:buChar char="•"/>
            </a:pPr>
            <a:r>
              <a:rPr lang="en-GB"/>
              <a:t>"A lot of this starts in university labs."</a:t>
            </a:r>
          </a:p>
          <a:p>
            <a:pPr marL="171450" indent="-171450">
              <a:buFont typeface="Arial" panose="020B0604020202020204" pitchFamily="34" charset="0"/>
              <a:buChar char="•"/>
            </a:pPr>
            <a:r>
              <a:rPr lang="en-GB"/>
              <a:t>Add: UCL's Mullard Space Science Laboratory, in a country house in Surrey, has put hardware on more than 300 space missions since 1966. Leicester, Imperial College and The Open University still build top-class instruments for European and American missions. That is why Britain does so well in space science.</a:t>
            </a:r>
          </a:p>
          <a:p>
            <a:endParaRPr lang="en-GB"/>
          </a:p>
          <a:p>
            <a:r>
              <a:rPr lang="en-GB"/>
              <a:t>1985 - SSTL, THE FIRST SPIN-OUT</a:t>
            </a:r>
          </a:p>
          <a:p>
            <a:pPr marL="171450" indent="-171450">
              <a:buFont typeface="Arial" panose="020B0604020202020204" pitchFamily="34" charset="0"/>
              <a:buChar char="•"/>
            </a:pPr>
            <a:r>
              <a:rPr lang="en-GB"/>
              <a:t>"In 1985 a team at the University of Surrey had an idea everyone thought was silly - build satellites small, fast and cheap, using ordinary electronics."</a:t>
            </a:r>
          </a:p>
          <a:p>
            <a:pPr marL="171450" indent="-171450">
              <a:buFont typeface="Arial" panose="020B0604020202020204" pitchFamily="34" charset="0"/>
              <a:buChar char="•"/>
            </a:pPr>
            <a:r>
              <a:rPr lang="en-GB"/>
              <a:t>Add: The company span out of the university and is called Surrey Satellite and Technology and is globally recognised as one of the leaders in small satellite design and build. SSTL has since built over a hundred satellites and basically started the small-satellite industry. Many satellites shown later in this talk come from that idea.</a:t>
            </a:r>
          </a:p>
          <a:p>
            <a:endParaRPr lang="en-GB"/>
          </a:p>
          <a:p>
            <a:r>
              <a:rPr lang="en-GB"/>
              <a:t>2005-2014 - SCOTLAND</a:t>
            </a:r>
          </a:p>
          <a:p>
            <a:pPr marL="171450" indent="-171450">
              <a:buFont typeface="Arial" panose="020B0604020202020204" pitchFamily="34" charset="0"/>
              <a:buChar char="•"/>
            </a:pPr>
            <a:r>
              <a:rPr lang="en-GB"/>
              <a:t>"Glasgow now builds more very small satellites than any other city in Europe."</a:t>
            </a:r>
          </a:p>
          <a:p>
            <a:pPr marL="171450" indent="-171450">
              <a:buFont typeface="Arial" panose="020B0604020202020204" pitchFamily="34" charset="0"/>
              <a:buChar char="•"/>
            </a:pPr>
            <a:r>
              <a:rPr lang="en-GB"/>
              <a:t>Add: Clyde Space started in 2005 making parts for tiny CubeSat satellites. In 2014 UKube-1 became Scotland's first satellite - it even carried an amateur radio payload. The company is now AAC Clyde Space and builds whole missions.</a:t>
            </a:r>
          </a:p>
          <a:p>
            <a:endParaRPr lang="en-GB"/>
          </a:p>
          <a:p>
            <a:r>
              <a:rPr lang="en-GB"/>
              <a:t>2015 - NEW SPACE AT HARWELL</a:t>
            </a:r>
          </a:p>
          <a:p>
            <a:pPr marL="171450" indent="-171450">
              <a:buFont typeface="Arial" panose="020B0604020202020204" pitchFamily="34" charset="0"/>
              <a:buChar char="•"/>
            </a:pPr>
            <a:r>
              <a:rPr lang="en-GB"/>
              <a:t>"Open Cosmos wants to make getting to orbit easy - you say what you need, they do the rest."</a:t>
            </a:r>
          </a:p>
          <a:p>
            <a:pPr marL="171450" indent="-171450">
              <a:buFont typeface="Arial" panose="020B0604020202020204" pitchFamily="34" charset="0"/>
              <a:buChar char="•"/>
            </a:pPr>
            <a:r>
              <a:rPr lang="en-GB"/>
              <a:t>Add: Started in 2015 in Oxfordshire, raised $50 million in 2023, now over 300 staff. Harwell was once a nuclear research site and is now a space hub with more than a hundred organisations, including ESA's UK centre.</a:t>
            </a:r>
          </a:p>
          <a:p>
            <a:endParaRPr lang="en-GB"/>
          </a:p>
          <a:p>
            <a:r>
              <a:rPr lang="en-GB"/>
              <a:t>TODAY - CLEANING UP AND USING THE DATA</a:t>
            </a:r>
          </a:p>
          <a:p>
            <a:pPr marL="171450" indent="-171450">
              <a:buFont typeface="Arial" panose="020B0604020202020204" pitchFamily="34" charset="0"/>
              <a:buChar char="•"/>
            </a:pPr>
            <a:r>
              <a:rPr lang="en-GB"/>
              <a:t>"The newest work is tidying up space and making sense of the pictures we get from it."</a:t>
            </a:r>
          </a:p>
          <a:p>
            <a:pPr marL="171450" indent="-171450">
              <a:buFont typeface="Arial" panose="020B0604020202020204" pitchFamily="34" charset="0"/>
              <a:buChar char="•"/>
            </a:pPr>
            <a:r>
              <a:rPr lang="en-GB"/>
              <a:t>Add: Astroscale UK at Harwell has shown in orbit that old satellites can be caught and removed - the answer to the space junk problem. A growing group of companies turn satellite images into useful information for business and the environment.</a:t>
            </a:r>
          </a:p>
          <a:p>
            <a:endParaRPr lang="en-GB"/>
          </a:p>
          <a:p>
            <a:r>
              <a:rPr lang="en-GB"/>
              <a:t>CLOSING LINE: "Every one of these companies began with a few people solving one problem, usually at a university." Good message for a general audience, and especially for younger people - there is a clear way in and not enough skilled people to fill the jobs.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fontScale="77500" lnSpcReduction="20000"/>
          </a:bodyPr>
          <a:lstStyle/>
          <a:p>
            <a:r>
              <a:rPr lang="en-GB"/>
              <a:t>Astra Carta - speaker notes</a:t>
            </a:r>
          </a:p>
          <a:p>
            <a:endParaRPr lang="en-GB"/>
          </a:p>
          <a:p>
            <a:r>
              <a:rPr lang="en-GB"/>
              <a:t>THE MAIN POINT: Astra Carta is a voluntary agreement, set up by King Charles III, that asks the space industry to look after orbit the same way we try to look after the Earth. Nobody is forced to sign it - the idea is that companies agree good behaviour between themselves before the rules catch up.</a:t>
            </a:r>
          </a:p>
          <a:p>
            <a:endParaRPr lang="en-GB"/>
          </a:p>
          <a:p>
            <a:r>
              <a:rPr lang="en-GB"/>
              <a:t>WHY IT APPEARED</a:t>
            </a:r>
          </a:p>
          <a:p>
            <a:r>
              <a:rPr lang="en-GB"/>
              <a:t>Line to use: "By about 2022, thousands of new satellites were going up, junk was building up, and dodging collisions had become routine."</a:t>
            </a:r>
          </a:p>
          <a:p>
            <a:r>
              <a:rPr lang="en-GB"/>
              <a:t>Background: The King had already created the Terra Carta in 2021, asking businesses to put nature and people first. Astra Carta is the same idea, but for space. He called for it at a space sustainability summit in London in 2022.</a:t>
            </a:r>
          </a:p>
          <a:p>
            <a:endParaRPr lang="en-GB"/>
          </a:p>
          <a:p>
            <a:r>
              <a:rPr lang="en-GB"/>
              <a:t>JUNE 2023 - THE LAUNCH</a:t>
            </a:r>
          </a:p>
          <a:p>
            <a:r>
              <a:rPr lang="en-GB"/>
              <a:t>Line to use: "It was launched at Buckingham Palace in June 2023, in front of astronauts, scientists and industry bosses."</a:t>
            </a:r>
          </a:p>
          <a:p>
            <a:r>
              <a:rPr lang="en-GB"/>
              <a:t>Background: The King unveiled the Astra Carta seal, designed by Sir Jony Ive - the man behind Apple's products. The seal gives companies something visible to sign up to, which matters in an industry where reputation with governments and investors is worth a lot.</a:t>
            </a:r>
          </a:p>
          <a:p>
            <a:endParaRPr lang="en-GB"/>
          </a:p>
          <a:p>
            <a:r>
              <a:rPr lang="en-GB"/>
              <a:t>DOES IT ACTUALLY DO ANYTHING?</a:t>
            </a:r>
          </a:p>
          <a:p>
            <a:r>
              <a:rPr lang="en-GB"/>
              <a:t>Line to use: "It is voluntary, so it works by persuading rather than forcing - but it is being used."</a:t>
            </a:r>
          </a:p>
          <a:p>
            <a:r>
              <a:rPr lang="en-GB"/>
              <a:t>Background: Astroscale's ELSA-M spacecraft, built to remove space junk, carries the seal and was shown to The King in March 2026. A group of Astra Carta Ambassadors takes the idea into companies and boardrooms.</a:t>
            </a:r>
          </a:p>
          <a:p>
            <a:endParaRPr lang="en-GB"/>
          </a:p>
          <a:p>
            <a:r>
              <a:rPr lang="en-GB"/>
              <a:t>WHAT COMES NEXT</a:t>
            </a:r>
          </a:p>
          <a:p>
            <a:r>
              <a:rPr lang="en-GB"/>
              <a:t>Line to use: "The aim is to make good behaviour in orbit normal, not special."</a:t>
            </a:r>
          </a:p>
          <a:p>
            <a:r>
              <a:rPr lang="en-GB"/>
              <a:t>Background: More companies are expected to sign up, and it lines up with other agreements such as the Artemis Accords for the Moon and the UK's own space sustainability plan. Building a satellite that brings itself back down should become as ordinary as fitting seatbelts in a car.</a:t>
            </a:r>
          </a:p>
          <a:p>
            <a:endParaRPr lang="en-GB"/>
          </a:p>
          <a:p>
            <a:r>
              <a:rPr lang="en-GB"/>
              <a:t>HOW TO PITCH IT</a:t>
            </a:r>
          </a:p>
          <a:p>
            <a:r>
              <a:rPr lang="en-GB"/>
              <a:t>Keep it positive. The comparison that works with any audience: on Earth we treated shared resources as free and endless, and got it wrong. In orbit we have spotted the problem early. Britain is well placed here - the regulator, the junk-removal companies and the charter itself are all based in the UK.</a:t>
            </a:r>
          </a:p>
          <a:p>
            <a:endParaRPr lang="en-GB"/>
          </a:p>
          <a:p>
            <a:r>
              <a:rPr lang="en-GB"/>
              <a:t>IF THE AUDIENCE INCLUDES AMATEUR SATELLITE BUILDERS</a:t>
            </a:r>
          </a:p>
          <a:p>
            <a:r>
              <a:rPr lang="en-GB"/>
              <a:t>This affects them too. A licence now expects a believable plan for bringing the satellite back down, and low orbits that clear themselves within a few years help with that. Looking after orbit is not just a job for the big operators.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fontScale="77500" lnSpcReduction="20000"/>
          </a:bodyPr>
          <a:lstStyle/>
          <a:p>
            <a:r>
              <a:rPr lang="en-GB"/>
              <a:t>Space: challenges or opportunities - speaker notes</a:t>
            </a:r>
          </a:p>
          <a:p>
            <a:endParaRPr lang="en-GB"/>
          </a:p>
          <a:p>
            <a:r>
              <a:rPr lang="en-GB"/>
              <a:t>THE MAIN POINT: Everything we have looked at so far - crowded orbits, space junk, new rockets - can be seen as a problem or as an opportunity. Both are true, and that is the point of the question in the title.</a:t>
            </a:r>
          </a:p>
          <a:p>
            <a:endParaRPr lang="en-GB"/>
          </a:p>
          <a:p>
            <a:r>
              <a:rPr lang="en-GB"/>
              <a:t>THE FIVE Cs (UK Space Command's words for space today)</a:t>
            </a:r>
          </a:p>
          <a:p>
            <a:r>
              <a:rPr lang="en-GB"/>
              <a:t>Line to use: "Space Command describes space as congested, contested, constrained, competitive and critical."</a:t>
            </a:r>
          </a:p>
          <a:p>
            <a:r>
              <a:rPr lang="en-GB"/>
              <a:t>Background, one at a time:</a:t>
            </a:r>
          </a:p>
          <a:p>
            <a:r>
              <a:rPr lang="en-GB"/>
              <a:t>- Congested: tens of thousands of tracked objects and thousands of working satellites sharing the same space.</a:t>
            </a:r>
          </a:p>
          <a:p>
            <a:r>
              <a:rPr lang="en-GB"/>
              <a:t>- Contested: space is now treated as a military domain - satellites get jammed and interfered with.</a:t>
            </a:r>
          </a:p>
          <a:p>
            <a:r>
              <a:rPr lang="en-GB"/>
              <a:t>- Constrained: there is only so much room in orbit and only so much radio spectrum. (For a radio audience: it is band planning, on a planetary scale.)</a:t>
            </a:r>
          </a:p>
          <a:p>
            <a:r>
              <a:rPr lang="en-GB"/>
              <a:t>- Competitive: companies now launch more than governments do.</a:t>
            </a:r>
          </a:p>
          <a:p>
            <a:r>
              <a:rPr lang="en-GB"/>
              <a:t>- Critical: which leads to the next point.</a:t>
            </a:r>
          </a:p>
          <a:p>
            <a:endParaRPr lang="en-GB"/>
          </a:p>
          <a:p>
            <a:r>
              <a:rPr lang="en-GB"/>
              <a:t>A DAY WITHOUT SPACE</a:t>
            </a:r>
          </a:p>
          <a:p>
            <a:r>
              <a:rPr lang="en-GB"/>
              <a:t>Line to use: "Losing satellites for just one day could cost the UK up to £20 billion."</a:t>
            </a:r>
          </a:p>
          <a:p>
            <a:r>
              <a:rPr lang="en-GB"/>
              <a:t>Background: It is not just TV. Satellite timing signals keep banks, mobile networks and the power grid running. Ships, planes and farms rely on satellite positioning. Weather forecasts come from satellites. Most people have no idea. Ask the audience how long they think it would take to notice - the answer is usually minutes.</a:t>
            </a:r>
          </a:p>
          <a:p>
            <a:endParaRPr lang="en-GB"/>
          </a:p>
          <a:p>
            <a:r>
              <a:rPr lang="en-GB"/>
              <a:t>KNOWING WHAT IS UP THERE</a:t>
            </a:r>
          </a:p>
          <a:p>
            <a:r>
              <a:rPr lang="en-GB"/>
              <a:t>Line to use: "If space is crowded and contested, you have to know what is up there and what it is doing."</a:t>
            </a:r>
          </a:p>
          <a:p>
            <a:r>
              <a:rPr lang="en-GB"/>
              <a:t>Background: This is called Space Domain Awareness - radars, telescopes and countries sharing data to spot near misses. A lot of UK money is going into it, and amateurs genuinely help by tracking satellites and reporting what they hear.</a:t>
            </a:r>
          </a:p>
          <a:p>
            <a:endParaRPr lang="en-GB"/>
          </a:p>
          <a:p>
            <a:r>
              <a:rPr lang="en-GB"/>
              <a:t>A NEW UNKNOWN</a:t>
            </a:r>
          </a:p>
          <a:p>
            <a:r>
              <a:rPr lang="en-GB"/>
              <a:t>Line to use: "We now burn up old satellites on purpose - possibly several a day - and nobody knows what that does to the atmosphere."</a:t>
            </a:r>
          </a:p>
          <a:p>
            <a:r>
              <a:rPr lang="en-GB"/>
              <a:t>Background: Burning satellites release metals, mainly aluminium, high in the atmosphere. Scientists are still researching the effect on the ozone layer. A good example of solving one problem and creating another.</a:t>
            </a:r>
          </a:p>
          <a:p>
            <a:endParaRPr lang="en-GB"/>
          </a:p>
          <a:p>
            <a:r>
              <a:rPr lang="en-GB"/>
              <a:t>SHARED RESPONSIBILITY</a:t>
            </a:r>
          </a:p>
          <a:p>
            <a:r>
              <a:rPr lang="en-GB"/>
              <a:t>Nobody owns orbit. It only works if countries and companies cooperate on junk, radio spectrum and traffic rules. That cooperation exists, but it needs to get stronger.</a:t>
            </a:r>
          </a:p>
          <a:p>
            <a:endParaRPr lang="en-GB"/>
          </a:p>
          <a:p>
            <a:r>
              <a:rPr lang="en-GB"/>
              <a:t>HOW TO CLOSE</a:t>
            </a:r>
          </a:p>
          <a:p>
            <a:r>
              <a:rPr lang="en-GB"/>
              <a:t>Finish on opportunity, not fear. Every challenge here is somebody's job: tracking, repairing, clean-up, regulation, science and engineering. Amateur radio is part of it - we listen, track, build and fly payloads.</a:t>
            </a:r>
          </a:p>
          <a:p>
            <a:endParaRPr lang="en-GB"/>
          </a:p>
          <a:p>
            <a:r>
              <a:rPr lang="en-GB"/>
              <a:t>Image credit: UK Space Command, 2025.</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lIns="91440" tIns="45720" rIns="91440" bIns="45720">
            <a:normAutofit fontScale="70000" lnSpcReduction="20000"/>
          </a:bodyPr>
          <a:lstStyle/>
          <a:p>
            <a:r>
              <a:rPr lang="en-GB"/>
              <a:t>Space debris - speaker notes</a:t>
            </a:r>
          </a:p>
          <a:p>
            <a:endParaRPr lang="en-GB"/>
          </a:p>
          <a:p>
            <a:r>
              <a:rPr lang="en-GB"/>
              <a:t>THE MAIN POINT: Almost everything we have ever launched is still up there in some form, and it is moving very fast. That is a problem, but it is also creating a whole new industry.</a:t>
            </a:r>
          </a:p>
          <a:p>
            <a:endParaRPr lang="en-GB"/>
          </a:p>
          <a:p>
            <a:r>
              <a:rPr lang="en-GB"/>
              <a:t>HOW DANGEROUS IS IT?</a:t>
            </a:r>
          </a:p>
          <a:p>
            <a:r>
              <a:rPr lang="en-GB"/>
              <a:t>Line to use: "Space junk travels at about 7.5 km a second - roughly ten times faster than a rifle bullet."</a:t>
            </a:r>
          </a:p>
          <a:p>
            <a:r>
              <a:rPr lang="en-GB"/>
              <a:t>Background: At that speed a fleck of paint hits like a hammer and a bolt hits like a grenade. It is the speed, not the size, that does the damage.</a:t>
            </a:r>
          </a:p>
          <a:p>
            <a:endParaRPr lang="en-GB"/>
          </a:p>
          <a:p>
            <a:r>
              <a:rPr lang="en-GB"/>
              <a:t>THE NUMBERS ON THE SLIDE</a:t>
            </a:r>
          </a:p>
          <a:p>
            <a:r>
              <a:rPr lang="en-GB"/>
              <a:t>Line to use: "After about seventy years of spaceflight, there are around 36,500 pieces bigger than 10cm, a million between 1 and 10cm, and about 130 million tiny fragments."</a:t>
            </a:r>
          </a:p>
          <a:p>
            <a:r>
              <a:rPr lang="en-GB"/>
              <a:t>Background: Only the biggest ones can be tracked; the rest we simply cannot see. Working satellites went from about 9,900 in 2024 to around 12,000 in 2025, and over 90% of them are in low orbit.</a:t>
            </a:r>
          </a:p>
          <a:p>
            <a:endParaRPr lang="en-GB"/>
          </a:p>
          <a:p>
            <a:r>
              <a:rPr lang="en-GB"/>
              <a:t>WHERE IT COMES FROM</a:t>
            </a:r>
          </a:p>
          <a:p>
            <a:r>
              <a:rPr lang="en-GB"/>
              <a:t>Line to use: "Most of it comes from old rocket stages, dead satellites and two big events."</a:t>
            </a:r>
          </a:p>
          <a:p>
            <a:r>
              <a:rPr lang="en-GB"/>
              <a:t>Background: China destroyed one of its own satellites in a 2007 weapons test, and in 2009 a dead Russian satellite crashed into a working American one. Between them they created thousands of pieces still in orbit.</a:t>
            </a:r>
          </a:p>
          <a:p>
            <a:endParaRPr lang="en-GB"/>
          </a:p>
          <a:p>
            <a:r>
              <a:rPr lang="en-GB"/>
              <a:t>THE WORRY</a:t>
            </a:r>
          </a:p>
          <a:p>
            <a:r>
              <a:rPr lang="en-GB"/>
              <a:t>Line to use: "The fear is a chain reaction - crashes making debris, which causes more crashes."</a:t>
            </a:r>
          </a:p>
          <a:p>
            <a:r>
              <a:rPr lang="en-GB"/>
              <a:t>Background: This is called the Kessler Syndrome. It is not a Hollywood explosion; it is certain orbits quietly becoming too risky to use for decades. The Space Station has to move out of the way several times a year.</a:t>
            </a:r>
          </a:p>
          <a:p>
            <a:endParaRPr lang="en-GB"/>
          </a:p>
          <a:p>
            <a:r>
              <a:rPr lang="en-GB"/>
              <a:t>WHAT IS BEING DONE</a:t>
            </a:r>
          </a:p>
          <a:p>
            <a:r>
              <a:rPr lang="en-GB"/>
              <a:t>Line to use: "The rules are tightening and the clean-up technology already exists."</a:t>
            </a:r>
          </a:p>
          <a:p>
            <a:r>
              <a:rPr lang="en-GB"/>
              <a:t>Background: Satellites must now come back down at end of life - the old 25-year rule is being cut to about five. Old rocket stages are emptied of fuel so they cannot explode. Companies are testing nets, harpoons, magnets and robot arms - Astroscale, which has a big UK operation, has already demonstrated this in orbit.</a:t>
            </a:r>
          </a:p>
          <a:p>
            <a:endParaRPr lang="en-GB"/>
          </a:p>
          <a:p>
            <a:r>
              <a:rPr lang="en-GB"/>
              <a:t>THE OPPORTUNITY</a:t>
            </a:r>
          </a:p>
          <a:p>
            <a:r>
              <a:rPr lang="en-GB"/>
              <a:t>The mess is also a business: repairing, refuelling, inspecting and removing satellites, plus tracking everything and warning operators. Britain is strong in both tracking and removal.</a:t>
            </a:r>
          </a:p>
          <a:p>
            <a:endParaRPr lang="en-GB"/>
          </a:p>
          <a:p>
            <a:r>
              <a:rPr lang="en-GB"/>
              <a:t>FOR AN AMATEUR AUDIENCE</a:t>
            </a:r>
          </a:p>
          <a:p>
            <a:r>
              <a:rPr lang="en-GB"/>
              <a:t>Amateur satellites face the same rules, which is why most fly low enough to come back down naturally within a few years. Amateurs also help by tracking and reporting satellites long after their owners stop listening.</a:t>
            </a:r>
          </a:p>
          <a:p>
            <a:endParaRPr lang="en-GB"/>
          </a:p>
          <a:p>
            <a:r>
              <a:rPr lang="en-GB"/>
              <a:t>TONE: A light line that works - "we have treated orbit like a motorway lay-by for seventy years and just realised nobody empties the bins." But end positively: the rules are improving and the clean-up has started.</a:t>
            </a:r>
          </a:p>
          <a:p>
            <a:endParaRPr lang="en-GB"/>
          </a:p>
          <a:p>
            <a:r>
              <a:rPr lang="en-GB"/>
              <a:t>Image credit: ESA.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09A60D40-6C4D-742A-167B-A3EB594B6A0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a:extLst>
              <a:ext uri="{FF2B5EF4-FFF2-40B4-BE49-F238E27FC236}">
                <a16:creationId xmlns:a16="http://schemas.microsoft.com/office/drawing/2014/main" id="{0BF7B49E-6E0B-7222-F70C-4E58A667D8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r>
              <a:rPr lang="en-GB"/>
              <a:t>UK launch - from Black Arrow to SaxaVord - speaker notes</a:t>
            </a:r>
          </a:p>
          <a:p>
            <a:endParaRPr lang="en-GB"/>
          </a:p>
          <a:p>
            <a:r>
              <a:rPr lang="en-GB"/>
              <a:t>THE MAIN POINT: Britain launched a satellite on its own rocket once, in 1971, then gave it up. Fifty years on we are trying again - this time with private companies rather than a government programme.</a:t>
            </a:r>
          </a:p>
          <a:p>
            <a:endParaRPr lang="en-GB"/>
          </a:p>
          <a:p>
            <a:r>
              <a:rPr lang="en-GB"/>
              <a:t>THE HISTORY, BRIEFLY</a:t>
            </a:r>
          </a:p>
          <a:p>
            <a:r>
              <a:rPr lang="en-GB"/>
              <a:t>Line to use: "Britain reached orbit in 1971 and then walked away from it."</a:t>
            </a:r>
          </a:p>
          <a:p>
            <a:r>
              <a:rPr lang="en-GB"/>
              <a:t>Background: Black Arrow launched the Prospero satellite from Australia in October 1971, making Britain the sixth country to launch its own satellite. The programme had already been cancelled three months earlier to save money - ministers thought it was cheaper to buy launches from America. We are the only country ever to build a launcher and then abandon it. The last unused rocket is in the Science Museum.</a:t>
            </a:r>
          </a:p>
          <a:p>
            <a:endParaRPr lang="en-GB"/>
          </a:p>
          <a:p>
            <a:r>
              <a:rPr lang="en-GB"/>
              <a:t>THE GAP, AND THE RESTART</a:t>
            </a:r>
          </a:p>
          <a:p>
            <a:r>
              <a:rPr lang="en-GB"/>
              <a:t>Line to use: "We kept building satellites, but they all flew on somebody else's rocket."</a:t>
            </a:r>
          </a:p>
          <a:p>
            <a:r>
              <a:rPr lang="en-GB"/>
              <a:t>Background: In 2014 the government decided to build a UK spaceport. Small satellites had created a real market, and Britain's far north is well placed for the polar orbits that Earth-watching satellites need. A 2018 law set up the rules, with the Civil Aviation Authority as regulator.</a:t>
            </a:r>
          </a:p>
          <a:p>
            <a:endParaRPr lang="en-GB"/>
          </a:p>
          <a:p>
            <a:r>
              <a:rPr lang="en-GB"/>
              <a:t>THE SPACEPORTS</a:t>
            </a:r>
          </a:p>
          <a:p>
            <a:r>
              <a:rPr lang="en-GB"/>
              <a:t>Line to use: "There were once seven or eight proposed spaceports. Realistically it is now two."</a:t>
            </a:r>
          </a:p>
          <a:p>
            <a:r>
              <a:rPr lang="en-GB"/>
              <a:t>Background: SaxaVord in Shetland holds the UK's first vertical launch licence and has permission for up to 30 launches a year. Spaceport Cornwall is licensed but has no rocket company. Sutherland in Scotland has been mothballed.</a:t>
            </a:r>
          </a:p>
          <a:p>
            <a:endParaRPr lang="en-GB"/>
          </a:p>
          <a:p>
            <a:r>
              <a:rPr lang="en-GB"/>
              <a:t>THE CORNWALL ATTEMPT, 2023</a:t>
            </a:r>
          </a:p>
          <a:p>
            <a:r>
              <a:rPr lang="en-GB"/>
              <a:t>Line to use: "The first launch attempt from British soil came within a whisker of working."</a:t>
            </a:r>
          </a:p>
          <a:p>
            <a:r>
              <a:rPr lang="en-GB"/>
              <a:t>Background: In January 2023 a converted jumbo jet took off from Newquay and released a rocket at 35,000 feet. The plane worked perfectly; the rocket's second stage failed and nine satellites were lost. The company, Virgin Orbit, went bust weeks later.</a:t>
            </a:r>
          </a:p>
          <a:p>
            <a:endParaRPr lang="en-GB"/>
          </a:p>
          <a:p>
            <a:r>
              <a:rPr lang="en-GB"/>
              <a:t>WHAT HAPPENS NEXT - RFA</a:t>
            </a:r>
          </a:p>
          <a:p>
            <a:r>
              <a:rPr lang="en-GB"/>
              <a:t>Line to use: "The likely first launch from the UK is a German rocket called RFA One, from Shetland."</a:t>
            </a:r>
          </a:p>
          <a:p>
            <a:r>
              <a:rPr lang="en-GB"/>
              <a:t>Background: Rocket Factory Augsburg was founded in 2018. Its rocket can carry about 1,300kg to a 500km orbit. It got its UK licence in January 2025 - the first European launch licence outside the ESA site in French Guiana. It has had setbacks: a first stage was destroyed in a ground test at SaxaVord in 2024.</a:t>
            </a:r>
          </a:p>
          <a:p>
            <a:endParaRPr lang="en-GB"/>
          </a:p>
          <a:p>
            <a:r>
              <a:rPr lang="en-GB"/>
              <a:t>THE OTHERS</a:t>
            </a:r>
          </a:p>
          <a:p>
            <a:r>
              <a:rPr lang="en-GB" err="1"/>
              <a:t>Skyrora</a:t>
            </a:r>
            <a:r>
              <a:rPr lang="en-GB"/>
              <a:t> in Edinburgh is developing its own small rocket. </a:t>
            </a:r>
            <a:r>
              <a:rPr lang="en-GB" err="1"/>
              <a:t>Orbex</a:t>
            </a:r>
            <a:r>
              <a:rPr lang="en-GB"/>
              <a:t> has ceased trading. Building rockets costs far more and takes far longer than anyone expects - companies failing is normal worldwide, not just here.</a:t>
            </a:r>
          </a:p>
          <a:p>
            <a:endParaRPr lang="en-GB"/>
          </a:p>
          <a:p>
            <a:r>
              <a:rPr lang="en-GB"/>
              <a:t>HONEST SUMMARY: We have licensed spaceports, a licensed rocket and real hardware being tested - but nothing has yet reached orbit from the UK. The first one will be historic. Check the latest news before presenting; dates slip often.</a:t>
            </a:r>
          </a:p>
          <a:p>
            <a:endParaRPr lang="en-GB"/>
          </a:p>
          <a:p>
            <a:r>
              <a:rPr lang="en-GB"/>
              <a:t>Image credits: </a:t>
            </a:r>
            <a:r>
              <a:rPr lang="en-GB" err="1"/>
              <a:t>OrbitalToday</a:t>
            </a:r>
            <a:r>
              <a:rPr lang="en-GB"/>
              <a:t>; ESA/RFA.</a:t>
            </a:r>
          </a:p>
        </p:txBody>
      </p:sp>
      <p:sp>
        <p:nvSpPr>
          <p:cNvPr id="108548" name="Slide Number Placeholder 3">
            <a:extLst>
              <a:ext uri="{FF2B5EF4-FFF2-40B4-BE49-F238E27FC236}">
                <a16:creationId xmlns:a16="http://schemas.microsoft.com/office/drawing/2014/main" id="{61418535-CAC0-E7B2-F796-CF5580B42DD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ct val="0"/>
              </a:spcBef>
              <a:spcAft>
                <a:spcPct val="0"/>
              </a:spcAft>
              <a:buClr>
                <a:srgbClr val="000000"/>
              </a:buClr>
              <a:buSzPts val="1200"/>
              <a:buFont typeface="Arial" panose="020B0604020202020204" pitchFamily="34" charset="0"/>
              <a:buNone/>
              <a:tabLst/>
              <a:defRPr/>
            </a:pPr>
            <a:fld id="{0F922286-5C3C-4093-938E-566352AFCD7E}"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sym typeface="Calibri" panose="020F0502020204030204" pitchFamily="34" charset="0"/>
              </a:rPr>
              <a:pPr marL="0" marR="0" lvl="0" indent="0" algn="r" defTabSz="914400" rtl="0" eaLnBrk="1" fontAlgn="base" latinLnBrk="0" hangingPunct="1">
                <a:lnSpc>
                  <a:spcPct val="100000"/>
                </a:lnSpc>
                <a:spcBef>
                  <a:spcPct val="0"/>
                </a:spcBef>
                <a:spcAft>
                  <a:spcPct val="0"/>
                </a:spcAft>
                <a:buClr>
                  <a:srgbClr val="000000"/>
                </a:buClr>
                <a:buSzPts val="1200"/>
                <a:buFont typeface="Arial" panose="020B0604020202020204" pitchFamily="34" charset="0"/>
                <a:buNone/>
                <a:tabLst/>
                <a:defRPr/>
              </a:pPr>
              <a:t>11</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fontScale="77500" lnSpcReduction="20000"/>
          </a:bodyPr>
          <a:lstStyle/>
          <a:p>
            <a:r>
              <a:rPr lang="en-GB"/>
              <a:t>Constellations - the first 50 years - speaker notes</a:t>
            </a:r>
          </a:p>
          <a:p>
            <a:endParaRPr lang="en-GB"/>
          </a:p>
          <a:p>
            <a:r>
              <a:rPr lang="en-GB"/>
              <a:t>THE MAIN POINT: For the first fifty years of the space age, only about 150 satellites were part of a "constellation". Today one company can launch that many in a couple of months. That contrast is the whole slide.</a:t>
            </a:r>
          </a:p>
          <a:p>
            <a:endParaRPr lang="en-GB"/>
          </a:p>
          <a:p>
            <a:r>
              <a:rPr lang="en-GB"/>
              <a:t>WHAT A CONSTELLATION IS</a:t>
            </a:r>
          </a:p>
          <a:p>
            <a:r>
              <a:rPr lang="en-GB"/>
              <a:t>Line to use: "One satellite can only cover the patch of Earth it is over. A constellation is a group flying together so one is always in view."</a:t>
            </a:r>
          </a:p>
          <a:p>
            <a:r>
              <a:rPr lang="en-GB"/>
              <a:t>Background: It is what makes satnav, global messaging and daily imaging of the planet possible.</a:t>
            </a:r>
          </a:p>
          <a:p>
            <a:endParaRPr lang="en-GB"/>
          </a:p>
          <a:p>
            <a:r>
              <a:rPr lang="en-GB"/>
              <a:t>THE PIONEERS - 1960s AND 70s</a:t>
            </a:r>
          </a:p>
          <a:p>
            <a:r>
              <a:rPr lang="en-GB"/>
              <a:t>Line to use: "It starts in 1960 with two American systems: Transit, which let submarines work out where they were, and TIROS, the first weather satellites."</a:t>
            </a:r>
          </a:p>
          <a:p>
            <a:r>
              <a:rPr lang="en-GB"/>
              <a:t>Background: GPS followed from 1978 and the Russian GLONASS from 1982. Navigation satellites sit high up, around 20,000km, where a couple of dozen can cover the whole planet.</a:t>
            </a:r>
          </a:p>
          <a:p>
            <a:endParaRPr lang="en-GB"/>
          </a:p>
          <a:p>
            <a:r>
              <a:rPr lang="en-GB"/>
              <a:t>THE 1990s BOOM AND BUST</a:t>
            </a:r>
          </a:p>
          <a:p>
            <a:r>
              <a:rPr lang="en-GB"/>
              <a:t>Line to use: "Look at how many of these were cancelled - roughly as many as ever flew."</a:t>
            </a:r>
          </a:p>
          <a:p>
            <a:r>
              <a:rPr lang="en-GB"/>
              <a:t>Background: Iridium, Globalstar and Orbcomm made it and are still flying. Celestri (63 satellites), SkyBridge (80) and Teledesic - Bill Gates' project, originally 840 satellites - never flew at all. Even Iridium went bankrupt in 1999. The technology worked; the business case did not, because mobile phone networks spread faster than expected.</a:t>
            </a:r>
          </a:p>
          <a:p>
            <a:endParaRPr lang="en-GB"/>
          </a:p>
          <a:p>
            <a:r>
              <a:rPr lang="en-GB"/>
              <a:t>WHY THAT MATTERS</a:t>
            </a:r>
          </a:p>
          <a:p>
            <a:r>
              <a:rPr lang="en-GB"/>
              <a:t>Building satellites was never the hard part. Paying for hundreds of launches before you have a single customer is. The same pattern still repeats today.</a:t>
            </a:r>
          </a:p>
          <a:p>
            <a:endParaRPr lang="en-GB"/>
          </a:p>
          <a:p>
            <a:r>
              <a:rPr lang="en-GB"/>
              <a:t>NAVIGATION GOES GLOBAL</a:t>
            </a:r>
          </a:p>
          <a:p>
            <a:r>
              <a:rPr lang="en-GB"/>
              <a:t>China's BeiDou from 2000 and Europe's Galileo from 2011 mean there are now four independent global satnav systems.</a:t>
            </a:r>
          </a:p>
          <a:p>
            <a:endParaRPr lang="en-GB"/>
          </a:p>
          <a:p>
            <a:r>
              <a:rPr lang="en-GB"/>
              <a:t>THE SMALL SATELLITE REVOLUTION</a:t>
            </a:r>
          </a:p>
          <a:p>
            <a:r>
              <a:rPr lang="en-GB"/>
              <a:t>Line to use: "From about 2012 everything changes - make them small and cheap, and you can fly hundreds."</a:t>
            </a:r>
          </a:p>
          <a:p>
            <a:r>
              <a:rPr lang="en-GB"/>
              <a:t>Background: Spire has over 100 satellites, Planet Labs over 200. Planet photographs the entire land surface of the Earth every single day.</a:t>
            </a:r>
          </a:p>
          <a:p>
            <a:endParaRPr lang="en-GB"/>
          </a:p>
          <a:p>
            <a:r>
              <a:rPr lang="en-GB"/>
              <a:t>HOW TO USE THE TABLE</a:t>
            </a:r>
          </a:p>
          <a:p>
            <a:r>
              <a:rPr lang="en-GB"/>
              <a:t>Do not read it out. Pick three rows and tell three stories: Transit in 1960 as the grandfather of satnav, Teledesic as the great might-have-been, and Planet Labs as the moment small satellites changed everything. Then let the audience scan the status column and notice how often it says "cancelled".</a:t>
            </a:r>
          </a:p>
          <a:p>
            <a:endParaRPr lang="en-GB"/>
          </a:p>
          <a:p>
            <a:r>
              <a:rPr lang="en-GB"/>
              <a:t>AMATEUR ANGLE: Amateur radio has had its own constellation all along - OSCAR satellites since 1961, built by volunteers. We were doing small and cheap decades before it became a business.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574013" y="4708794"/>
            <a:ext cx="5740137" cy="4708795"/>
          </a:xfrm>
          <a:prstGeom prst="rect">
            <a:avLst/>
          </a:prstGeom>
        </p:spPr>
        <p:txBody>
          <a:bodyPr>
            <a:normAutofit fontScale="70000" lnSpcReduction="20000"/>
          </a:bodyPr>
          <a:lstStyle/>
          <a:p>
            <a:r>
              <a:rPr lang="en-GB"/>
              <a:t>Constellations today - speaker notes</a:t>
            </a:r>
          </a:p>
          <a:p>
            <a:endParaRPr lang="en-GB"/>
          </a:p>
          <a:p>
            <a:r>
              <a:rPr lang="en-GB"/>
              <a:t>THE MAIN POINT: The last slide covered fifty years and about 150 satellites. This slide covers fifteen years and about 7,300. Three things made that possible: cheap reusable rockets, satellites built on a production line, and antennas that steer their beams electronically.</a:t>
            </a:r>
          </a:p>
          <a:p>
            <a:endParaRPr lang="en-GB"/>
          </a:p>
          <a:p>
            <a:r>
              <a:rPr lang="en-GB"/>
              <a:t>STARLINK - THE ONE EVERYONE KNOWS</a:t>
            </a:r>
          </a:p>
          <a:p>
            <a:r>
              <a:rPr lang="en-GB"/>
              <a:t>Line to use: "SpaceX started launching in 2019 and now has around 5,800 satellites working, with permission sought for tens of thousands more."</a:t>
            </a:r>
          </a:p>
          <a:p>
            <a:r>
              <a:rPr lang="en-GB"/>
              <a:t>Background: They fly low, about 550km, so the delay on the connection is only 20-40 milliseconds - like home broadband - and failed satellites burn up within a few years. Users typically get 100-250 Mbps. The clever bit commercially: SpaceX builds the satellites and owns the rockets, so it launches its own hardware at cost.</a:t>
            </a:r>
          </a:p>
          <a:p>
            <a:endParaRPr lang="en-GB"/>
          </a:p>
          <a:p>
            <a:r>
              <a:rPr lang="en-GB"/>
              <a:t>ONEWEB - THE BRITISH ONE</a:t>
            </a:r>
          </a:p>
          <a:p>
            <a:r>
              <a:rPr lang="en-GB"/>
              <a:t>Line to use: "OneWeb has about 632 satellites and is part British-owned."</a:t>
            </a:r>
          </a:p>
          <a:p>
            <a:r>
              <a:rPr lang="en-GB"/>
              <a:t>Background: It went bankrupt in 2020, was rescued by the UK Government and Bharti Global, finished its constellation, then merged with Eutelsat. It flies higher, at 1,200km, so it needs fewer satellites but the delay is longer (about 70ms). It sells to airlines, shipping companies and governments rather than to households.</a:t>
            </a:r>
          </a:p>
          <a:p>
            <a:endParaRPr lang="en-GB"/>
          </a:p>
          <a:p>
            <a:r>
              <a:rPr lang="en-GB"/>
              <a:t>AMAZON LEO (KUIPER)</a:t>
            </a:r>
          </a:p>
          <a:p>
            <a:r>
              <a:rPr lang="en-GB"/>
              <a:t>Line to use: "Amazon is building its own, with over 3,000 satellites planned."</a:t>
            </a:r>
          </a:p>
          <a:p>
            <a:r>
              <a:rPr lang="en-GB"/>
              <a:t>Background: It has bought launches from several companies, including its rivals. The reason is obvious once said: internet customers everywhere feed Amazon's shopping and cloud businesses.</a:t>
            </a:r>
          </a:p>
          <a:p>
            <a:endParaRPr lang="en-GB"/>
          </a:p>
          <a:p>
            <a:r>
              <a:rPr lang="en-GB"/>
              <a:t>THE CHINESE PROGRAMMES</a:t>
            </a:r>
          </a:p>
          <a:p>
            <a:r>
              <a:rPr lang="en-GB"/>
              <a:t>Line to use: "China has three very large constellations planned - each in the thousands."</a:t>
            </a:r>
          </a:p>
          <a:p>
            <a:r>
              <a:rPr lang="en-GB"/>
              <a:t>Background: </a:t>
            </a:r>
            <a:r>
              <a:rPr lang="en-GB" err="1"/>
              <a:t>Guowang</a:t>
            </a:r>
            <a:r>
              <a:rPr lang="en-GB"/>
              <a:t> (about 13,000 planned, state-run), Qianfan or "Thousand Sails" (up to 15,000) and </a:t>
            </a:r>
            <a:r>
              <a:rPr lang="en-GB" err="1"/>
              <a:t>Spacesail</a:t>
            </a:r>
            <a:r>
              <a:rPr lang="en-GB"/>
              <a:t> (heading for 15,000 by 2030). Together they are comparable to everything else combined.</a:t>
            </a:r>
          </a:p>
          <a:p>
            <a:endParaRPr lang="en-GB"/>
          </a:p>
          <a:p>
            <a:r>
              <a:rPr lang="en-GB"/>
              <a:t>THE SMALLER, QUIETER ONES</a:t>
            </a:r>
          </a:p>
          <a:p>
            <a:r>
              <a:rPr lang="en-GB"/>
              <a:t>Not all of this is broadband. Some take pictures: Planet, </a:t>
            </a:r>
            <a:r>
              <a:rPr lang="en-GB" err="1"/>
              <a:t>BlackSky</a:t>
            </a:r>
            <a:r>
              <a:rPr lang="en-GB"/>
              <a:t>, </a:t>
            </a:r>
            <a:r>
              <a:rPr lang="en-GB" err="1"/>
              <a:t>Satellogic</a:t>
            </a:r>
            <a:r>
              <a:rPr lang="en-GB"/>
              <a:t>, and Finland's ICEYE, whose radar satellites see through cloud and darkness - vital for floods and disasters. Others carry tiny amounts of data for sensors and machines: Swarm, </a:t>
            </a:r>
            <a:r>
              <a:rPr lang="en-GB" err="1"/>
              <a:t>Astrocast</a:t>
            </a:r>
            <a:r>
              <a:rPr lang="en-GB"/>
              <a:t>, Hiber, Kepler and Geely's satellites for connected cars. A sensor in a field needs a few bytes a day, not video, so these can be small and cheap.</a:t>
            </a:r>
          </a:p>
          <a:p>
            <a:endParaRPr lang="en-GB"/>
          </a:p>
          <a:p>
            <a:r>
              <a:rPr lang="en-GB"/>
              <a:t>A HEALTH WARNING</a:t>
            </a:r>
          </a:p>
          <a:p>
            <a:r>
              <a:rPr lang="en-GB"/>
              <a:t>Line to use: "Add up all the plans on this slide and you get over 60,000 satellites - but treat that with caution."</a:t>
            </a:r>
          </a:p>
          <a:p>
            <a:r>
              <a:rPr lang="en-GB"/>
              <a:t>Background: The previous slide showed how many grand plans were announced and never flew. Filing paperwork is cheap; launching is not.</a:t>
            </a:r>
          </a:p>
          <a:p>
            <a:endParaRPr lang="en-GB"/>
          </a:p>
          <a:p>
            <a:r>
              <a:rPr lang="en-GB"/>
              <a:t>WHAT IT LEADS TO</a:t>
            </a:r>
          </a:p>
          <a:p>
            <a:r>
              <a:rPr lang="en-GB"/>
              <a:t>This bridges into the debris and dark skies discussion: routine collision-dodging, satellite trails ruining astronomy photos, and radio interference. But the benefits are real too - internet for places fibre will never reach, and daily pictures of the whole planet.</a:t>
            </a:r>
          </a:p>
          <a:p>
            <a:endParaRPr lang="en-GB"/>
          </a:p>
          <a:p>
            <a:r>
              <a:rPr lang="en-GB"/>
              <a:t>DELIVERY TIP: Don't read the table. Just contrast one row from each slide - </a:t>
            </a:r>
            <a:r>
              <a:rPr lang="en-GB" err="1"/>
              <a:t>Teledesic's</a:t>
            </a:r>
            <a:r>
              <a:rPr lang="en-GB"/>
              <a:t> 288 satellites that never flew, against Starlink's 5,800 flying now.</a:t>
            </a:r>
          </a:p>
        </p:txBody>
      </p:sp>
    </p:spTree>
    <p:extLst>
      <p:ext uri="{BB962C8B-B14F-4D97-AF65-F5344CB8AC3E}">
        <p14:creationId xmlns:p14="http://schemas.microsoft.com/office/powerpoint/2010/main" val="2254452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lIns="91440" tIns="45720" rIns="91440" bIns="45720">
            <a:normAutofit fontScale="77500" lnSpcReduction="20000"/>
          </a:bodyPr>
          <a:lstStyle/>
          <a:p>
            <a:r>
              <a:rPr lang="en-GB"/>
              <a:t>OneWeb and the satellite production line - speaker notes</a:t>
            </a:r>
          </a:p>
          <a:p>
            <a:endParaRPr lang="en-GB"/>
          </a:p>
          <a:p>
            <a:r>
              <a:rPr lang="en-GB"/>
              <a:t>THE MAIN POINT: The picture is a satellite factory. Until about ten years ago satellites were hand-built one at a time. OneWeb changed that, and it is the reason satellite numbers exploded.</a:t>
            </a:r>
          </a:p>
          <a:p>
            <a:endParaRPr lang="en-GB"/>
          </a:p>
          <a:p>
            <a:r>
              <a:rPr lang="en-GB"/>
              <a:t>THE OLD WAY</a:t>
            </a:r>
          </a:p>
          <a:p>
            <a:r>
              <a:rPr lang="en-GB"/>
              <a:t>Line to use: "A big telecoms satellite used to take three to five years to build and cost a couple of hundred million dollars - and every one was slightly different."</a:t>
            </a:r>
          </a:p>
          <a:p>
            <a:endParaRPr lang="en-GB"/>
          </a:p>
          <a:p>
            <a:r>
              <a:rPr lang="en-GB"/>
              <a:t>WHO ONEWEB ARE</a:t>
            </a:r>
          </a:p>
          <a:p>
            <a:r>
              <a:rPr lang="en-GB"/>
              <a:t>Line to use: "OneWeb was set up in 2012 to bring broadband to places fibre will never reach - remote villages, ships, aircraft, oil rigs and disaster zones."</a:t>
            </a:r>
          </a:p>
          <a:p>
            <a:r>
              <a:rPr lang="en-GB"/>
              <a:t>Background: The satellites fly at about 1,200km in near-polar paths, so they cover the whole world including the Arctic - something a fixed satellite over the equator cannot do.</a:t>
            </a:r>
          </a:p>
          <a:p>
            <a:endParaRPr lang="en-GB"/>
          </a:p>
          <a:p>
            <a:r>
              <a:rPr lang="en-GB"/>
              <a:t>THE FACTORY</a:t>
            </a:r>
          </a:p>
          <a:p>
            <a:r>
              <a:rPr lang="en-GB"/>
              <a:t>Line to use: "Airbus and OneWeb built a factory in Florida that made around two satellites a day."</a:t>
            </a:r>
          </a:p>
          <a:p>
            <a:r>
              <a:rPr lang="en-GB"/>
              <a:t>Background: Two parallel lines, each satellite about 150kg, moving from station to station like cars on an assembly line. Cost fell to well under a million dollars each - roughly a hundred times cheaper and a thousand times faster than the old way.</a:t>
            </a:r>
          </a:p>
          <a:p>
            <a:endParaRPr lang="en-GB"/>
          </a:p>
          <a:p>
            <a:r>
              <a:rPr lang="en-GB"/>
              <a:t>HOW YOU DO THAT</a:t>
            </a:r>
          </a:p>
          <a:p>
            <a:r>
              <a:rPr lang="en-GB"/>
              <a:t>Line to use: "You freeze the design, keep the parts simple, let robots do the repetitive work, and buy components by the thousand."</a:t>
            </a:r>
          </a:p>
          <a:p>
            <a:r>
              <a:rPr lang="en-GB"/>
              <a:t>Background: You also accept that the odd one will fail - if one in a hundred dies, you launch a replacement rather than spending years perfecting each unit. That is a big cultural change for the space industry.</a:t>
            </a:r>
          </a:p>
          <a:p>
            <a:endParaRPr lang="en-GB"/>
          </a:p>
          <a:p>
            <a:r>
              <a:rPr lang="en-GB"/>
              <a:t>THE BUMPS ALONG THE WAY</a:t>
            </a:r>
          </a:p>
          <a:p>
            <a:r>
              <a:rPr lang="en-GB"/>
              <a:t>Line to use: "It nearly didn't survive."</a:t>
            </a:r>
          </a:p>
          <a:p>
            <a:r>
              <a:rPr lang="en-GB"/>
              <a:t>Background: OneWeb ran out of money in March 2020 and was rescued by the UK Government and Bharti Global - which is how Britain came to own part of a satellite constellation. In 2022 the invasion of Ukraine stranded 36 satellites in Kazakhstan and ended its Russian launch contract overnight; it switched to American and Indian rockets and finished the job in 2023. It then merged with Eutelsat.</a:t>
            </a:r>
          </a:p>
          <a:p>
            <a:endParaRPr lang="en-GB"/>
          </a:p>
          <a:p>
            <a:r>
              <a:rPr lang="en-GB"/>
              <a:t>WHY IT MATTERS TO US</a:t>
            </a:r>
          </a:p>
          <a:p>
            <a:r>
              <a:rPr lang="en-GB"/>
              <a:t>Production-line thinking is why satellite numbers have exploded, and SpaceX took the same idea even further. It also made CubeSats and amateur satellites affordable, because off-the-shelf parts and standard structures trickled down to universities and to us. The downside: mass production means mass disposal, which leads into the debris discussion.</a:t>
            </a:r>
          </a:p>
          <a:p>
            <a:endParaRPr lang="en-GB"/>
          </a:p>
          <a:p>
            <a:r>
              <a:rPr lang="en-GB"/>
              <a:t>TALKING POINT: Ask how long people think a satellite used to take to build - then say "two a day". Compare a hand-built Rolls-Royce with a car coming off a production line: same engineering, completely different thinking.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lIns="91440" tIns="45720" rIns="91440" bIns="45720">
            <a:normAutofit fontScale="77500" lnSpcReduction="20000"/>
          </a:bodyPr>
          <a:lstStyle/>
          <a:p>
            <a:r>
              <a:rPr lang="en-GB"/>
              <a:t>Constellation capacity - OneWeb Gen 1 and Gen 2 - speaker notes</a:t>
            </a:r>
          </a:p>
          <a:p>
            <a:endParaRPr lang="en-GB"/>
          </a:p>
          <a:p>
            <a:r>
              <a:rPr lang="en-GB"/>
              <a:t>THE MAIN POINT: The table shows how much data the OneWeb satellites can carry, and how much more the next generation should carry. The growth comes from better satellites, not more of them.</a:t>
            </a:r>
          </a:p>
          <a:p>
            <a:endParaRPr lang="en-GB"/>
          </a:p>
          <a:p>
            <a:r>
              <a:rPr lang="en-GB"/>
              <a:t>THE TABLE, IN PLAIN TERMS</a:t>
            </a:r>
          </a:p>
          <a:p>
            <a:r>
              <a:rPr lang="en-GB"/>
              <a:t>Line to use: "Each of today's OneWeb satellites carries up to 7.2 gigabits per second. Across all 648 that is about 4.7 terabits - and that is real, flying hardware."</a:t>
            </a:r>
          </a:p>
          <a:p>
            <a:r>
              <a:rPr lang="en-GB"/>
              <a:t>Background: The next generation is expected to manage about 20 gigabits each, which would take the same 648 satellites to roughly 13 terabits. Same number of satellites, nearly three times the capacity.</a:t>
            </a:r>
          </a:p>
          <a:p>
            <a:endParaRPr lang="en-GB"/>
          </a:p>
          <a:p>
            <a:r>
              <a:rPr lang="en-GB"/>
              <a:t>AN IMPORTANT CAVEAT</a:t>
            </a:r>
          </a:p>
          <a:p>
            <a:r>
              <a:rPr lang="en-GB"/>
              <a:t>Line to use: "That total is not what any one user gets."</a:t>
            </a:r>
          </a:p>
          <a:p>
            <a:r>
              <a:rPr lang="en-GB"/>
              <a:t>Background: A satellite is only overhead for a few minutes, and its capacity is shared by everyone below it. A busy city can use up all of it, while a ship in mid-Atlantic gets the lot to itself.</a:t>
            </a:r>
          </a:p>
          <a:p>
            <a:endParaRPr lang="en-GB"/>
          </a:p>
          <a:p>
            <a:r>
              <a:rPr lang="en-GB"/>
              <a:t>HOW STARLINK COMPARES</a:t>
            </a:r>
          </a:p>
          <a:p>
            <a:r>
              <a:rPr lang="en-GB"/>
              <a:t>Line to use: "SpaceX took the same factory idea much further - it builds several satellites a day and launches them on its own rockets."</a:t>
            </a:r>
          </a:p>
          <a:p>
            <a:r>
              <a:rPr lang="en-GB"/>
              <a:t>Background: Early Starlink satellites managed about 20 gigabits each; the newer ones are quoted at around 96 - roughly four times more. They also talk to each other by laser, so data can cross the constellation without coming down to the ground. With over 7,000 satellites in orbit, the total is in the hundreds of terabits.</a:t>
            </a:r>
          </a:p>
          <a:p>
            <a:endParaRPr lang="en-GB"/>
          </a:p>
          <a:p>
            <a:r>
              <a:rPr lang="en-GB"/>
              <a:t>THE TRADE-OFF BETWEEN THE TWO</a:t>
            </a:r>
          </a:p>
          <a:p>
            <a:r>
              <a:rPr lang="en-GB"/>
              <a:t>Line to use: "It comes down to how high you fly."</a:t>
            </a:r>
          </a:p>
          <a:p>
            <a:r>
              <a:rPr lang="en-GB"/>
              <a:t>Background: OneWeb flies high at 1,200km - fewer satellites needed, but slower response and it takes a long time for dead satellites to come down. Starlink flies low at 550km - faster response and they re-enter within about five years, but you need thousands and must keep replacing them. OneWeb sells through other companies; Starlink sells straight to the public.</a:t>
            </a:r>
          </a:p>
          <a:p>
            <a:endParaRPr lang="en-GB"/>
          </a:p>
          <a:p>
            <a:r>
              <a:rPr lang="en-GB"/>
              <a:t>TALKING POINTS</a:t>
            </a:r>
          </a:p>
          <a:p>
            <a:r>
              <a:rPr lang="en-GB"/>
              <a:t>The interesting thing is not the speed but how fast it is growing - each generation roughly triples or quadruples capacity without the satellite getting any bigger. Then ask the audience: what does it mean for radio spectrum, for astronomy and for the night sky when tens of thousands are flying? That leads straight into the debris discussion.</a:t>
            </a:r>
          </a:p>
          <a:p>
            <a:endParaRPr lang="en-GB"/>
          </a:p>
          <a:p>
            <a:r>
              <a:rPr lang="en-GB"/>
              <a:t>Image credits: Eutelsat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D741E-246F-7B45-5023-60FCA4821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EF57B-E17D-118A-E4BA-8993820A79D8}"/>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20F0CA8-6D6C-9916-2316-18171620AB23}"/>
              </a:ext>
            </a:extLst>
          </p:cNvPr>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250732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DE63C11-8667-4B59-A431-3D7E1B117797}"/>
              </a:ext>
            </a:extLst>
          </p:cNvPr>
          <p:cNvSpPr>
            <a:spLocks noGrp="1"/>
          </p:cNvSpPr>
          <p:nvPr>
            <p:ph idx="1"/>
          </p:nvPr>
        </p:nvSpPr>
        <p:spPr>
          <a:xfrm>
            <a:off x="609600" y="1600201"/>
            <a:ext cx="10972800" cy="4525963"/>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Placeholder 1">
            <a:extLst>
              <a:ext uri="{FF2B5EF4-FFF2-40B4-BE49-F238E27FC236}">
                <a16:creationId xmlns:a16="http://schemas.microsoft.com/office/drawing/2014/main" id="{72621202-EB90-4F0C-AF1A-0B07FC65C316}"/>
              </a:ext>
            </a:extLst>
          </p:cNvPr>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cxnSp>
        <p:nvCxnSpPr>
          <p:cNvPr id="6" name="Straight Connector 5">
            <a:extLst>
              <a:ext uri="{FF2B5EF4-FFF2-40B4-BE49-F238E27FC236}">
                <a16:creationId xmlns:a16="http://schemas.microsoft.com/office/drawing/2014/main" id="{F303D285-9881-4976-8175-3D039612BB6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2075253"/>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13" name="Rectangle 12"/>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15" name="Text Placeholder 14"/>
          <p:cNvSpPr>
            <a:spLocks noGrp="1"/>
          </p:cNvSpPr>
          <p:nvPr>
            <p:ph type="body" sz="quarter" idx="13" hasCustomPrompt="1"/>
          </p:nvPr>
        </p:nvSpPr>
        <p:spPr>
          <a:xfrm>
            <a:off x="432395" y="44625"/>
            <a:ext cx="6815733" cy="548233"/>
          </a:xfrm>
          <a:prstGeom prst="rect">
            <a:avLst/>
          </a:prstGeom>
        </p:spPr>
        <p:txBody>
          <a:bodyPr/>
          <a:lstStyle>
            <a:lvl1pPr marL="0" indent="0">
              <a:buNone/>
              <a:defRPr b="1">
                <a:solidFill>
                  <a:srgbClr val="1E4B8C"/>
                </a:solidFill>
                <a:latin typeface="Arial" panose="020B0604020202020204" pitchFamily="34" charset="0"/>
                <a:cs typeface="Arial" panose="020B0604020202020204" pitchFamily="34" charset="0"/>
              </a:defRPr>
            </a:lvl1pPr>
          </a:lstStyle>
          <a:p>
            <a:pPr lvl="0"/>
            <a:r>
              <a:rPr lang="en-US"/>
              <a:t>Click to add slide title</a:t>
            </a:r>
            <a:endParaRPr lang="en-GB"/>
          </a:p>
        </p:txBody>
      </p:sp>
      <p:cxnSp>
        <p:nvCxnSpPr>
          <p:cNvPr id="17" name="Straight Connector 16"/>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4"/>
          </p:nvPr>
        </p:nvSpPr>
        <p:spPr>
          <a:xfrm>
            <a:off x="431371" y="1196752"/>
            <a:ext cx="9601200" cy="2305051"/>
          </a:xfrm>
          <a:prstGeom prst="rect">
            <a:avLst/>
          </a:prstGeom>
        </p:spPr>
        <p:txBody>
          <a:bodyPr>
            <a:normAutofit/>
          </a:bodyPr>
          <a:lstStyle>
            <a:lvl1pPr marL="0" indent="0">
              <a:buNone/>
              <a:defRPr sz="3733">
                <a:latin typeface="Arial" panose="020B0604020202020204" pitchFamily="34" charset="0"/>
                <a:cs typeface="Arial" panose="020B0604020202020204" pitchFamily="34" charset="0"/>
              </a:defRPr>
            </a:lvl1pPr>
          </a:lstStyle>
          <a:p>
            <a:pPr lvl="0"/>
            <a:r>
              <a:rPr lang="en-US"/>
              <a:t>Click to edit</a:t>
            </a:r>
            <a:endParaRPr lang="en-GB"/>
          </a:p>
        </p:txBody>
      </p:sp>
    </p:spTree>
    <p:extLst>
      <p:ext uri="{BB962C8B-B14F-4D97-AF65-F5344CB8AC3E}">
        <p14:creationId xmlns:p14="http://schemas.microsoft.com/office/powerpoint/2010/main" val="3110523861"/>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980728"/>
            <a:ext cx="5386917"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4" name="Content Placeholder 3"/>
          <p:cNvSpPr>
            <a:spLocks noGrp="1"/>
          </p:cNvSpPr>
          <p:nvPr>
            <p:ph sz="half" idx="2" hasCustomPrompt="1"/>
          </p:nvPr>
        </p:nvSpPr>
        <p:spPr>
          <a:xfrm>
            <a:off x="609600" y="1628801"/>
            <a:ext cx="5386917" cy="4497363"/>
          </a:xfrm>
          <a:prstGeom prst="rect">
            <a:avLst/>
          </a:prstGeom>
        </p:spPr>
        <p:txBody>
          <a:bodyPr>
            <a:normAutofit/>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133">
                <a:latin typeface="Arial" panose="020B0604020202020204" pitchFamily="34" charset="0"/>
                <a:cs typeface="Arial" panose="020B0604020202020204" pitchFamily="34" charset="0"/>
              </a:defRPr>
            </a:lvl4pPr>
            <a:lvl5pPr>
              <a:defRPr sz="2133">
                <a:latin typeface="Arial" panose="020B0604020202020204" pitchFamily="34" charset="0"/>
                <a:cs typeface="Arial" panose="020B0604020202020204" pitchFamily="34" charset="0"/>
              </a:defRPr>
            </a:lvl5pPr>
            <a:lvl6pPr>
              <a:defRPr sz="2133"/>
            </a:lvl6pPr>
            <a:lvl7pPr>
              <a:defRPr sz="2133"/>
            </a:lvl7pPr>
            <a:lvl8pPr>
              <a:defRPr sz="2133"/>
            </a:lvl8pPr>
            <a:lvl9pPr>
              <a:defRPr sz="2133"/>
            </a:lvl9pPr>
          </a:lstStyle>
          <a:p>
            <a:pPr lvl="0"/>
            <a:r>
              <a:rPr lang="en-US"/>
              <a:t>Bullet</a:t>
            </a:r>
          </a:p>
          <a:p>
            <a:pPr lvl="0"/>
            <a:endParaRPr lang="en-US"/>
          </a:p>
        </p:txBody>
      </p:sp>
      <p:sp>
        <p:nvSpPr>
          <p:cNvPr id="5" name="Text Placeholder 4"/>
          <p:cNvSpPr>
            <a:spLocks noGrp="1"/>
          </p:cNvSpPr>
          <p:nvPr>
            <p:ph type="body" sz="quarter" idx="3"/>
          </p:nvPr>
        </p:nvSpPr>
        <p:spPr>
          <a:xfrm>
            <a:off x="6193369" y="980728"/>
            <a:ext cx="5389033"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6" name="Content Placeholder 5"/>
          <p:cNvSpPr>
            <a:spLocks noGrp="1"/>
          </p:cNvSpPr>
          <p:nvPr>
            <p:ph sz="quarter" idx="4" hasCustomPrompt="1"/>
          </p:nvPr>
        </p:nvSpPr>
        <p:spPr>
          <a:xfrm>
            <a:off x="6193369" y="1628801"/>
            <a:ext cx="5389033" cy="4497363"/>
          </a:xfrm>
          <a:prstGeom prst="rect">
            <a:avLst/>
          </a:prstGeom>
        </p:spPr>
        <p:txBody>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Bullet</a:t>
            </a:r>
          </a:p>
        </p:txBody>
      </p:sp>
      <p:cxnSp>
        <p:nvCxnSpPr>
          <p:cNvPr id="16" name="Straight Connector 15"/>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21" name="Text Placeholder 20"/>
          <p:cNvSpPr>
            <a:spLocks noGrp="1"/>
          </p:cNvSpPr>
          <p:nvPr>
            <p:ph type="body" sz="quarter" idx="10" hasCustomPrompt="1"/>
          </p:nvPr>
        </p:nvSpPr>
        <p:spPr>
          <a:xfrm>
            <a:off x="431373" y="45444"/>
            <a:ext cx="6272063" cy="50323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b="1">
                <a:solidFill>
                  <a:srgbClr val="1E4B8C"/>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to add slide title</a:t>
            </a:r>
            <a:endParaRPr lang="en-GB"/>
          </a:p>
        </p:txBody>
      </p:sp>
    </p:spTree>
    <p:extLst>
      <p:ext uri="{BB962C8B-B14F-4D97-AF65-F5344CB8AC3E}">
        <p14:creationId xmlns:p14="http://schemas.microsoft.com/office/powerpoint/2010/main" val="1187186011"/>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2D4B7E-B547-4235-85C4-683403AABDD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049474"/>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5242-F7EB-DE0D-E547-24100FF31AF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2CBC35-4837-657D-F4FB-00CDFA54017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EFEEA51-1C58-F3B3-D21D-89B91DF8C106}"/>
              </a:ext>
            </a:extLst>
          </p:cNvPr>
          <p:cNvSpPr>
            <a:spLocks noGrp="1"/>
          </p:cNvSpPr>
          <p:nvPr>
            <p:ph type="dt" sz="half" idx="10"/>
          </p:nvPr>
        </p:nvSpPr>
        <p:spPr/>
        <p:txBody>
          <a:bodyPr/>
          <a:lstStyle/>
          <a:p>
            <a:fld id="{2F41CBE1-7DF1-428B-985F-848DCF7CF619}" type="datetimeFigureOut">
              <a:rPr lang="en-GB" smtClean="0"/>
              <a:t>15/09/2026</a:t>
            </a:fld>
            <a:endParaRPr lang="en-GB"/>
          </a:p>
        </p:txBody>
      </p:sp>
      <p:sp>
        <p:nvSpPr>
          <p:cNvPr id="5" name="Footer Placeholder 4">
            <a:extLst>
              <a:ext uri="{FF2B5EF4-FFF2-40B4-BE49-F238E27FC236}">
                <a16:creationId xmlns:a16="http://schemas.microsoft.com/office/drawing/2014/main" id="{E90E251E-B740-AA3B-06E4-B5AD21DB2A02}"/>
              </a:ext>
            </a:extLst>
          </p:cNvPr>
          <p:cNvSpPr>
            <a:spLocks noGrp="1"/>
          </p:cNvSpPr>
          <p:nvPr>
            <p:ph type="ftr" sz="quarter" idx="11"/>
          </p:nvPr>
        </p:nvSpPr>
        <p:spPr/>
        <p:txBody>
          <a:bodyPr/>
          <a:lstStyle/>
          <a:p>
            <a:r>
              <a:rPr lang="en-GB"/>
              <a:t>copyright of</a:t>
            </a:r>
          </a:p>
        </p:txBody>
      </p:sp>
      <p:sp>
        <p:nvSpPr>
          <p:cNvPr id="6" name="Slide Number Placeholder 5">
            <a:extLst>
              <a:ext uri="{FF2B5EF4-FFF2-40B4-BE49-F238E27FC236}">
                <a16:creationId xmlns:a16="http://schemas.microsoft.com/office/drawing/2014/main" id="{8A29FF7F-BCB2-CDDF-61CC-65A66E840720}"/>
              </a:ext>
            </a:extLst>
          </p:cNvPr>
          <p:cNvSpPr>
            <a:spLocks noGrp="1"/>
          </p:cNvSpPr>
          <p:nvPr>
            <p:ph type="sldNum" sz="quarter" idx="12"/>
          </p:nvPr>
        </p:nvSpPr>
        <p:spPr/>
        <p:txBody>
          <a:bodyPr/>
          <a:lstStyle/>
          <a:p>
            <a:fld id="{88B0298B-AAE0-4B21-8405-37D2F87A6206}" type="slidenum">
              <a:rPr lang="en-GB" smtClean="0"/>
              <a:t>‹#›</a:t>
            </a:fld>
            <a:endParaRPr lang="en-GB"/>
          </a:p>
        </p:txBody>
      </p:sp>
    </p:spTree>
    <p:extLst>
      <p:ext uri="{BB962C8B-B14F-4D97-AF65-F5344CB8AC3E}">
        <p14:creationId xmlns:p14="http://schemas.microsoft.com/office/powerpoint/2010/main" val="1854398101"/>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DE63C11-8667-4B59-A431-3D7E1B117797}"/>
              </a:ext>
            </a:extLst>
          </p:cNvPr>
          <p:cNvSpPr>
            <a:spLocks noGrp="1"/>
          </p:cNvSpPr>
          <p:nvPr>
            <p:ph idx="1"/>
          </p:nvPr>
        </p:nvSpPr>
        <p:spPr>
          <a:xfrm>
            <a:off x="609600" y="1600201"/>
            <a:ext cx="10972800" cy="4525963"/>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Placeholder 1">
            <a:extLst>
              <a:ext uri="{FF2B5EF4-FFF2-40B4-BE49-F238E27FC236}">
                <a16:creationId xmlns:a16="http://schemas.microsoft.com/office/drawing/2014/main" id="{72621202-EB90-4F0C-AF1A-0B07FC65C316}"/>
              </a:ext>
            </a:extLst>
          </p:cNvPr>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cxnSp>
        <p:nvCxnSpPr>
          <p:cNvPr id="6" name="Straight Connector 5">
            <a:extLst>
              <a:ext uri="{FF2B5EF4-FFF2-40B4-BE49-F238E27FC236}">
                <a16:creationId xmlns:a16="http://schemas.microsoft.com/office/drawing/2014/main" id="{F303D285-9881-4976-8175-3D039612BB6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549267"/>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13" name="Rectangle 12"/>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15" name="Text Placeholder 14"/>
          <p:cNvSpPr>
            <a:spLocks noGrp="1"/>
          </p:cNvSpPr>
          <p:nvPr>
            <p:ph type="body" sz="quarter" idx="13" hasCustomPrompt="1"/>
          </p:nvPr>
        </p:nvSpPr>
        <p:spPr>
          <a:xfrm>
            <a:off x="432395" y="44625"/>
            <a:ext cx="6815733" cy="548233"/>
          </a:xfrm>
          <a:prstGeom prst="rect">
            <a:avLst/>
          </a:prstGeom>
        </p:spPr>
        <p:txBody>
          <a:bodyPr/>
          <a:lstStyle>
            <a:lvl1pPr marL="0" indent="0">
              <a:buNone/>
              <a:defRPr b="1">
                <a:solidFill>
                  <a:srgbClr val="1E4B8C"/>
                </a:solidFill>
                <a:latin typeface="Arial" panose="020B0604020202020204" pitchFamily="34" charset="0"/>
                <a:cs typeface="Arial" panose="020B0604020202020204" pitchFamily="34" charset="0"/>
              </a:defRPr>
            </a:lvl1pPr>
          </a:lstStyle>
          <a:p>
            <a:pPr lvl="0"/>
            <a:r>
              <a:rPr lang="en-US"/>
              <a:t>Click to add slide title</a:t>
            </a:r>
            <a:endParaRPr lang="en-GB"/>
          </a:p>
        </p:txBody>
      </p:sp>
      <p:cxnSp>
        <p:nvCxnSpPr>
          <p:cNvPr id="17" name="Straight Connector 16"/>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4"/>
          </p:nvPr>
        </p:nvSpPr>
        <p:spPr>
          <a:xfrm>
            <a:off x="431371" y="1196752"/>
            <a:ext cx="9601200" cy="2305051"/>
          </a:xfrm>
          <a:prstGeom prst="rect">
            <a:avLst/>
          </a:prstGeom>
        </p:spPr>
        <p:txBody>
          <a:bodyPr>
            <a:normAutofit/>
          </a:bodyPr>
          <a:lstStyle>
            <a:lvl1pPr marL="0" indent="0">
              <a:buNone/>
              <a:defRPr sz="3733">
                <a:latin typeface="Arial" panose="020B0604020202020204" pitchFamily="34" charset="0"/>
                <a:cs typeface="Arial" panose="020B0604020202020204" pitchFamily="34" charset="0"/>
              </a:defRPr>
            </a:lvl1pPr>
          </a:lstStyle>
          <a:p>
            <a:pPr lvl="0"/>
            <a:r>
              <a:rPr lang="en-US"/>
              <a:t>Click to edit</a:t>
            </a:r>
            <a:endParaRPr lang="en-GB"/>
          </a:p>
        </p:txBody>
      </p:sp>
    </p:spTree>
    <p:extLst>
      <p:ext uri="{BB962C8B-B14F-4D97-AF65-F5344CB8AC3E}">
        <p14:creationId xmlns:p14="http://schemas.microsoft.com/office/powerpoint/2010/main" val="4101601207"/>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980728"/>
            <a:ext cx="5386917"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4" name="Content Placeholder 3"/>
          <p:cNvSpPr>
            <a:spLocks noGrp="1"/>
          </p:cNvSpPr>
          <p:nvPr>
            <p:ph sz="half" idx="2" hasCustomPrompt="1"/>
          </p:nvPr>
        </p:nvSpPr>
        <p:spPr>
          <a:xfrm>
            <a:off x="609600" y="1628801"/>
            <a:ext cx="5386917" cy="4497363"/>
          </a:xfrm>
          <a:prstGeom prst="rect">
            <a:avLst/>
          </a:prstGeom>
        </p:spPr>
        <p:txBody>
          <a:bodyPr>
            <a:normAutofit/>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133">
                <a:latin typeface="Arial" panose="020B0604020202020204" pitchFamily="34" charset="0"/>
                <a:cs typeface="Arial" panose="020B0604020202020204" pitchFamily="34" charset="0"/>
              </a:defRPr>
            </a:lvl4pPr>
            <a:lvl5pPr>
              <a:defRPr sz="2133">
                <a:latin typeface="Arial" panose="020B0604020202020204" pitchFamily="34" charset="0"/>
                <a:cs typeface="Arial" panose="020B0604020202020204" pitchFamily="34" charset="0"/>
              </a:defRPr>
            </a:lvl5pPr>
            <a:lvl6pPr>
              <a:defRPr sz="2133"/>
            </a:lvl6pPr>
            <a:lvl7pPr>
              <a:defRPr sz="2133"/>
            </a:lvl7pPr>
            <a:lvl8pPr>
              <a:defRPr sz="2133"/>
            </a:lvl8pPr>
            <a:lvl9pPr>
              <a:defRPr sz="2133"/>
            </a:lvl9pPr>
          </a:lstStyle>
          <a:p>
            <a:pPr lvl="0"/>
            <a:r>
              <a:rPr lang="en-US"/>
              <a:t>Bullet</a:t>
            </a:r>
          </a:p>
          <a:p>
            <a:pPr lvl="0"/>
            <a:endParaRPr lang="en-US"/>
          </a:p>
        </p:txBody>
      </p:sp>
      <p:sp>
        <p:nvSpPr>
          <p:cNvPr id="5" name="Text Placeholder 4"/>
          <p:cNvSpPr>
            <a:spLocks noGrp="1"/>
          </p:cNvSpPr>
          <p:nvPr>
            <p:ph type="body" sz="quarter" idx="3"/>
          </p:nvPr>
        </p:nvSpPr>
        <p:spPr>
          <a:xfrm>
            <a:off x="6193369" y="980728"/>
            <a:ext cx="5389033"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6" name="Content Placeholder 5"/>
          <p:cNvSpPr>
            <a:spLocks noGrp="1"/>
          </p:cNvSpPr>
          <p:nvPr>
            <p:ph sz="quarter" idx="4" hasCustomPrompt="1"/>
          </p:nvPr>
        </p:nvSpPr>
        <p:spPr>
          <a:xfrm>
            <a:off x="6193369" y="1628801"/>
            <a:ext cx="5389033" cy="4497363"/>
          </a:xfrm>
          <a:prstGeom prst="rect">
            <a:avLst/>
          </a:prstGeom>
        </p:spPr>
        <p:txBody>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Bullet</a:t>
            </a:r>
          </a:p>
        </p:txBody>
      </p:sp>
      <p:cxnSp>
        <p:nvCxnSpPr>
          <p:cNvPr id="16" name="Straight Connector 15"/>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21" name="Text Placeholder 20"/>
          <p:cNvSpPr>
            <a:spLocks noGrp="1"/>
          </p:cNvSpPr>
          <p:nvPr>
            <p:ph type="body" sz="quarter" idx="10" hasCustomPrompt="1"/>
          </p:nvPr>
        </p:nvSpPr>
        <p:spPr>
          <a:xfrm>
            <a:off x="431373" y="45444"/>
            <a:ext cx="6272063" cy="50323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b="1">
                <a:solidFill>
                  <a:srgbClr val="1E4B8C"/>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to add slide title</a:t>
            </a:r>
            <a:endParaRPr lang="en-GB"/>
          </a:p>
        </p:txBody>
      </p:sp>
    </p:spTree>
    <p:extLst>
      <p:ext uri="{BB962C8B-B14F-4D97-AF65-F5344CB8AC3E}">
        <p14:creationId xmlns:p14="http://schemas.microsoft.com/office/powerpoint/2010/main" val="4016530312"/>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2D4B7E-B547-4235-85C4-683403AABDD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781323"/>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B1A1167-C016-E0CF-B834-B5702F06421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4" name="Group 7">
            <a:extLst>
              <a:ext uri="{FF2B5EF4-FFF2-40B4-BE49-F238E27FC236}">
                <a16:creationId xmlns:a16="http://schemas.microsoft.com/office/drawing/2014/main" id="{CC2B431F-922D-49AD-6EB6-5A3F1FC88599}"/>
              </a:ext>
              <a:ext uri="{C183D7F6-B498-43B3-948B-1728B52AA6E4}">
                <adec:decorative xmlns:adec="http://schemas.microsoft.com/office/drawing/2017/decorative" val="1"/>
              </a:ext>
            </a:extLst>
          </p:cNvPr>
          <p:cNvGrpSpPr>
            <a:grpSpLocks/>
          </p:cNvGrpSpPr>
          <p:nvPr userDrawn="1"/>
        </p:nvGrpSpPr>
        <p:grpSpPr bwMode="auto">
          <a:xfrm rot="5400000">
            <a:off x="10914857" y="5534819"/>
            <a:ext cx="668337" cy="631825"/>
            <a:chOff x="10478914" y="1506691"/>
            <a:chExt cx="667802" cy="631474"/>
          </a:xfrm>
        </p:grpSpPr>
        <p:sp>
          <p:nvSpPr>
            <p:cNvPr id="5" name="Freeform: Shape 9">
              <a:extLst>
                <a:ext uri="{FF2B5EF4-FFF2-40B4-BE49-F238E27FC236}">
                  <a16:creationId xmlns:a16="http://schemas.microsoft.com/office/drawing/2014/main" id="{1A2FC23F-F1B9-A8D3-E1FC-781FDD4D76CA}"/>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Oval 6">
              <a:extLst>
                <a:ext uri="{FF2B5EF4-FFF2-40B4-BE49-F238E27FC236}">
                  <a16:creationId xmlns:a16="http://schemas.microsoft.com/office/drawing/2014/main" id="{80D872F4-7F3C-D6EF-56A3-43CDDBAA4648}"/>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6" name="Title 1"/>
          <p:cNvSpPr>
            <a:spLocks noGrp="1"/>
          </p:cNvSpPr>
          <p:nvPr>
            <p:ph type="ctrTitle"/>
          </p:nvPr>
        </p:nvSpPr>
        <p:spPr>
          <a:xfrm>
            <a:off x="7999414" y="1051551"/>
            <a:ext cx="3565524" cy="2384898"/>
          </a:xfrm>
        </p:spPr>
        <p:txBody>
          <a:bodyPr rtlCol="0" anchor="b">
            <a:noAutofit/>
          </a:bodyPr>
          <a:lstStyle/>
          <a:p>
            <a:r>
              <a:rPr lang="en-GB"/>
              <a:t>Click to edit Master title style</a:t>
            </a:r>
          </a:p>
        </p:txBody>
      </p:sp>
      <p:sp>
        <p:nvSpPr>
          <p:cNvPr id="14" name="Picture Placeholder 13"/>
          <p:cNvSpPr>
            <a:spLocks noGrp="1"/>
          </p:cNvSpPr>
          <p:nvPr>
            <p:ph type="pic" sz="quarter" idx="13"/>
          </p:nvPr>
        </p:nvSpPr>
        <p:spPr>
          <a:xfrm>
            <a:off x="0" y="0"/>
            <a:ext cx="7452360" cy="6858000"/>
          </a:xfrm>
          <a:solidFill>
            <a:schemeClr val="accent5"/>
          </a:solidFill>
        </p:spPr>
        <p:txBody>
          <a:bodyPr rtlCol="0">
            <a:noAutofit/>
          </a:bodyPr>
          <a:lstStyle/>
          <a:p>
            <a:pPr lvl="0"/>
            <a:r>
              <a:rPr lang="en-GB" noProof="0"/>
              <a:t>Click icon to add picture</a:t>
            </a:r>
          </a:p>
        </p:txBody>
      </p:sp>
      <p:sp>
        <p:nvSpPr>
          <p:cNvPr id="3" name="Text Placeholder 2"/>
          <p:cNvSpPr>
            <a:spLocks noGrp="1"/>
          </p:cNvSpPr>
          <p:nvPr>
            <p:ph type="body" sz="quarter" idx="14"/>
          </p:nvPr>
        </p:nvSpPr>
        <p:spPr>
          <a:xfrm>
            <a:off x="7999413" y="3568700"/>
            <a:ext cx="3565524" cy="1731963"/>
          </a:xfrm>
        </p:spPr>
        <p:txBody>
          <a:bodyPr/>
          <a:lstStyle>
            <a:lvl1pPr>
              <a:buNone/>
              <a:defRPr sz="2000"/>
            </a:lvl1pPr>
            <a:lvl2pPr>
              <a:buNone/>
              <a:defRPr sz="2000"/>
            </a:lvl2pPr>
            <a:lvl3pPr>
              <a:buNone/>
              <a:defRPr sz="2000"/>
            </a:lvl3pPr>
            <a:lvl4pPr>
              <a:buNone/>
              <a:defRPr sz="2000"/>
            </a:lvl4pPr>
            <a:lvl5pPr>
              <a:buNone/>
              <a:defRPr sz="2000"/>
            </a:lvl5pPr>
          </a:lstStyle>
          <a:p>
            <a:pPr lvl="0"/>
            <a:r>
              <a:rPr lang="en-GB"/>
              <a:t>Click to edit Master text styles</a:t>
            </a:r>
          </a:p>
        </p:txBody>
      </p:sp>
      <p:sp>
        <p:nvSpPr>
          <p:cNvPr id="24" name="Date Placeholder 23">
            <a:extLst>
              <a:ext uri="{FF2B5EF4-FFF2-40B4-BE49-F238E27FC236}">
                <a16:creationId xmlns:a16="http://schemas.microsoft.com/office/drawing/2014/main" id="{982CE41A-ABA5-2190-6451-9D773B48FA01}"/>
              </a:ext>
            </a:extLst>
          </p:cNvPr>
          <p:cNvSpPr>
            <a:spLocks noGrp="1"/>
          </p:cNvSpPr>
          <p:nvPr>
            <p:ph type="dt" sz="half" idx="15"/>
          </p:nvPr>
        </p:nvSpPr>
        <p:spPr/>
        <p:txBody>
          <a:bodyPr/>
          <a:lstStyle/>
          <a:p>
            <a:pPr>
              <a:defRPr/>
            </a:pPr>
            <a:endParaRPr lang="en-GB"/>
          </a:p>
        </p:txBody>
      </p:sp>
      <p:sp>
        <p:nvSpPr>
          <p:cNvPr id="25" name="Footer Placeholder 24">
            <a:extLst>
              <a:ext uri="{FF2B5EF4-FFF2-40B4-BE49-F238E27FC236}">
                <a16:creationId xmlns:a16="http://schemas.microsoft.com/office/drawing/2014/main" id="{AE0F733F-16B7-B107-F1AB-BF30F1A2838B}"/>
              </a:ext>
            </a:extLst>
          </p:cNvPr>
          <p:cNvSpPr>
            <a:spLocks noGrp="1"/>
          </p:cNvSpPr>
          <p:nvPr>
            <p:ph type="ftr" sz="quarter" idx="16"/>
          </p:nvPr>
        </p:nvSpPr>
        <p:spPr/>
        <p:txBody>
          <a:bodyPr/>
          <a:lstStyle/>
          <a:p>
            <a:pPr>
              <a:defRPr/>
            </a:pPr>
            <a:r>
              <a:rPr lang="en-GB"/>
              <a:t>copyright of</a:t>
            </a:r>
          </a:p>
        </p:txBody>
      </p:sp>
      <p:sp>
        <p:nvSpPr>
          <p:cNvPr id="26" name="Slide Number Placeholder 25">
            <a:extLst>
              <a:ext uri="{FF2B5EF4-FFF2-40B4-BE49-F238E27FC236}">
                <a16:creationId xmlns:a16="http://schemas.microsoft.com/office/drawing/2014/main" id="{C13087C4-3898-CB90-E55C-964E2C03281E}"/>
              </a:ext>
            </a:extLst>
          </p:cNvPr>
          <p:cNvSpPr>
            <a:spLocks noGrp="1"/>
          </p:cNvSpPr>
          <p:nvPr>
            <p:ph type="sldNum" sz="quarter" idx="17"/>
          </p:nvPr>
        </p:nvSpPr>
        <p:spPr/>
        <p:txBody>
          <a:bodyPr/>
          <a:lstStyle/>
          <a:p>
            <a:pPr>
              <a:defRPr/>
            </a:pPr>
            <a:fld id="{851F38F8-E730-48C1-8E0C-DF4D6AD39B00}" type="slidenum">
              <a:rPr lang="en-GB" smtClean="0"/>
              <a:pPr>
                <a:defRPr/>
              </a:pPr>
              <a:t>‹#›</a:t>
            </a:fld>
            <a:endParaRPr lang="en-GB"/>
          </a:p>
        </p:txBody>
      </p:sp>
    </p:spTree>
    <p:extLst>
      <p:ext uri="{BB962C8B-B14F-4D97-AF65-F5344CB8AC3E}">
        <p14:creationId xmlns:p14="http://schemas.microsoft.com/office/powerpoint/2010/main" val="1962098488"/>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20507AD-B820-C135-5DE8-FE47F4400845}"/>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3" name="Group 7">
            <a:extLst>
              <a:ext uri="{FF2B5EF4-FFF2-40B4-BE49-F238E27FC236}">
                <a16:creationId xmlns:a16="http://schemas.microsoft.com/office/drawing/2014/main" id="{05DC8068-F29E-C6E4-01A2-5BC3089555BD}"/>
              </a:ext>
              <a:ext uri="{C183D7F6-B498-43B3-948B-1728B52AA6E4}">
                <adec:decorative xmlns:adec="http://schemas.microsoft.com/office/drawing/2017/decorative" val="1"/>
              </a:ext>
            </a:extLst>
          </p:cNvPr>
          <p:cNvGrpSpPr>
            <a:grpSpLocks/>
          </p:cNvGrpSpPr>
          <p:nvPr userDrawn="1"/>
        </p:nvGrpSpPr>
        <p:grpSpPr bwMode="auto">
          <a:xfrm>
            <a:off x="5602288" y="5691188"/>
            <a:ext cx="668337" cy="631825"/>
            <a:chOff x="3409557" y="4940429"/>
            <a:chExt cx="667802" cy="631474"/>
          </a:xfrm>
        </p:grpSpPr>
        <p:sp>
          <p:nvSpPr>
            <p:cNvPr id="4" name="Freeform: Shape 10">
              <a:extLst>
                <a:ext uri="{FF2B5EF4-FFF2-40B4-BE49-F238E27FC236}">
                  <a16:creationId xmlns:a16="http://schemas.microsoft.com/office/drawing/2014/main" id="{AE644ECE-2E63-0669-B344-480C947838D3}"/>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Oval 5">
              <a:extLst>
                <a:ext uri="{FF2B5EF4-FFF2-40B4-BE49-F238E27FC236}">
                  <a16:creationId xmlns:a16="http://schemas.microsoft.com/office/drawing/2014/main" id="{E0275010-F2FF-8CD7-2DA8-F00888A7C6A8}"/>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5" name="Title 1"/>
          <p:cNvSpPr>
            <a:spLocks noGrp="1"/>
          </p:cNvSpPr>
          <p:nvPr>
            <p:ph type="title"/>
          </p:nvPr>
        </p:nvSpPr>
        <p:spPr>
          <a:xfrm>
            <a:off x="550864" y="549275"/>
            <a:ext cx="3565524" cy="1997855"/>
          </a:xfrm>
        </p:spPr>
        <p:txBody>
          <a:bodyPr rtlCol="0" anchor="b">
            <a:noAutofit/>
          </a:bodyPr>
          <a:lstStyle>
            <a:lvl1pPr>
              <a:defRPr/>
            </a:lvl1pPr>
          </a:lstStyle>
          <a:p>
            <a:r>
              <a:rPr lang="en-GB"/>
              <a:t>Click to edit Master title style</a:t>
            </a:r>
          </a:p>
        </p:txBody>
      </p:sp>
      <p:sp>
        <p:nvSpPr>
          <p:cNvPr id="7" name="Content Placeholder 2"/>
          <p:cNvSpPr>
            <a:spLocks noGrp="1"/>
          </p:cNvSpPr>
          <p:nvPr>
            <p:ph idx="1"/>
          </p:nvPr>
        </p:nvSpPr>
        <p:spPr>
          <a:xfrm>
            <a:off x="550863" y="2677306"/>
            <a:ext cx="3565525" cy="3415519"/>
          </a:xfrm>
        </p:spPr>
        <p:txBody>
          <a:bodyPr/>
          <a:lstStyle>
            <a:lvl1pPr>
              <a:buNone/>
              <a:defRPr/>
            </a:lvl1pPr>
          </a:lstStyle>
          <a:p>
            <a:pPr lvl="0"/>
            <a:r>
              <a:rPr lang="en-GB"/>
              <a:t>Click to edit Master text styles</a:t>
            </a:r>
          </a:p>
        </p:txBody>
      </p:sp>
      <p:sp>
        <p:nvSpPr>
          <p:cNvPr id="17" name="Picture Placeholder 16"/>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rtlCol="0">
            <a:noAutofit/>
          </a:bodyPr>
          <a:lstStyle/>
          <a:p>
            <a:pPr lvl="0"/>
            <a:r>
              <a:rPr lang="en-GB" noProof="0"/>
              <a:t>Click icon to add picture</a:t>
            </a:r>
          </a:p>
        </p:txBody>
      </p:sp>
      <p:sp>
        <p:nvSpPr>
          <p:cNvPr id="22" name="Picture Placeholder 21"/>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rtlCol="0">
            <a:noAutofit/>
          </a:bodyPr>
          <a:lstStyle/>
          <a:p>
            <a:pPr lvl="0"/>
            <a:r>
              <a:rPr lang="en-GB" noProof="0"/>
              <a:t>Click icon to add picture</a:t>
            </a:r>
          </a:p>
        </p:txBody>
      </p:sp>
      <p:sp>
        <p:nvSpPr>
          <p:cNvPr id="25" name="Picture Placeholder 24"/>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rtlCol="0">
            <a:noAutofit/>
          </a:bodyPr>
          <a:lstStyle/>
          <a:p>
            <a:pPr lvl="0"/>
            <a:r>
              <a:rPr lang="en-GB" noProof="0"/>
              <a:t>Click icon to add picture</a:t>
            </a:r>
          </a:p>
        </p:txBody>
      </p:sp>
      <p:sp>
        <p:nvSpPr>
          <p:cNvPr id="8" name="Date Placeholder 7">
            <a:extLst>
              <a:ext uri="{FF2B5EF4-FFF2-40B4-BE49-F238E27FC236}">
                <a16:creationId xmlns:a16="http://schemas.microsoft.com/office/drawing/2014/main" id="{8C914593-F695-12EC-C999-F97BE3DCBC54}"/>
              </a:ext>
            </a:extLst>
          </p:cNvPr>
          <p:cNvSpPr>
            <a:spLocks noGrp="1"/>
          </p:cNvSpPr>
          <p:nvPr>
            <p:ph type="dt" sz="half" idx="16"/>
          </p:nvPr>
        </p:nvSpPr>
        <p:spPr/>
        <p:txBody>
          <a:bodyPr/>
          <a:lstStyle/>
          <a:p>
            <a:pPr>
              <a:defRPr/>
            </a:pPr>
            <a:endParaRPr lang="en-GB"/>
          </a:p>
        </p:txBody>
      </p:sp>
      <p:sp>
        <p:nvSpPr>
          <p:cNvPr id="9" name="Footer Placeholder 8">
            <a:extLst>
              <a:ext uri="{FF2B5EF4-FFF2-40B4-BE49-F238E27FC236}">
                <a16:creationId xmlns:a16="http://schemas.microsoft.com/office/drawing/2014/main" id="{B8585E15-A493-3CEB-98E1-30E6B574BEDB}"/>
              </a:ext>
            </a:extLst>
          </p:cNvPr>
          <p:cNvSpPr>
            <a:spLocks noGrp="1"/>
          </p:cNvSpPr>
          <p:nvPr>
            <p:ph type="ftr" sz="quarter" idx="17"/>
          </p:nvPr>
        </p:nvSpPr>
        <p:spPr/>
        <p:txBody>
          <a:bodyPr/>
          <a:lstStyle/>
          <a:p>
            <a:pPr>
              <a:defRPr/>
            </a:pPr>
            <a:r>
              <a:rPr lang="en-GB"/>
              <a:t>copyright of</a:t>
            </a:r>
          </a:p>
        </p:txBody>
      </p:sp>
      <p:sp>
        <p:nvSpPr>
          <p:cNvPr id="10" name="Slide Number Placeholder 9">
            <a:extLst>
              <a:ext uri="{FF2B5EF4-FFF2-40B4-BE49-F238E27FC236}">
                <a16:creationId xmlns:a16="http://schemas.microsoft.com/office/drawing/2014/main" id="{1B98349C-E08B-696A-C238-4C9265920AF3}"/>
              </a:ext>
            </a:extLst>
          </p:cNvPr>
          <p:cNvSpPr>
            <a:spLocks noGrp="1"/>
          </p:cNvSpPr>
          <p:nvPr>
            <p:ph type="sldNum" sz="quarter" idx="18"/>
          </p:nvPr>
        </p:nvSpPr>
        <p:spPr/>
        <p:txBody>
          <a:bodyPr/>
          <a:lstStyle/>
          <a:p>
            <a:pPr>
              <a:defRPr/>
            </a:pPr>
            <a:fld id="{851F38F8-E730-48C1-8E0C-DF4D6AD39B00}" type="slidenum">
              <a:rPr lang="en-GB" smtClean="0"/>
              <a:pPr>
                <a:defRPr/>
              </a:pPr>
              <a:t>‹#›</a:t>
            </a:fld>
            <a:endParaRPr lang="en-GB"/>
          </a:p>
        </p:txBody>
      </p:sp>
    </p:spTree>
    <p:extLst>
      <p:ext uri="{BB962C8B-B14F-4D97-AF65-F5344CB8AC3E}">
        <p14:creationId xmlns:p14="http://schemas.microsoft.com/office/powerpoint/2010/main" val="771432652"/>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5242-F7EB-DE0D-E547-24100FF31AF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2CBC35-4837-657D-F4FB-00CDFA54017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EFEEA51-1C58-F3B3-D21D-89B91DF8C10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90E251E-B740-AA3B-06E4-B5AD21DB2A02}"/>
              </a:ext>
            </a:extLst>
          </p:cNvPr>
          <p:cNvSpPr>
            <a:spLocks noGrp="1"/>
          </p:cNvSpPr>
          <p:nvPr>
            <p:ph type="ftr" sz="quarter" idx="11"/>
          </p:nvPr>
        </p:nvSpPr>
        <p:spPr/>
        <p:txBody>
          <a:bodyPr/>
          <a:lstStyle/>
          <a:p>
            <a:r>
              <a:rPr lang="en-GB"/>
              <a:t>copyright of</a:t>
            </a:r>
          </a:p>
        </p:txBody>
      </p:sp>
      <p:sp>
        <p:nvSpPr>
          <p:cNvPr id="6" name="Slide Number Placeholder 5">
            <a:extLst>
              <a:ext uri="{FF2B5EF4-FFF2-40B4-BE49-F238E27FC236}">
                <a16:creationId xmlns:a16="http://schemas.microsoft.com/office/drawing/2014/main" id="{8A29FF7F-BCB2-CDDF-61CC-65A66E840720}"/>
              </a:ext>
            </a:extLst>
          </p:cNvPr>
          <p:cNvSpPr>
            <a:spLocks noGrp="1"/>
          </p:cNvSpPr>
          <p:nvPr>
            <p:ph type="sldNum" sz="quarter" idx="12"/>
          </p:nvPr>
        </p:nvSpPr>
        <p:spPr/>
        <p:txBody>
          <a:bodyPr/>
          <a:lstStyle/>
          <a:p>
            <a:fld id="{88B0298B-AAE0-4B21-8405-37D2F87A6206}" type="slidenum">
              <a:rPr lang="en-GB" smtClean="0"/>
              <a:t>‹#›</a:t>
            </a:fld>
            <a:endParaRPr lang="en-GB"/>
          </a:p>
        </p:txBody>
      </p:sp>
    </p:spTree>
    <p:extLst>
      <p:ext uri="{BB962C8B-B14F-4D97-AF65-F5344CB8AC3E}">
        <p14:creationId xmlns:p14="http://schemas.microsoft.com/office/powerpoint/2010/main" val="281884746"/>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image" Target="../media/image5.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3.png"/><Relationship Id="rId5" Type="http://schemas.openxmlformats.org/officeDocument/2006/relationships/slideLayout" Target="../slideLayouts/slideLayout10.xml"/><Relationship Id="rId10" Type="http://schemas.openxmlformats.org/officeDocument/2006/relationships/image" Target="../media/image2.jpeg"/><Relationship Id="rId4" Type="http://schemas.openxmlformats.org/officeDocument/2006/relationships/slideLayout" Target="../slideLayouts/slideLayout9.xml"/><Relationship Id="rId9"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9052D568-1B00-4415-86C6-5E03FEB8D8DF}" type="datetimeFigureOut">
              <a:rPr lang="en-GB" smtClean="0"/>
              <a:t>15/09/2026</a:t>
            </a:fld>
            <a:endParaRPr lang="en-GB"/>
          </a:p>
        </p:txBody>
      </p:sp>
      <p:pic>
        <p:nvPicPr>
          <p:cNvPr id="16" name="Picture 15">
            <a:extLst>
              <a:ext uri="{FF2B5EF4-FFF2-40B4-BE49-F238E27FC236}">
                <a16:creationId xmlns:a16="http://schemas.microsoft.com/office/drawing/2014/main" id="{0C2C1029-D387-4B52-9F7E-9523E623221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969" y="6157553"/>
            <a:ext cx="4969504" cy="679385"/>
          </a:xfrm>
          <a:prstGeom prst="rect">
            <a:avLst/>
          </a:prstGeom>
        </p:spPr>
      </p:pic>
      <p:cxnSp>
        <p:nvCxnSpPr>
          <p:cNvPr id="13" name="Straight Connector 12">
            <a:extLst>
              <a:ext uri="{FF2B5EF4-FFF2-40B4-BE49-F238E27FC236}">
                <a16:creationId xmlns:a16="http://schemas.microsoft.com/office/drawing/2014/main" id="{3CF45112-3A66-4E7A-85DD-4F96E11466D3}"/>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C6CDB77-B622-54BC-ECB7-3C2647A84834}"/>
              </a:ext>
            </a:extLst>
          </p:cNvPr>
          <p:cNvGrpSpPr/>
          <p:nvPr userDrawn="1"/>
        </p:nvGrpSpPr>
        <p:grpSpPr>
          <a:xfrm>
            <a:off x="5638137" y="6343357"/>
            <a:ext cx="6135619" cy="309784"/>
            <a:chOff x="4228603" y="4757517"/>
            <a:chExt cx="4601714" cy="232338"/>
          </a:xfrm>
        </p:grpSpPr>
        <p:grpSp>
          <p:nvGrpSpPr>
            <p:cNvPr id="15" name="Group 14">
              <a:extLst>
                <a:ext uri="{FF2B5EF4-FFF2-40B4-BE49-F238E27FC236}">
                  <a16:creationId xmlns:a16="http://schemas.microsoft.com/office/drawing/2014/main" id="{B554FA06-67CB-9850-3859-A4CCE0E8F84C}"/>
                </a:ext>
              </a:extLst>
            </p:cNvPr>
            <p:cNvGrpSpPr/>
            <p:nvPr userDrawn="1"/>
          </p:nvGrpSpPr>
          <p:grpSpPr>
            <a:xfrm>
              <a:off x="4228603" y="4767263"/>
              <a:ext cx="859401" cy="218726"/>
              <a:chOff x="4228603" y="4767263"/>
              <a:chExt cx="859401" cy="218726"/>
            </a:xfrm>
          </p:grpSpPr>
          <p:pic>
            <p:nvPicPr>
              <p:cNvPr id="8" name="Picture 4" descr="http://a4.mzstatic.com/eu/r30/Purple3/v4/24/65/12/24651233-74c3-4097-6fc4-8839c05f008a/icon320x320.jpe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4228603" y="4769989"/>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4415177" y="4767263"/>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0C66A699-E1BB-4983-37A0-71804C1AEE2D}"/>
                </a:ext>
              </a:extLst>
            </p:cNvPr>
            <p:cNvGrpSpPr/>
            <p:nvPr userDrawn="1"/>
          </p:nvGrpSpPr>
          <p:grpSpPr>
            <a:xfrm>
              <a:off x="7308304" y="4782105"/>
              <a:ext cx="1522013" cy="207750"/>
              <a:chOff x="6273827" y="4763743"/>
              <a:chExt cx="1522013" cy="222015"/>
            </a:xfrm>
          </p:grpSpPr>
          <p:pic>
            <p:nvPicPr>
              <p:cNvPr id="10" name="Picture 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273827" y="4781131"/>
                <a:ext cx="800203" cy="178331"/>
              </a:xfrm>
              <a:prstGeom prst="rect">
                <a:avLst/>
              </a:prstGeom>
            </p:spPr>
          </p:pic>
          <p:sp>
            <p:nvSpPr>
              <p:cNvPr id="20" name="TextBox 19">
                <a:extLst>
                  <a:ext uri="{FF2B5EF4-FFF2-40B4-BE49-F238E27FC236}">
                    <a16:creationId xmlns:a16="http://schemas.microsoft.com/office/drawing/2014/main" id="{DDEDF89B-30C6-4DE7-AC2D-7B62122B4EAA}"/>
                  </a:ext>
                </a:extLst>
              </p:cNvPr>
              <p:cNvSpPr txBox="1"/>
              <p:nvPr userDrawn="1"/>
            </p:nvSpPr>
            <p:spPr>
              <a:xfrm>
                <a:off x="7050912" y="4763743"/>
                <a:ext cx="744928" cy="222015"/>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a:t>
                </a:r>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CB84354-FDC8-8A78-3939-D6F6CBF13475}"/>
                </a:ext>
              </a:extLst>
            </p:cNvPr>
            <p:cNvGrpSpPr/>
            <p:nvPr userDrawn="1"/>
          </p:nvGrpSpPr>
          <p:grpSpPr>
            <a:xfrm>
              <a:off x="5300193" y="4757517"/>
              <a:ext cx="987442" cy="221599"/>
              <a:chOff x="5249752" y="4767263"/>
              <a:chExt cx="987442" cy="221599"/>
            </a:xfrm>
          </p:grpSpPr>
          <p:sp>
            <p:nvSpPr>
              <p:cNvPr id="12" name="TextBox 11"/>
              <p:cNvSpPr txBox="1"/>
              <p:nvPr userDrawn="1"/>
            </p:nvSpPr>
            <p:spPr>
              <a:xfrm>
                <a:off x="5387999" y="4767263"/>
                <a:ext cx="849195" cy="207749"/>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@theRSGB</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93C9906-268B-C7AF-1431-F3A5FD9947F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49752" y="4772862"/>
                <a:ext cx="211332" cy="216000"/>
              </a:xfrm>
              <a:prstGeom prst="rect">
                <a:avLst/>
              </a:prstGeom>
            </p:spPr>
          </p:pic>
        </p:grpSp>
        <p:grpSp>
          <p:nvGrpSpPr>
            <p:cNvPr id="18" name="Group 17">
              <a:extLst>
                <a:ext uri="{FF2B5EF4-FFF2-40B4-BE49-F238E27FC236}">
                  <a16:creationId xmlns:a16="http://schemas.microsoft.com/office/drawing/2014/main" id="{1773BD43-6989-5061-391E-B584F8EEB3F6}"/>
                </a:ext>
              </a:extLst>
            </p:cNvPr>
            <p:cNvGrpSpPr/>
            <p:nvPr userDrawn="1"/>
          </p:nvGrpSpPr>
          <p:grpSpPr>
            <a:xfrm>
              <a:off x="6375441" y="4767263"/>
              <a:ext cx="848440" cy="216000"/>
              <a:chOff x="6294691" y="4774309"/>
              <a:chExt cx="848440" cy="216000"/>
            </a:xfrm>
          </p:grpSpPr>
          <p:pic>
            <p:nvPicPr>
              <p:cNvPr id="7" name="Picture 6">
                <a:extLst>
                  <a:ext uri="{FF2B5EF4-FFF2-40B4-BE49-F238E27FC236}">
                    <a16:creationId xmlns:a16="http://schemas.microsoft.com/office/drawing/2014/main" id="{A2441EB0-6DC7-C326-7144-18723CDF394C}"/>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294691" y="4774309"/>
                <a:ext cx="216000" cy="216000"/>
              </a:xfrm>
              <a:prstGeom prst="rect">
                <a:avLst/>
              </a:prstGeom>
            </p:spPr>
          </p:pic>
          <p:sp>
            <p:nvSpPr>
              <p:cNvPr id="14" name="TextBox 13">
                <a:extLst>
                  <a:ext uri="{FF2B5EF4-FFF2-40B4-BE49-F238E27FC236}">
                    <a16:creationId xmlns:a16="http://schemas.microsoft.com/office/drawing/2014/main" id="{B0ECBDF6-0870-A34B-E050-260D083CCC75}"/>
                  </a:ext>
                </a:extLst>
              </p:cNvPr>
              <p:cNvSpPr txBox="1"/>
              <p:nvPr userDrawn="1"/>
            </p:nvSpPr>
            <p:spPr>
              <a:xfrm>
                <a:off x="6470304" y="4774309"/>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6935599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sldNum="0" hd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GB"/>
          </a:p>
        </p:txBody>
      </p:sp>
      <p:pic>
        <p:nvPicPr>
          <p:cNvPr id="16" name="Picture 15">
            <a:extLst>
              <a:ext uri="{FF2B5EF4-FFF2-40B4-BE49-F238E27FC236}">
                <a16:creationId xmlns:a16="http://schemas.microsoft.com/office/drawing/2014/main" id="{0C2C1029-D387-4B52-9F7E-9523E623221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1969" y="6157553"/>
            <a:ext cx="4969504" cy="679385"/>
          </a:xfrm>
          <a:prstGeom prst="rect">
            <a:avLst/>
          </a:prstGeom>
        </p:spPr>
      </p:pic>
      <p:cxnSp>
        <p:nvCxnSpPr>
          <p:cNvPr id="13" name="Straight Connector 12">
            <a:extLst>
              <a:ext uri="{FF2B5EF4-FFF2-40B4-BE49-F238E27FC236}">
                <a16:creationId xmlns:a16="http://schemas.microsoft.com/office/drawing/2014/main" id="{3CF45112-3A66-4E7A-85DD-4F96E11466D3}"/>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C6CDB77-B622-54BC-ECB7-3C2647A84834}"/>
              </a:ext>
            </a:extLst>
          </p:cNvPr>
          <p:cNvGrpSpPr/>
          <p:nvPr userDrawn="1"/>
        </p:nvGrpSpPr>
        <p:grpSpPr>
          <a:xfrm>
            <a:off x="5638137" y="6343357"/>
            <a:ext cx="6135619" cy="309784"/>
            <a:chOff x="4228603" y="4757517"/>
            <a:chExt cx="4601714" cy="232338"/>
          </a:xfrm>
        </p:grpSpPr>
        <p:grpSp>
          <p:nvGrpSpPr>
            <p:cNvPr id="15" name="Group 14">
              <a:extLst>
                <a:ext uri="{FF2B5EF4-FFF2-40B4-BE49-F238E27FC236}">
                  <a16:creationId xmlns:a16="http://schemas.microsoft.com/office/drawing/2014/main" id="{B554FA06-67CB-9850-3859-A4CCE0E8F84C}"/>
                </a:ext>
              </a:extLst>
            </p:cNvPr>
            <p:cNvGrpSpPr/>
            <p:nvPr userDrawn="1"/>
          </p:nvGrpSpPr>
          <p:grpSpPr>
            <a:xfrm>
              <a:off x="4228603" y="4767263"/>
              <a:ext cx="859401" cy="218726"/>
              <a:chOff x="4228603" y="4767263"/>
              <a:chExt cx="859401" cy="218726"/>
            </a:xfrm>
          </p:grpSpPr>
          <p:pic>
            <p:nvPicPr>
              <p:cNvPr id="8" name="Picture 4" descr="http://a4.mzstatic.com/eu/r30/Purple3/v4/24/65/12/24651233-74c3-4097-6fc4-8839c05f008a/icon320x320.jpeg"/>
              <p:cNvPicPr>
                <a:picLocks noChangeAspect="1"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4228603" y="4769989"/>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4415177" y="4767263"/>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0C66A699-E1BB-4983-37A0-71804C1AEE2D}"/>
                </a:ext>
              </a:extLst>
            </p:cNvPr>
            <p:cNvGrpSpPr/>
            <p:nvPr userDrawn="1"/>
          </p:nvGrpSpPr>
          <p:grpSpPr>
            <a:xfrm>
              <a:off x="7308304" y="4782105"/>
              <a:ext cx="1522013" cy="207750"/>
              <a:chOff x="6273827" y="4763743"/>
              <a:chExt cx="1522013" cy="222015"/>
            </a:xfrm>
          </p:grpSpPr>
          <p:pic>
            <p:nvPicPr>
              <p:cNvPr id="10" name="Picture 9"/>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273827" y="4781131"/>
                <a:ext cx="800203" cy="178331"/>
              </a:xfrm>
              <a:prstGeom prst="rect">
                <a:avLst/>
              </a:prstGeom>
            </p:spPr>
          </p:pic>
          <p:sp>
            <p:nvSpPr>
              <p:cNvPr id="20" name="TextBox 19">
                <a:extLst>
                  <a:ext uri="{FF2B5EF4-FFF2-40B4-BE49-F238E27FC236}">
                    <a16:creationId xmlns:a16="http://schemas.microsoft.com/office/drawing/2014/main" id="{DDEDF89B-30C6-4DE7-AC2D-7B62122B4EAA}"/>
                  </a:ext>
                </a:extLst>
              </p:cNvPr>
              <p:cNvSpPr txBox="1"/>
              <p:nvPr userDrawn="1"/>
            </p:nvSpPr>
            <p:spPr>
              <a:xfrm>
                <a:off x="7050912" y="4763743"/>
                <a:ext cx="744928" cy="222015"/>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a:t>
                </a:r>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CB84354-FDC8-8A78-3939-D6F6CBF13475}"/>
                </a:ext>
              </a:extLst>
            </p:cNvPr>
            <p:cNvGrpSpPr/>
            <p:nvPr userDrawn="1"/>
          </p:nvGrpSpPr>
          <p:grpSpPr>
            <a:xfrm>
              <a:off x="5300193" y="4757517"/>
              <a:ext cx="987442" cy="221599"/>
              <a:chOff x="5249752" y="4767263"/>
              <a:chExt cx="987442" cy="221599"/>
            </a:xfrm>
          </p:grpSpPr>
          <p:sp>
            <p:nvSpPr>
              <p:cNvPr id="12" name="TextBox 11"/>
              <p:cNvSpPr txBox="1"/>
              <p:nvPr userDrawn="1"/>
            </p:nvSpPr>
            <p:spPr>
              <a:xfrm>
                <a:off x="5387999" y="4767263"/>
                <a:ext cx="849195" cy="207749"/>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@theRSGB</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93C9906-268B-C7AF-1431-F3A5FD9947F3}"/>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5249752" y="4772862"/>
                <a:ext cx="211332" cy="216000"/>
              </a:xfrm>
              <a:prstGeom prst="rect">
                <a:avLst/>
              </a:prstGeom>
            </p:spPr>
          </p:pic>
        </p:grpSp>
        <p:grpSp>
          <p:nvGrpSpPr>
            <p:cNvPr id="18" name="Group 17">
              <a:extLst>
                <a:ext uri="{FF2B5EF4-FFF2-40B4-BE49-F238E27FC236}">
                  <a16:creationId xmlns:a16="http://schemas.microsoft.com/office/drawing/2014/main" id="{1773BD43-6989-5061-391E-B584F8EEB3F6}"/>
                </a:ext>
              </a:extLst>
            </p:cNvPr>
            <p:cNvGrpSpPr/>
            <p:nvPr userDrawn="1"/>
          </p:nvGrpSpPr>
          <p:grpSpPr>
            <a:xfrm>
              <a:off x="6375441" y="4767263"/>
              <a:ext cx="848440" cy="216000"/>
              <a:chOff x="6294691" y="4774309"/>
              <a:chExt cx="848440" cy="216000"/>
            </a:xfrm>
          </p:grpSpPr>
          <p:pic>
            <p:nvPicPr>
              <p:cNvPr id="7" name="Picture 6">
                <a:extLst>
                  <a:ext uri="{FF2B5EF4-FFF2-40B4-BE49-F238E27FC236}">
                    <a16:creationId xmlns:a16="http://schemas.microsoft.com/office/drawing/2014/main" id="{A2441EB0-6DC7-C326-7144-18723CDF394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294691" y="4774309"/>
                <a:ext cx="216000" cy="216000"/>
              </a:xfrm>
              <a:prstGeom prst="rect">
                <a:avLst/>
              </a:prstGeom>
            </p:spPr>
          </p:pic>
          <p:sp>
            <p:nvSpPr>
              <p:cNvPr id="14" name="TextBox 13">
                <a:extLst>
                  <a:ext uri="{FF2B5EF4-FFF2-40B4-BE49-F238E27FC236}">
                    <a16:creationId xmlns:a16="http://schemas.microsoft.com/office/drawing/2014/main" id="{B0ECBDF6-0870-A34B-E050-260D083CCC75}"/>
                  </a:ext>
                </a:extLst>
              </p:cNvPr>
              <p:cNvSpPr txBox="1"/>
              <p:nvPr userDrawn="1"/>
            </p:nvSpPr>
            <p:spPr>
              <a:xfrm>
                <a:off x="6470304" y="4774309"/>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5472862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hf sldNum="0" hd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8661-D89F-7F81-3DF5-AF54892B4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F79DFD-2CA4-F646-8CE1-ECDE67501F3E}"/>
              </a:ext>
            </a:extLst>
          </p:cNvPr>
          <p:cNvSpPr>
            <a:spLocks noGrp="1"/>
          </p:cNvSpPr>
          <p:nvPr>
            <p:ph type="title"/>
          </p:nvPr>
        </p:nvSpPr>
        <p:spPr/>
        <p:txBody>
          <a:bodyPr>
            <a:normAutofit fontScale="90000"/>
          </a:bodyPr>
          <a:lstStyle/>
          <a:p>
            <a:br>
              <a:rPr lang="en-GB" b="1" dirty="0"/>
            </a:br>
            <a:br>
              <a:rPr lang="en-GB" b="1" dirty="0"/>
            </a:br>
            <a:br>
              <a:rPr lang="en-GB" b="1" dirty="0"/>
            </a:br>
            <a:br>
              <a:rPr lang="en-GB" b="1" dirty="0"/>
            </a:br>
            <a:br>
              <a:rPr lang="en-GB" b="1" dirty="0"/>
            </a:br>
            <a:br>
              <a:rPr lang="en-GB" b="1" dirty="0"/>
            </a:br>
            <a:r>
              <a:rPr lang="en-GB" sz="4000" b="1" dirty="0"/>
              <a:t>The RSGB is supporting </a:t>
            </a:r>
            <a:br>
              <a:rPr lang="en-GB" sz="4000" b="1" dirty="0"/>
            </a:br>
            <a:r>
              <a:rPr lang="en-GB" sz="4000" b="1" dirty="0"/>
              <a:t>World Space Week 2026!</a:t>
            </a:r>
            <a:br>
              <a:rPr lang="en-GB" sz="4000" b="1" dirty="0"/>
            </a:br>
            <a:br>
              <a:rPr lang="en-GB" sz="4000" dirty="0"/>
            </a:br>
            <a:r>
              <a:rPr lang="en-GB" sz="4000" b="1" dirty="0"/>
              <a:t>Take inspiration from our ideas at rsgb.org/</a:t>
            </a:r>
            <a:r>
              <a:rPr lang="en-GB" sz="4000" b="1" dirty="0" err="1"/>
              <a:t>wsw</a:t>
            </a:r>
            <a:r>
              <a:rPr lang="en-GB" sz="4000" b="1" dirty="0"/>
              <a:t> and then start planning your event</a:t>
            </a:r>
            <a:br>
              <a:rPr lang="en-GB" sz="4000" b="1" dirty="0"/>
            </a:br>
            <a:br>
              <a:rPr lang="en-GB" sz="4000" dirty="0"/>
            </a:br>
            <a:r>
              <a:rPr lang="en-GB" sz="4000" b="1" dirty="0"/>
              <a:t>4-10 October 2026</a:t>
            </a:r>
            <a:br>
              <a:rPr lang="en-GB" sz="4400" b="1" dirty="0"/>
            </a:br>
            <a:endParaRPr lang="en-GB" dirty="0"/>
          </a:p>
        </p:txBody>
      </p:sp>
      <p:pic>
        <p:nvPicPr>
          <p:cNvPr id="9" name="Picture 8">
            <a:extLst>
              <a:ext uri="{FF2B5EF4-FFF2-40B4-BE49-F238E27FC236}">
                <a16:creationId xmlns:a16="http://schemas.microsoft.com/office/drawing/2014/main" id="{756915E8-E030-057E-4982-0DE6E2649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842" y="168021"/>
            <a:ext cx="567355" cy="1249618"/>
          </a:xfrm>
          <a:prstGeom prst="rect">
            <a:avLst/>
          </a:prstGeom>
        </p:spPr>
      </p:pic>
      <p:sp>
        <p:nvSpPr>
          <p:cNvPr id="10" name="TextBox 9">
            <a:extLst>
              <a:ext uri="{FF2B5EF4-FFF2-40B4-BE49-F238E27FC236}">
                <a16:creationId xmlns:a16="http://schemas.microsoft.com/office/drawing/2014/main" id="{10737DEA-F0D8-4014-D076-7344C7304EF1}"/>
              </a:ext>
            </a:extLst>
          </p:cNvPr>
          <p:cNvSpPr txBox="1"/>
          <p:nvPr/>
        </p:nvSpPr>
        <p:spPr>
          <a:xfrm>
            <a:off x="2136648" y="5678424"/>
            <a:ext cx="7918704" cy="307777"/>
          </a:xfrm>
          <a:prstGeom prst="rect">
            <a:avLst/>
          </a:prstGeom>
          <a:noFill/>
        </p:spPr>
        <p:txBody>
          <a:bodyPr wrap="square" lIns="91440" tIns="45720" rIns="91440" bIns="45720" rtlCol="0" anchor="t">
            <a:spAutoFit/>
          </a:bodyPr>
          <a:lstStyle/>
          <a:p>
            <a:r>
              <a:rPr lang="en-GB" sz="1400" b="1" dirty="0">
                <a:latin typeface="Arial"/>
                <a:cs typeface="Arial"/>
              </a:rPr>
              <a:t>All slides in this presentation are copyright of the RSGB 2026 and Patrick Wood, 2E0IFB</a:t>
            </a:r>
            <a:r>
              <a:rPr lang="en-GB" sz="1400" dirty="0">
                <a:latin typeface="Arial"/>
                <a:cs typeface="Arial"/>
              </a:rPr>
              <a:t> </a:t>
            </a:r>
          </a:p>
        </p:txBody>
      </p:sp>
      <p:pic>
        <p:nvPicPr>
          <p:cNvPr id="16" name="Picture 15">
            <a:extLst>
              <a:ext uri="{FF2B5EF4-FFF2-40B4-BE49-F238E27FC236}">
                <a16:creationId xmlns:a16="http://schemas.microsoft.com/office/drawing/2014/main" id="{EE1F46FC-2709-32FE-34C3-551FC6757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28" y="163456"/>
            <a:ext cx="1249446" cy="1254183"/>
          </a:xfrm>
          <a:prstGeom prst="rect">
            <a:avLst/>
          </a:prstGeom>
        </p:spPr>
      </p:pic>
    </p:spTree>
    <p:extLst>
      <p:ext uri="{BB962C8B-B14F-4D97-AF65-F5344CB8AC3E}">
        <p14:creationId xmlns:p14="http://schemas.microsoft.com/office/powerpoint/2010/main" val="3273478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descr="Animated Globe With Lights">
            <a:extLst>
              <a:ext uri="{FF2B5EF4-FFF2-40B4-BE49-F238E27FC236}">
                <a16:creationId xmlns:a16="http://schemas.microsoft.com/office/drawing/2014/main" id="{416DF70F-8F7C-9BC5-BE05-C3190657D7A1}"/>
              </a:ext>
            </a:extLst>
          </p:cNvPr>
          <p:cNvPicPr>
            <a:picLocks noChangeAspect="1"/>
          </p:cNvPicPr>
          <p:nvPr>
            <a:videoFile r:link="rId1"/>
            <p:extLst>
              <p:ext uri="{DAA4B4D4-6D71-4841-9C94-3DE7FCFB9230}">
                <p14:media xmlns:p14="http://schemas.microsoft.com/office/powerpoint/2010/main" r:embed="rId2">
                  <p14:trim end="5094"/>
                </p14:media>
              </p:ext>
            </p:extLst>
          </p:nvPr>
        </p:nvPicPr>
        <p:blipFill>
          <a:blip r:embed="rId5"/>
          <a:srcRect t="3916" r="-1" b="22964"/>
          <a:stretch>
            <a:fillRect/>
          </a:stretch>
        </p:blipFill>
        <p:spPr>
          <a:xfrm>
            <a:off x="609600" y="1600201"/>
            <a:ext cx="10972800" cy="4525963"/>
          </a:xfrm>
          <a:prstGeom prst="rect">
            <a:avLst/>
          </a:prstGeom>
          <a:noFill/>
        </p:spPr>
      </p:pic>
      <p:sp>
        <p:nvSpPr>
          <p:cNvPr id="2" name="Text Placeholder 1">
            <a:extLst>
              <a:ext uri="{FF2B5EF4-FFF2-40B4-BE49-F238E27FC236}">
                <a16:creationId xmlns:a16="http://schemas.microsoft.com/office/drawing/2014/main" id="{3E17E5AF-F368-ECC7-A738-70ADE19B3E1B}"/>
              </a:ext>
            </a:extLst>
          </p:cNvPr>
          <p:cNvSpPr>
            <a:spLocks noGrp="1"/>
          </p:cNvSpPr>
          <p:nvPr>
            <p:ph type="title"/>
          </p:nvPr>
        </p:nvSpPr>
        <p:spPr>
          <a:xfrm>
            <a:off x="609600" y="274639"/>
            <a:ext cx="10972800" cy="1143000"/>
          </a:xfrm>
        </p:spPr>
        <p:txBody>
          <a:bodyPr anchor="ctr">
            <a:normAutofit/>
          </a:bodyPr>
          <a:lstStyle/>
          <a:p>
            <a:r>
              <a:rPr lang="en-GB"/>
              <a:t>World Space Week 2026</a:t>
            </a:r>
          </a:p>
        </p:txBody>
      </p:sp>
    </p:spTree>
    <p:extLst>
      <p:ext uri="{BB962C8B-B14F-4D97-AF65-F5344CB8AC3E}">
        <p14:creationId xmlns:p14="http://schemas.microsoft.com/office/powerpoint/2010/main" val="128998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0872F69-4308-7709-5366-8F7A3F420D4F}"/>
              </a:ext>
            </a:extLst>
          </p:cNvPr>
          <p:cNvSpPr>
            <a:spLocks noGrp="1"/>
          </p:cNvSpPr>
          <p:nvPr>
            <p:ph idx="1"/>
          </p:nvPr>
        </p:nvSpPr>
        <p:spPr>
          <a:xfrm>
            <a:off x="609600" y="1600201"/>
            <a:ext cx="11333584" cy="4525963"/>
          </a:xfrm>
        </p:spPr>
        <p:txBody>
          <a:bodyPr vert="horz" lIns="91440" tIns="45720" rIns="91440" bIns="45720" rtlCol="0" anchor="t">
            <a:normAutofit/>
          </a:bodyPr>
          <a:lstStyle/>
          <a:p>
            <a:pPr marL="0" indent="0">
              <a:buNone/>
            </a:pPr>
            <a:r>
              <a:rPr lang="en-GB" sz="4250" dirty="0">
                <a:latin typeface="Arial"/>
                <a:cs typeface="Arial"/>
              </a:rPr>
              <a:t>General slides about the Space environment</a:t>
            </a:r>
          </a:p>
          <a:p>
            <a:pPr marL="0" indent="0">
              <a:buNone/>
            </a:pPr>
            <a:endParaRPr lang="en-GB"/>
          </a:p>
          <a:p>
            <a:pPr marL="0" indent="0">
              <a:buNone/>
            </a:pPr>
            <a:r>
              <a:rPr lang="en-GB" sz="4250" dirty="0">
                <a:latin typeface="Arial"/>
                <a:cs typeface="Arial"/>
              </a:rPr>
              <a:t>"Here are a few ideas to help you put together a talk during World Space Week from 4-10 October 2026: pick and choose whatever works for you."</a:t>
            </a:r>
          </a:p>
        </p:txBody>
      </p:sp>
      <p:sp>
        <p:nvSpPr>
          <p:cNvPr id="4" name="Title 3">
            <a:extLst>
              <a:ext uri="{FF2B5EF4-FFF2-40B4-BE49-F238E27FC236}">
                <a16:creationId xmlns:a16="http://schemas.microsoft.com/office/drawing/2014/main" id="{FEE7FFBC-7976-95E6-AD6C-4EE259278E79}"/>
              </a:ext>
            </a:extLst>
          </p:cNvPr>
          <p:cNvSpPr>
            <a:spLocks noGrp="1"/>
          </p:cNvSpPr>
          <p:nvPr>
            <p:ph type="title"/>
          </p:nvPr>
        </p:nvSpPr>
        <p:spPr/>
        <p:txBody>
          <a:bodyPr/>
          <a:lstStyle/>
          <a:p>
            <a:r>
              <a:rPr lang="en-GB"/>
              <a:t>World Space Week 2026</a:t>
            </a:r>
          </a:p>
        </p:txBody>
      </p:sp>
    </p:spTree>
    <p:extLst>
      <p:ext uri="{BB962C8B-B14F-4D97-AF65-F5344CB8AC3E}">
        <p14:creationId xmlns:p14="http://schemas.microsoft.com/office/powerpoint/2010/main" val="782825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67C3F15E-ED4E-4448-AE5C-EE66BFC535BA}"/>
              </a:ext>
            </a:extLst>
          </p:cNvPr>
          <p:cNvSpPr>
            <a:spLocks noGrp="1" noChangeArrowheads="1"/>
          </p:cNvSpPr>
          <p:nvPr>
            <p:ph type="ctrTitle"/>
          </p:nvPr>
        </p:nvSpPr>
        <p:spPr>
          <a:xfrm>
            <a:off x="7418630" y="1042987"/>
            <a:ext cx="4250504" cy="2386013"/>
          </a:xfrm>
        </p:spPr>
        <p:txBody>
          <a:bodyPr lIns="91440" tIns="45720" rIns="91440" bIns="45720" rtlCol="0" anchor="ctr">
            <a:noAutofit/>
          </a:bodyPr>
          <a:lstStyle/>
          <a:p>
            <a:pPr algn="ctr" eaLnBrk="1" hangingPunct="1"/>
            <a:r>
              <a:rPr lang="en-GB" dirty="0">
                <a:latin typeface="Arial"/>
                <a:cs typeface="Arial"/>
              </a:rPr>
              <a:t>TITLE</a:t>
            </a:r>
            <a:endParaRPr lang="en-US" dirty="0">
              <a:latin typeface="Arial"/>
              <a:cs typeface="Arial"/>
            </a:endParaRPr>
          </a:p>
        </p:txBody>
      </p:sp>
      <p:sp>
        <p:nvSpPr>
          <p:cNvPr id="3" name="Subtitle 2">
            <a:extLst>
              <a:ext uri="{FF2B5EF4-FFF2-40B4-BE49-F238E27FC236}">
                <a16:creationId xmlns:a16="http://schemas.microsoft.com/office/drawing/2014/main" id="{2173FE12-BA97-5C1D-8BF9-544C225E514C}"/>
              </a:ext>
            </a:extLst>
          </p:cNvPr>
          <p:cNvSpPr>
            <a:spLocks noGrp="1"/>
          </p:cNvSpPr>
          <p:nvPr>
            <p:ph type="body" sz="quarter" idx="14"/>
          </p:nvPr>
        </p:nvSpPr>
        <p:spPr>
          <a:xfrm>
            <a:off x="7855431" y="3645334"/>
            <a:ext cx="3376901" cy="1731963"/>
          </a:xfrm>
          <a:solidFill>
            <a:schemeClr val="tx1"/>
          </a:solidFill>
          <a:ln>
            <a:noFill/>
          </a:ln>
        </p:spPr>
        <p:txBody>
          <a:bodyPr lIns="91440" tIns="45720" rIns="91440" bIns="45720" rtlCol="0" anchor="ctr">
            <a:normAutofit/>
          </a:bodyPr>
          <a:lstStyle/>
          <a:p>
            <a:pPr marL="456565" indent="-456565" algn="ctr" eaLnBrk="1" fontAlgn="auto" hangingPunct="1">
              <a:defRPr/>
            </a:pPr>
            <a:r>
              <a:rPr lang="en-GB" sz="1800" b="1" dirty="0">
                <a:latin typeface="Arial"/>
                <a:ea typeface="Calibri"/>
                <a:cs typeface="Arial"/>
              </a:rPr>
              <a:t>Presenter</a:t>
            </a:r>
            <a:endParaRPr lang="en-GB" sz="1600" b="1" dirty="0">
              <a:latin typeface="Arial"/>
              <a:ea typeface="Calibri"/>
              <a:cs typeface="Arial"/>
            </a:endParaRPr>
          </a:p>
        </p:txBody>
      </p:sp>
      <p:pic>
        <p:nvPicPr>
          <p:cNvPr id="4" name="Picture 3" descr="A group of people standing in a room with several large objects&#10;&#10;AI-generated content may be incorrect.">
            <a:extLst>
              <a:ext uri="{FF2B5EF4-FFF2-40B4-BE49-F238E27FC236}">
                <a16:creationId xmlns:a16="http://schemas.microsoft.com/office/drawing/2014/main" id="{24926B93-E522-FA8F-8882-0370C468B80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0"/>
            <a:ext cx="6907352" cy="6145161"/>
          </a:xfrm>
          <a:prstGeom prst="rect">
            <a:avLst/>
          </a:prstGeom>
        </p:spPr>
      </p:pic>
      <p:sp>
        <p:nvSpPr>
          <p:cNvPr id="6" name="Slide Number Placeholder 5">
            <a:extLst>
              <a:ext uri="{FF2B5EF4-FFF2-40B4-BE49-F238E27FC236}">
                <a16:creationId xmlns:a16="http://schemas.microsoft.com/office/drawing/2014/main" id="{3803B4C3-5DD1-2DFE-AB17-B3AF7658553D}"/>
              </a:ext>
            </a:extLst>
          </p:cNvPr>
          <p:cNvSpPr txBox="1">
            <a:spLocks/>
          </p:cNvSpPr>
          <p:nvPr/>
        </p:nvSpPr>
        <p:spPr>
          <a:xfrm>
            <a:off x="10491789" y="6436492"/>
            <a:ext cx="1494453" cy="184666"/>
          </a:xfrm>
          <a:prstGeom prst="rect">
            <a:avLst/>
          </a:prstGeom>
        </p:spPr>
        <p:txBody>
          <a:bodyPr vert="horz" wrap="square" lIns="0" tIns="0" rIns="0" bIns="0" rtlCol="0" anchor="ctr">
            <a:spAutoFit/>
          </a:bodyPr>
          <a:lstStyle>
            <a:defPPr>
              <a:defRPr lang="en-GB"/>
            </a:defPPr>
            <a:lvl1pPr algn="r" rtl="0" eaLnBrk="1" fontAlgn="auto" hangingPunct="1">
              <a:spcBef>
                <a:spcPts val="0"/>
              </a:spcBef>
              <a:spcAft>
                <a:spcPts val="0"/>
              </a:spcAft>
              <a:defRPr sz="1200" b="1" kern="1200">
                <a:solidFill>
                  <a:schemeClr val="tx1">
                    <a:lumMod val="8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51F38F8-E730-48C1-8E0C-DF4D6AD39B00}" type="slidenum">
              <a:rPr kumimoji="0" lang="en-GB" sz="1200" b="1" i="0" u="none" strike="noStrike" kern="1200" cap="none" spc="0" normalizeH="0" baseline="0" noProof="0" smtClean="0">
                <a:ln>
                  <a:noFill/>
                </a:ln>
                <a:solidFill>
                  <a:prstClr val="black">
                    <a:lumMod val="8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1" i="0" u="none" strike="noStrike" kern="1200" cap="none" spc="0" normalizeH="0" baseline="0" noProof="0">
              <a:ln>
                <a:noFill/>
              </a:ln>
              <a:solidFill>
                <a:prstClr val="black">
                  <a:lumMod val="85000"/>
                </a:prstClr>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7ACD4841-3322-A08B-0F40-34BA75EED12D}"/>
              </a:ext>
            </a:extLst>
          </p:cNvPr>
          <p:cNvSpPr txBox="1"/>
          <p:nvPr/>
        </p:nvSpPr>
        <p:spPr>
          <a:xfrm>
            <a:off x="6727246" y="6586195"/>
            <a:ext cx="98135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a:ea typeface="+mn-ea"/>
                <a:cs typeface="+mn-cs"/>
              </a:rPr>
              <a:t>Image © SSTL</a:t>
            </a:r>
          </a:p>
        </p:txBody>
      </p:sp>
      <p:sp>
        <p:nvSpPr>
          <p:cNvPr id="2" name="Footer Placeholder 1">
            <a:extLst>
              <a:ext uri="{FF2B5EF4-FFF2-40B4-BE49-F238E27FC236}">
                <a16:creationId xmlns:a16="http://schemas.microsoft.com/office/drawing/2014/main" id="{00443F5A-CB5C-2FB4-BADD-9AB08F771A51}"/>
              </a:ext>
            </a:extLst>
          </p:cNvPr>
          <p:cNvSpPr>
            <a:spLocks noGrp="1"/>
          </p:cNvSpPr>
          <p:nvPr>
            <p:ph type="ftr" sz="quarter" idx="16"/>
          </p:nvPr>
        </p:nvSpPr>
        <p:spPr/>
        <p:txBody>
          <a:bodyPr/>
          <a:lstStyle/>
          <a:p>
            <a:r>
              <a:rPr lang="en-GB"/>
              <a:t>copyright 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393FFB8-0E0B-D726-ADF9-C440E4F7FD88}"/>
              </a:ext>
            </a:extLst>
          </p:cNvPr>
          <p:cNvSpPr>
            <a:spLocks noGrp="1"/>
          </p:cNvSpPr>
          <p:nvPr>
            <p:ph idx="1"/>
          </p:nvPr>
        </p:nvSpPr>
        <p:spPr/>
        <p:txBody>
          <a:bodyPr>
            <a:normAutofit/>
          </a:bodyPr>
          <a:lstStyle/>
          <a:p>
            <a:r>
              <a:rPr lang="en-GB" sz="2400"/>
              <a:t>4 October 1957: Sputnik 1 - beeps on 20 and 40MHz, heard by amateurs worldwide</a:t>
            </a:r>
          </a:p>
          <a:p>
            <a:r>
              <a:rPr lang="en-GB" sz="2400"/>
              <a:t>One satellite then; over 16,000 active spacecraft now</a:t>
            </a:r>
          </a:p>
          <a:p>
            <a:r>
              <a:rPr lang="en-GB" sz="2400"/>
              <a:t>Space runs daily life: navigation, comms, weather, disaster response</a:t>
            </a:r>
          </a:p>
          <a:p>
            <a:r>
              <a:rPr lang="en-GB" sz="2400"/>
              <a:t>It changed how we see ourselves - Earthrise, Apollo, Hubble and Webb</a:t>
            </a:r>
          </a:p>
          <a:p>
            <a:r>
              <a:rPr lang="en-GB" sz="2400"/>
              <a:t>Amateur radio grew with it: OSCAR 1 in 1961 to ISS contacts today</a:t>
            </a:r>
          </a:p>
          <a:p>
            <a:r>
              <a:rPr lang="en-GB" sz="2400"/>
              <a:t>But orbits are crowding: debris, collision risk, brighter skies, more interference</a:t>
            </a:r>
          </a:p>
          <a:p>
            <a:r>
              <a:rPr lang="en-GB" sz="2400"/>
              <a:t>The next 70 years: not can we use space, but how we use it responsibly</a:t>
            </a:r>
          </a:p>
        </p:txBody>
      </p:sp>
      <p:sp>
        <p:nvSpPr>
          <p:cNvPr id="4" name="Title 3">
            <a:extLst>
              <a:ext uri="{FF2B5EF4-FFF2-40B4-BE49-F238E27FC236}">
                <a16:creationId xmlns:a16="http://schemas.microsoft.com/office/drawing/2014/main" id="{62411C8F-CDE9-8F1A-05BC-6BC97342627C}"/>
              </a:ext>
            </a:extLst>
          </p:cNvPr>
          <p:cNvSpPr>
            <a:spLocks noGrp="1"/>
          </p:cNvSpPr>
          <p:nvPr>
            <p:ph type="title"/>
          </p:nvPr>
        </p:nvSpPr>
        <p:spPr/>
        <p:txBody>
          <a:bodyPr/>
          <a:lstStyle/>
          <a:p>
            <a:r>
              <a:rPr lang="en-GB"/>
              <a:t>From Sputnik to today</a:t>
            </a:r>
          </a:p>
        </p:txBody>
      </p:sp>
    </p:spTree>
    <p:extLst>
      <p:ext uri="{BB962C8B-B14F-4D97-AF65-F5344CB8AC3E}">
        <p14:creationId xmlns:p14="http://schemas.microsoft.com/office/powerpoint/2010/main" val="2990685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rbit arc"/>
          <p:cNvSpPr/>
          <p:nvPr/>
        </p:nvSpPr>
        <p:spPr>
          <a:xfrm>
            <a:off x="9464040" y="320040"/>
            <a:ext cx="2377440" cy="2377440"/>
          </a:xfrm>
          <a:prstGeom prst="arc">
            <a:avLst/>
          </a:prstGeom>
          <a:noFill/>
          <a:ln w="15875">
            <a:solidFill>
              <a:srgbClr val="D6DEE9"/>
            </a:solidFill>
          </a:ln>
        </p:spPr>
        <p:txBody>
          <a:bodyPr/>
          <a:lstStyle/>
          <a:p>
            <a:endParaRPr lang="en-GB"/>
          </a:p>
        </p:txBody>
      </p:sp>
      <p:sp>
        <p:nvSpPr>
          <p:cNvPr id="11" name="Orbit arc 2"/>
          <p:cNvSpPr/>
          <p:nvPr/>
        </p:nvSpPr>
        <p:spPr>
          <a:xfrm>
            <a:off x="9829800" y="640080"/>
            <a:ext cx="1645920" cy="1645920"/>
          </a:xfrm>
          <a:prstGeom prst="arc">
            <a:avLst/>
          </a:prstGeom>
          <a:noFill/>
          <a:ln w="9525">
            <a:solidFill>
              <a:srgbClr val="D6DEE9"/>
            </a:solidFill>
          </a:ln>
        </p:spPr>
        <p:txBody>
          <a:bodyPr/>
          <a:lstStyle/>
          <a:p>
            <a:endParaRPr lang="en-GB"/>
          </a:p>
        </p:txBody>
      </p:sp>
      <p:sp>
        <p:nvSpPr>
          <p:cNvPr id="12" name="Accent rule"/>
          <p:cNvSpPr/>
          <p:nvPr/>
        </p:nvSpPr>
        <p:spPr>
          <a:xfrm>
            <a:off x="640080" y="566928"/>
            <a:ext cx="566928" cy="50292"/>
          </a:xfrm>
          <a:prstGeom prst="rect">
            <a:avLst/>
          </a:prstGeom>
          <a:solidFill>
            <a:srgbClr val="1F6FEB"/>
          </a:solidFill>
          <a:ln>
            <a:noFill/>
          </a:ln>
        </p:spPr>
        <p:txBody>
          <a:bodyPr/>
          <a:lstStyle/>
          <a:p>
            <a:endParaRPr lang="en-GB"/>
          </a:p>
        </p:txBody>
      </p:sp>
      <p:sp>
        <p:nvSpPr>
          <p:cNvPr id="13" name="Title"/>
          <p:cNvSpPr txBox="1"/>
          <p:nvPr/>
        </p:nvSpPr>
        <p:spPr>
          <a:xfrm>
            <a:off x="640080" y="777240"/>
            <a:ext cx="8503920" cy="914400"/>
          </a:xfrm>
          <a:prstGeom prst="rect">
            <a:avLst/>
          </a:prstGeom>
          <a:noFill/>
        </p:spPr>
        <p:txBody>
          <a:bodyPr wrap="square" lIns="0" tIns="0" rIns="0" bIns="0" anchor="t">
            <a:normAutofit/>
          </a:bodyPr>
          <a:lstStyle/>
          <a:p>
            <a:pPr algn="l">
              <a:lnSpc>
                <a:spcPct val="90000"/>
              </a:lnSpc>
              <a:spcBef>
                <a:spcPts val="0"/>
              </a:spcBef>
            </a:pPr>
            <a:r>
              <a:rPr lang="en-GB" sz="3200" b="1">
                <a:solidFill>
                  <a:srgbClr val="1F2937"/>
                </a:solidFill>
                <a:latin typeface="Segoe UI"/>
              </a:rPr>
              <a:t>The UK in Space: From Ariel 1 to the Shetland Isles</a:t>
            </a:r>
          </a:p>
        </p:txBody>
      </p:sp>
      <p:sp>
        <p:nvSpPr>
          <p:cNvPr id="14" name="Subtitle"/>
          <p:cNvSpPr txBox="1"/>
          <p:nvPr/>
        </p:nvSpPr>
        <p:spPr>
          <a:xfrm>
            <a:off x="640080" y="1755648"/>
            <a:ext cx="11109468" cy="457200"/>
          </a:xfrm>
          <a:prstGeom prst="rect">
            <a:avLst/>
          </a:prstGeom>
          <a:noFill/>
        </p:spPr>
        <p:txBody>
          <a:bodyPr wrap="square" lIns="0" tIns="0" rIns="0" bIns="0" anchor="t">
            <a:normAutofit/>
          </a:bodyPr>
          <a:lstStyle/>
          <a:p>
            <a:pPr algn="l">
              <a:lnSpc>
                <a:spcPct val="100000"/>
              </a:lnSpc>
              <a:spcBef>
                <a:spcPts val="0"/>
              </a:spcBef>
            </a:pPr>
            <a:r>
              <a:rPr lang="en-GB" sz="1400" b="0">
                <a:solidFill>
                  <a:srgbClr val="5B6675"/>
                </a:solidFill>
                <a:latin typeface="Segoe UI"/>
              </a:rPr>
              <a:t>Six decades from Britain’s first satellite, through a lost launch capability, ESA science missions to world-leading spacecraft manufacturing.</a:t>
            </a:r>
          </a:p>
        </p:txBody>
      </p:sp>
      <p:sp>
        <p:nvSpPr>
          <p:cNvPr id="15" name="Timeline"/>
          <p:cNvSpPr/>
          <p:nvPr/>
        </p:nvSpPr>
        <p:spPr>
          <a:xfrm>
            <a:off x="640080" y="2697480"/>
            <a:ext cx="10908792" cy="12801"/>
          </a:xfrm>
          <a:prstGeom prst="rect">
            <a:avLst/>
          </a:prstGeom>
          <a:solidFill>
            <a:srgbClr val="D6DEE9"/>
          </a:solidFill>
          <a:ln>
            <a:noFill/>
          </a:ln>
        </p:spPr>
        <p:txBody>
          <a:bodyPr/>
          <a:lstStyle/>
          <a:p>
            <a:endParaRPr lang="en-GB"/>
          </a:p>
        </p:txBody>
      </p:sp>
      <p:sp>
        <p:nvSpPr>
          <p:cNvPr id="16" name="Node 1"/>
          <p:cNvSpPr/>
          <p:nvPr/>
        </p:nvSpPr>
        <p:spPr>
          <a:xfrm>
            <a:off x="640080" y="2587752"/>
            <a:ext cx="155448" cy="155448"/>
          </a:xfrm>
          <a:prstGeom prst="ellipse">
            <a:avLst/>
          </a:prstGeom>
          <a:solidFill>
            <a:srgbClr val="FFFFFF"/>
          </a:solidFill>
          <a:ln w="19050">
            <a:solidFill>
              <a:srgbClr val="1F6FEB"/>
            </a:solidFill>
          </a:ln>
        </p:spPr>
        <p:txBody>
          <a:bodyPr/>
          <a:lstStyle/>
          <a:p>
            <a:endParaRPr lang="en-GB"/>
          </a:p>
        </p:txBody>
      </p:sp>
      <p:sp>
        <p:nvSpPr>
          <p:cNvPr id="17" name="Year 1"/>
          <p:cNvSpPr txBox="1"/>
          <p:nvPr/>
        </p:nvSpPr>
        <p:spPr>
          <a:xfrm>
            <a:off x="640080"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1962</a:t>
            </a:r>
          </a:p>
        </p:txBody>
      </p:sp>
      <p:sp>
        <p:nvSpPr>
          <p:cNvPr id="18" name="Head 1"/>
          <p:cNvSpPr txBox="1"/>
          <p:nvPr/>
        </p:nvSpPr>
        <p:spPr>
          <a:xfrm>
            <a:off x="640080" y="3273552"/>
            <a:ext cx="1997964" cy="402336"/>
          </a:xfrm>
          <a:prstGeom prst="rect">
            <a:avLst/>
          </a:prstGeom>
          <a:noFill/>
        </p:spPr>
        <p:txBody>
          <a:bodyPr wrap="square" lIns="0" tIns="0" rIns="0" bIns="0" anchor="t">
            <a:normAutofit/>
          </a:bodyPr>
          <a:lstStyle/>
          <a:p>
            <a:pPr algn="l">
              <a:lnSpc>
                <a:spcPct val="95000"/>
              </a:lnSpc>
              <a:spcBef>
                <a:spcPts val="0"/>
              </a:spcBef>
            </a:pPr>
            <a:r>
              <a:rPr lang="en-GB" sz="1600" b="1">
                <a:solidFill>
                  <a:srgbClr val="1F2937"/>
                </a:solidFill>
                <a:latin typeface="Segoe UI"/>
              </a:rPr>
              <a:t>First satellite</a:t>
            </a:r>
          </a:p>
        </p:txBody>
      </p:sp>
      <p:sp>
        <p:nvSpPr>
          <p:cNvPr id="19" name="Body 1"/>
          <p:cNvSpPr txBox="1"/>
          <p:nvPr/>
        </p:nvSpPr>
        <p:spPr>
          <a:xfrm>
            <a:off x="640080"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Ariel 1 launched on 26 April 1962 aboard a US Thor-Delta, making Britain the third nation to operate its own satellite.</a:t>
            </a:r>
          </a:p>
        </p:txBody>
      </p:sp>
      <p:sp>
        <p:nvSpPr>
          <p:cNvPr id="20" name="Node 2"/>
          <p:cNvSpPr/>
          <p:nvPr/>
        </p:nvSpPr>
        <p:spPr>
          <a:xfrm>
            <a:off x="2866644" y="2587752"/>
            <a:ext cx="155448" cy="155448"/>
          </a:xfrm>
          <a:prstGeom prst="ellipse">
            <a:avLst/>
          </a:prstGeom>
          <a:solidFill>
            <a:srgbClr val="FFFFFF"/>
          </a:solidFill>
          <a:ln w="19050">
            <a:solidFill>
              <a:srgbClr val="1F6FEB"/>
            </a:solidFill>
          </a:ln>
        </p:spPr>
        <p:txBody>
          <a:bodyPr/>
          <a:lstStyle/>
          <a:p>
            <a:endParaRPr lang="en-GB"/>
          </a:p>
        </p:txBody>
      </p:sp>
      <p:sp>
        <p:nvSpPr>
          <p:cNvPr id="21" name="Year 2"/>
          <p:cNvSpPr txBox="1"/>
          <p:nvPr/>
        </p:nvSpPr>
        <p:spPr>
          <a:xfrm>
            <a:off x="2866644"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1971</a:t>
            </a:r>
          </a:p>
        </p:txBody>
      </p:sp>
      <p:sp>
        <p:nvSpPr>
          <p:cNvPr id="22" name="Head 2"/>
          <p:cNvSpPr txBox="1"/>
          <p:nvPr/>
        </p:nvSpPr>
        <p:spPr>
          <a:xfrm>
            <a:off x="2866644" y="3273552"/>
            <a:ext cx="1997964" cy="402336"/>
          </a:xfrm>
          <a:prstGeom prst="rect">
            <a:avLst/>
          </a:prstGeom>
          <a:noFill/>
        </p:spPr>
        <p:txBody>
          <a:bodyPr wrap="square" lIns="0" tIns="0" rIns="0" bIns="0" anchor="t">
            <a:normAutofit/>
          </a:bodyPr>
          <a:lstStyle/>
          <a:p>
            <a:pPr algn="l">
              <a:lnSpc>
                <a:spcPct val="95000"/>
              </a:lnSpc>
              <a:spcBef>
                <a:spcPts val="0"/>
              </a:spcBef>
            </a:pPr>
            <a:r>
              <a:rPr lang="en-GB" sz="1600" b="1">
                <a:solidFill>
                  <a:srgbClr val="1F2937"/>
                </a:solidFill>
                <a:latin typeface="Segoe UI"/>
              </a:rPr>
              <a:t>Launch, then retreat</a:t>
            </a:r>
          </a:p>
        </p:txBody>
      </p:sp>
      <p:sp>
        <p:nvSpPr>
          <p:cNvPr id="23" name="Body 2"/>
          <p:cNvSpPr txBox="1"/>
          <p:nvPr/>
        </p:nvSpPr>
        <p:spPr>
          <a:xfrm>
            <a:off x="2866644"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Prospero reached orbit on 28 October 1971 atop a British Black Arrow rocket — still the only UK satellite launched by a UK rocket. The programme was cancelled as it flew.</a:t>
            </a:r>
          </a:p>
        </p:txBody>
      </p:sp>
      <p:sp>
        <p:nvSpPr>
          <p:cNvPr id="24" name="Node 3"/>
          <p:cNvSpPr/>
          <p:nvPr/>
        </p:nvSpPr>
        <p:spPr>
          <a:xfrm>
            <a:off x="5093208" y="2587752"/>
            <a:ext cx="155448" cy="155448"/>
          </a:xfrm>
          <a:prstGeom prst="ellipse">
            <a:avLst/>
          </a:prstGeom>
          <a:solidFill>
            <a:srgbClr val="FFFFFF"/>
          </a:solidFill>
          <a:ln w="19050">
            <a:solidFill>
              <a:srgbClr val="1F6FEB"/>
            </a:solidFill>
          </a:ln>
        </p:spPr>
        <p:txBody>
          <a:bodyPr/>
          <a:lstStyle/>
          <a:p>
            <a:endParaRPr lang="en-GB"/>
          </a:p>
        </p:txBody>
      </p:sp>
      <p:sp>
        <p:nvSpPr>
          <p:cNvPr id="25" name="Year 3"/>
          <p:cNvSpPr txBox="1"/>
          <p:nvPr/>
        </p:nvSpPr>
        <p:spPr>
          <a:xfrm>
            <a:off x="5093208"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1975–1986</a:t>
            </a:r>
          </a:p>
        </p:txBody>
      </p:sp>
      <p:sp>
        <p:nvSpPr>
          <p:cNvPr id="26" name="Head 3"/>
          <p:cNvSpPr txBox="1"/>
          <p:nvPr/>
        </p:nvSpPr>
        <p:spPr>
          <a:xfrm>
            <a:off x="5093208" y="3273552"/>
            <a:ext cx="1997964" cy="402336"/>
          </a:xfrm>
          <a:prstGeom prst="rect">
            <a:avLst/>
          </a:prstGeom>
          <a:noFill/>
        </p:spPr>
        <p:txBody>
          <a:bodyPr wrap="square" lIns="0" tIns="0" rIns="0" bIns="0" anchor="t">
            <a:normAutofit/>
          </a:bodyPr>
          <a:lstStyle/>
          <a:p>
            <a:pPr algn="l">
              <a:lnSpc>
                <a:spcPct val="95000"/>
              </a:lnSpc>
              <a:spcBef>
                <a:spcPts val="0"/>
              </a:spcBef>
            </a:pPr>
            <a:r>
              <a:rPr lang="en-GB" sz="1600" b="1">
                <a:solidFill>
                  <a:srgbClr val="1F2937"/>
                </a:solidFill>
                <a:latin typeface="Segoe UI"/>
              </a:rPr>
              <a:t>Into Europe</a:t>
            </a:r>
          </a:p>
        </p:txBody>
      </p:sp>
      <p:sp>
        <p:nvSpPr>
          <p:cNvPr id="27" name="Body 3"/>
          <p:cNvSpPr txBox="1"/>
          <p:nvPr/>
        </p:nvSpPr>
        <p:spPr>
          <a:xfrm>
            <a:off x="5093208"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A founder member of ESA in 1975. Giotto, built by British Aerospace in Bristol, flew through the coma of Halley’s Comet in March 1986 on Europe’s first deep-space mission.</a:t>
            </a:r>
          </a:p>
        </p:txBody>
      </p:sp>
      <p:sp>
        <p:nvSpPr>
          <p:cNvPr id="28" name="Node 4"/>
          <p:cNvSpPr/>
          <p:nvPr/>
        </p:nvSpPr>
        <p:spPr>
          <a:xfrm>
            <a:off x="7319772" y="2587752"/>
            <a:ext cx="155448" cy="155448"/>
          </a:xfrm>
          <a:prstGeom prst="ellipse">
            <a:avLst/>
          </a:prstGeom>
          <a:solidFill>
            <a:srgbClr val="FFFFFF"/>
          </a:solidFill>
          <a:ln w="19050">
            <a:solidFill>
              <a:srgbClr val="1F6FEB"/>
            </a:solidFill>
          </a:ln>
        </p:spPr>
        <p:txBody>
          <a:bodyPr/>
          <a:lstStyle/>
          <a:p>
            <a:endParaRPr lang="en-GB"/>
          </a:p>
        </p:txBody>
      </p:sp>
      <p:sp>
        <p:nvSpPr>
          <p:cNvPr id="29" name="Year 4"/>
          <p:cNvSpPr txBox="1"/>
          <p:nvPr/>
        </p:nvSpPr>
        <p:spPr>
          <a:xfrm>
            <a:off x="7319772"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1990s–2020s</a:t>
            </a:r>
          </a:p>
        </p:txBody>
      </p:sp>
      <p:sp>
        <p:nvSpPr>
          <p:cNvPr id="30" name="Head 4"/>
          <p:cNvSpPr txBox="1"/>
          <p:nvPr/>
        </p:nvSpPr>
        <p:spPr>
          <a:xfrm>
            <a:off x="7319772" y="3273552"/>
            <a:ext cx="1997964" cy="402336"/>
          </a:xfrm>
          <a:prstGeom prst="rect">
            <a:avLst/>
          </a:prstGeom>
          <a:noFill/>
        </p:spPr>
        <p:txBody>
          <a:bodyPr wrap="square" lIns="0" tIns="0" rIns="0" bIns="0" anchor="t">
            <a:normAutofit fontScale="92500" lnSpcReduction="10000"/>
          </a:bodyPr>
          <a:lstStyle/>
          <a:p>
            <a:pPr algn="l">
              <a:lnSpc>
                <a:spcPct val="95000"/>
              </a:lnSpc>
              <a:spcBef>
                <a:spcPts val="0"/>
              </a:spcBef>
            </a:pPr>
            <a:r>
              <a:rPr lang="en-GB" sz="1600" b="1">
                <a:solidFill>
                  <a:srgbClr val="1F2937"/>
                </a:solidFill>
                <a:latin typeface="Segoe UI"/>
              </a:rPr>
              <a:t>Exploration &amp; industry</a:t>
            </a:r>
          </a:p>
        </p:txBody>
      </p:sp>
      <p:sp>
        <p:nvSpPr>
          <p:cNvPr id="31" name="Body 4"/>
          <p:cNvSpPr txBox="1"/>
          <p:nvPr/>
        </p:nvSpPr>
        <p:spPr>
          <a:xfrm>
            <a:off x="7319772"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UK-built hardware carried ESA to Titan on Huygens and to a comet on Rosetta, alongside the UK-led Beagle 2. Airbus Stevenage built Solar Orbiter (2020) and the Rosalind Franklin Mars rover.</a:t>
            </a:r>
          </a:p>
        </p:txBody>
      </p:sp>
      <p:sp>
        <p:nvSpPr>
          <p:cNvPr id="32" name="Node 5"/>
          <p:cNvSpPr/>
          <p:nvPr/>
        </p:nvSpPr>
        <p:spPr>
          <a:xfrm>
            <a:off x="9546336" y="2587752"/>
            <a:ext cx="155448" cy="155448"/>
          </a:xfrm>
          <a:prstGeom prst="ellipse">
            <a:avLst/>
          </a:prstGeom>
          <a:solidFill>
            <a:srgbClr val="FFFFFF"/>
          </a:solidFill>
          <a:ln w="19050">
            <a:solidFill>
              <a:srgbClr val="1F6FEB"/>
            </a:solidFill>
          </a:ln>
        </p:spPr>
        <p:txBody>
          <a:bodyPr/>
          <a:lstStyle/>
          <a:p>
            <a:endParaRPr lang="en-GB"/>
          </a:p>
        </p:txBody>
      </p:sp>
      <p:sp>
        <p:nvSpPr>
          <p:cNvPr id="33" name="Year 5"/>
          <p:cNvSpPr txBox="1"/>
          <p:nvPr/>
        </p:nvSpPr>
        <p:spPr>
          <a:xfrm>
            <a:off x="9546336"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2010–today</a:t>
            </a:r>
          </a:p>
        </p:txBody>
      </p:sp>
      <p:sp>
        <p:nvSpPr>
          <p:cNvPr id="34" name="Head 5"/>
          <p:cNvSpPr txBox="1"/>
          <p:nvPr/>
        </p:nvSpPr>
        <p:spPr>
          <a:xfrm>
            <a:off x="9546336" y="3273552"/>
            <a:ext cx="1997964" cy="402336"/>
          </a:xfrm>
          <a:prstGeom prst="rect">
            <a:avLst/>
          </a:prstGeom>
          <a:noFill/>
        </p:spPr>
        <p:txBody>
          <a:bodyPr wrap="square" lIns="0" tIns="0" rIns="0" bIns="0" anchor="t">
            <a:normAutofit/>
          </a:bodyPr>
          <a:lstStyle/>
          <a:p>
            <a:pPr algn="l">
              <a:lnSpc>
                <a:spcPct val="95000"/>
              </a:lnSpc>
              <a:spcBef>
                <a:spcPts val="0"/>
              </a:spcBef>
            </a:pPr>
            <a:r>
              <a:rPr lang="en-GB" sz="1600" b="1">
                <a:solidFill>
                  <a:srgbClr val="1F2937"/>
                </a:solidFill>
                <a:latin typeface="Segoe UI"/>
              </a:rPr>
              <a:t>Agency and launch</a:t>
            </a:r>
          </a:p>
        </p:txBody>
      </p:sp>
      <p:sp>
        <p:nvSpPr>
          <p:cNvPr id="35" name="Body 5"/>
          <p:cNvSpPr txBox="1"/>
          <p:nvPr/>
        </p:nvSpPr>
        <p:spPr>
          <a:xfrm>
            <a:off x="9546336"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The UK Space Agency united civil space in 2010. The first orbital attempt from UK soil fell short at Spaceport Cornwall in 2023; SaxaVord in Shetland is now the UK’s first licensed vertical-launch spaceport.</a:t>
            </a:r>
          </a:p>
        </p:txBody>
      </p:sp>
      <p:sp>
        <p:nvSpPr>
          <p:cNvPr id="36" name="Stat bar"/>
          <p:cNvSpPr/>
          <p:nvPr/>
        </p:nvSpPr>
        <p:spPr>
          <a:xfrm>
            <a:off x="640080" y="5264834"/>
            <a:ext cx="32004" cy="914400"/>
          </a:xfrm>
          <a:prstGeom prst="rect">
            <a:avLst/>
          </a:prstGeom>
          <a:solidFill>
            <a:srgbClr val="1F6FEB"/>
          </a:solidFill>
          <a:ln>
            <a:noFill/>
          </a:ln>
        </p:spPr>
        <p:txBody>
          <a:bodyPr/>
          <a:lstStyle/>
          <a:p>
            <a:endParaRPr lang="en-GB"/>
          </a:p>
        </p:txBody>
      </p:sp>
      <p:sp>
        <p:nvSpPr>
          <p:cNvPr id="37" name="Stat number"/>
          <p:cNvSpPr txBox="1"/>
          <p:nvPr/>
        </p:nvSpPr>
        <p:spPr>
          <a:xfrm>
            <a:off x="914400" y="5440680"/>
            <a:ext cx="1737360" cy="640080"/>
          </a:xfrm>
          <a:prstGeom prst="rect">
            <a:avLst/>
          </a:prstGeom>
          <a:noFill/>
        </p:spPr>
        <p:txBody>
          <a:bodyPr wrap="square" lIns="0" tIns="0" rIns="0" bIns="0" anchor="t">
            <a:normAutofit/>
          </a:bodyPr>
          <a:lstStyle/>
          <a:p>
            <a:pPr algn="l">
              <a:lnSpc>
                <a:spcPct val="90000"/>
              </a:lnSpc>
              <a:spcBef>
                <a:spcPts val="0"/>
              </a:spcBef>
            </a:pPr>
            <a:r>
              <a:rPr lang="en-GB" sz="4000" b="1">
                <a:solidFill>
                  <a:srgbClr val="1F6FEB"/>
                </a:solidFill>
                <a:latin typeface="Segoe UI"/>
              </a:rPr>
              <a:t>~25%</a:t>
            </a:r>
          </a:p>
        </p:txBody>
      </p:sp>
      <p:sp>
        <p:nvSpPr>
          <p:cNvPr id="38" name="Stat text"/>
          <p:cNvSpPr txBox="1"/>
          <p:nvPr/>
        </p:nvSpPr>
        <p:spPr>
          <a:xfrm>
            <a:off x="2743200" y="5468112"/>
            <a:ext cx="8778240" cy="868680"/>
          </a:xfrm>
          <a:prstGeom prst="rect">
            <a:avLst/>
          </a:prstGeom>
          <a:noFill/>
        </p:spPr>
        <p:txBody>
          <a:bodyPr wrap="square" lIns="0" tIns="0" rIns="0" bIns="0" anchor="t">
            <a:normAutofit/>
          </a:bodyPr>
          <a:lstStyle/>
          <a:p>
            <a:pPr algn="l">
              <a:lnSpc>
                <a:spcPct val="110000"/>
              </a:lnSpc>
              <a:spcBef>
                <a:spcPts val="0"/>
              </a:spcBef>
            </a:pPr>
            <a:r>
              <a:rPr lang="en-GB" sz="1400" b="0">
                <a:solidFill>
                  <a:srgbClr val="1F2937"/>
                </a:solidFill>
                <a:latin typeface="Segoe UI"/>
              </a:rPr>
              <a:t>of the world’s telecommunications satellites have been designed and built in the UK — Stevenage and Portsmouth supplying GEO platforms and payloads to global operators for two decades.</a:t>
            </a:r>
          </a:p>
          <a:p>
            <a:pPr algn="l">
              <a:lnSpc>
                <a:spcPct val="100000"/>
              </a:lnSpc>
              <a:spcBef>
                <a:spcPts val="400"/>
              </a:spcBef>
            </a:pPr>
            <a:r>
              <a:rPr lang="en-GB" sz="1000" b="0">
                <a:solidFill>
                  <a:srgbClr val="5B6675"/>
                </a:solidFill>
                <a:latin typeface="Segoe UI"/>
              </a:rPr>
              <a:t>Sources: ESA, Airbus, UKspace, UK Space Agency</a:t>
            </a:r>
          </a:p>
        </p:txBody>
      </p:sp>
      <p:pic>
        <p:nvPicPr>
          <p:cNvPr id="3" name="Picture 2">
            <a:extLst>
              <a:ext uri="{FF2B5EF4-FFF2-40B4-BE49-F238E27FC236}">
                <a16:creationId xmlns:a16="http://schemas.microsoft.com/office/drawing/2014/main" id="{03CFE380-8161-4FDF-29CE-6699DD6EE467}"/>
              </a:ext>
            </a:extLst>
          </p:cNvPr>
          <p:cNvPicPr>
            <a:picLocks noChangeAspect="1"/>
          </p:cNvPicPr>
          <p:nvPr/>
        </p:nvPicPr>
        <p:blipFill>
          <a:blip r:embed="rId3"/>
          <a:stretch>
            <a:fillRect/>
          </a:stretch>
        </p:blipFill>
        <p:spPr>
          <a:xfrm>
            <a:off x="9935271" y="265176"/>
            <a:ext cx="1906209" cy="1271017"/>
          </a:xfrm>
          <a:prstGeom prst="rect">
            <a:avLst/>
          </a:prstGeom>
        </p:spPr>
      </p:pic>
      <p:sp>
        <p:nvSpPr>
          <p:cNvPr id="2" name="Footer Placeholder 1">
            <a:extLst>
              <a:ext uri="{FF2B5EF4-FFF2-40B4-BE49-F238E27FC236}">
                <a16:creationId xmlns:a16="http://schemas.microsoft.com/office/drawing/2014/main" id="{FF119FE8-F288-A5A0-DD69-8720EFD9411E}"/>
              </a:ext>
            </a:extLst>
          </p:cNvPr>
          <p:cNvSpPr>
            <a:spLocks noGrp="1"/>
          </p:cNvSpPr>
          <p:nvPr>
            <p:ph type="ftr" sz="quarter" idx="11"/>
          </p:nvPr>
        </p:nvSpPr>
        <p:spPr/>
        <p:txBody>
          <a:bodyPr lIns="91440" tIns="45720" rIns="91440" bIns="45720" anchor="t"/>
          <a:lstStyle/>
          <a:p>
            <a:r>
              <a:rPr lang="en-GB" dirty="0"/>
              <a:t>copyright of</a:t>
            </a:r>
          </a:p>
        </p:txBody>
      </p:sp>
    </p:spTree>
    <p:extLst>
      <p:ext uri="{BB962C8B-B14F-4D97-AF65-F5344CB8AC3E}">
        <p14:creationId xmlns:p14="http://schemas.microsoft.com/office/powerpoint/2010/main" val="590939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rbit arc"/>
          <p:cNvSpPr/>
          <p:nvPr/>
        </p:nvSpPr>
        <p:spPr>
          <a:xfrm>
            <a:off x="9464040" y="320040"/>
            <a:ext cx="2377440" cy="2377440"/>
          </a:xfrm>
          <a:prstGeom prst="arc">
            <a:avLst/>
          </a:prstGeom>
          <a:noFill/>
          <a:ln w="15875">
            <a:solidFill>
              <a:srgbClr val="D6DEE9"/>
            </a:solidFill>
          </a:ln>
        </p:spPr>
        <p:txBody>
          <a:bodyPr/>
          <a:lstStyle/>
          <a:p>
            <a:endParaRPr lang="en-GB"/>
          </a:p>
        </p:txBody>
      </p:sp>
      <p:sp>
        <p:nvSpPr>
          <p:cNvPr id="11" name="Orbit arc 2"/>
          <p:cNvSpPr/>
          <p:nvPr/>
        </p:nvSpPr>
        <p:spPr>
          <a:xfrm>
            <a:off x="9829800" y="640080"/>
            <a:ext cx="1645920" cy="1645920"/>
          </a:xfrm>
          <a:prstGeom prst="arc">
            <a:avLst/>
          </a:prstGeom>
          <a:noFill/>
          <a:ln w="9525">
            <a:solidFill>
              <a:srgbClr val="D6DEE9"/>
            </a:solidFill>
          </a:ln>
        </p:spPr>
        <p:txBody>
          <a:bodyPr/>
          <a:lstStyle/>
          <a:p>
            <a:endParaRPr lang="en-GB"/>
          </a:p>
        </p:txBody>
      </p:sp>
      <p:sp>
        <p:nvSpPr>
          <p:cNvPr id="12" name="Accent rule"/>
          <p:cNvSpPr/>
          <p:nvPr/>
        </p:nvSpPr>
        <p:spPr>
          <a:xfrm>
            <a:off x="640080" y="566928"/>
            <a:ext cx="566928" cy="50292"/>
          </a:xfrm>
          <a:prstGeom prst="rect">
            <a:avLst/>
          </a:prstGeom>
          <a:solidFill>
            <a:srgbClr val="1F6FEB"/>
          </a:solidFill>
          <a:ln>
            <a:noFill/>
          </a:ln>
        </p:spPr>
        <p:txBody>
          <a:bodyPr/>
          <a:lstStyle/>
          <a:p>
            <a:endParaRPr lang="en-GB"/>
          </a:p>
        </p:txBody>
      </p:sp>
      <p:sp>
        <p:nvSpPr>
          <p:cNvPr id="13" name="Title"/>
          <p:cNvSpPr txBox="1"/>
          <p:nvPr/>
        </p:nvSpPr>
        <p:spPr>
          <a:xfrm>
            <a:off x="640080" y="777240"/>
            <a:ext cx="8503920" cy="914400"/>
          </a:xfrm>
          <a:prstGeom prst="rect">
            <a:avLst/>
          </a:prstGeom>
          <a:noFill/>
        </p:spPr>
        <p:txBody>
          <a:bodyPr wrap="square" lIns="0" tIns="0" rIns="0" bIns="0" anchor="t">
            <a:normAutofit/>
          </a:bodyPr>
          <a:lstStyle/>
          <a:p>
            <a:pPr algn="l">
              <a:lnSpc>
                <a:spcPct val="90000"/>
              </a:lnSpc>
              <a:spcBef>
                <a:spcPts val="0"/>
              </a:spcBef>
            </a:pPr>
            <a:r>
              <a:rPr lang="en-GB" sz="3200" b="1">
                <a:solidFill>
                  <a:srgbClr val="1F2937"/>
                </a:solidFill>
                <a:latin typeface="Segoe UI"/>
              </a:rPr>
              <a:t>From University Labs to New Space</a:t>
            </a:r>
          </a:p>
        </p:txBody>
      </p:sp>
      <p:sp>
        <p:nvSpPr>
          <p:cNvPr id="14" name="Subtitle"/>
          <p:cNvSpPr txBox="1"/>
          <p:nvPr/>
        </p:nvSpPr>
        <p:spPr>
          <a:xfrm>
            <a:off x="640080" y="1755648"/>
            <a:ext cx="8503920" cy="457200"/>
          </a:xfrm>
          <a:prstGeom prst="rect">
            <a:avLst/>
          </a:prstGeom>
          <a:noFill/>
        </p:spPr>
        <p:txBody>
          <a:bodyPr wrap="square" lIns="0" tIns="0" rIns="0" bIns="0" anchor="t">
            <a:normAutofit/>
          </a:bodyPr>
          <a:lstStyle/>
          <a:p>
            <a:pPr algn="l">
              <a:lnSpc>
                <a:spcPct val="100000"/>
              </a:lnSpc>
              <a:spcBef>
                <a:spcPts val="0"/>
              </a:spcBef>
            </a:pPr>
            <a:r>
              <a:rPr lang="en-GB" sz="1400" b="0">
                <a:solidFill>
                  <a:srgbClr val="5B6675"/>
                </a:solidFill>
                <a:latin typeface="Segoe UI"/>
              </a:rPr>
              <a:t>Where today’s UK capability comes from: academic instrument-building, a landmark spin-out, and a generation of fast-growing companies.</a:t>
            </a:r>
          </a:p>
        </p:txBody>
      </p:sp>
      <p:sp>
        <p:nvSpPr>
          <p:cNvPr id="15" name="Timeline"/>
          <p:cNvSpPr/>
          <p:nvPr/>
        </p:nvSpPr>
        <p:spPr>
          <a:xfrm>
            <a:off x="640080" y="2697480"/>
            <a:ext cx="10908792" cy="12801"/>
          </a:xfrm>
          <a:prstGeom prst="rect">
            <a:avLst/>
          </a:prstGeom>
          <a:solidFill>
            <a:srgbClr val="D6DEE9"/>
          </a:solidFill>
          <a:ln>
            <a:noFill/>
          </a:ln>
        </p:spPr>
        <p:txBody>
          <a:bodyPr/>
          <a:lstStyle/>
          <a:p>
            <a:endParaRPr lang="en-GB"/>
          </a:p>
        </p:txBody>
      </p:sp>
      <p:sp>
        <p:nvSpPr>
          <p:cNvPr id="16" name="Node 1"/>
          <p:cNvSpPr/>
          <p:nvPr/>
        </p:nvSpPr>
        <p:spPr>
          <a:xfrm>
            <a:off x="640080" y="2587752"/>
            <a:ext cx="155448" cy="155448"/>
          </a:xfrm>
          <a:prstGeom prst="ellipse">
            <a:avLst/>
          </a:prstGeom>
          <a:solidFill>
            <a:srgbClr val="FFFFFF"/>
          </a:solidFill>
          <a:ln w="19050">
            <a:solidFill>
              <a:srgbClr val="1F6FEB"/>
            </a:solidFill>
          </a:ln>
        </p:spPr>
        <p:txBody>
          <a:bodyPr/>
          <a:lstStyle/>
          <a:p>
            <a:endParaRPr lang="en-GB"/>
          </a:p>
        </p:txBody>
      </p:sp>
      <p:sp>
        <p:nvSpPr>
          <p:cNvPr id="17" name="Year 1"/>
          <p:cNvSpPr txBox="1"/>
          <p:nvPr/>
        </p:nvSpPr>
        <p:spPr>
          <a:xfrm>
            <a:off x="640080"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1966–today</a:t>
            </a:r>
          </a:p>
        </p:txBody>
      </p:sp>
      <p:sp>
        <p:nvSpPr>
          <p:cNvPr id="18" name="Head 1"/>
          <p:cNvSpPr txBox="1"/>
          <p:nvPr/>
        </p:nvSpPr>
        <p:spPr>
          <a:xfrm>
            <a:off x="640080" y="3273552"/>
            <a:ext cx="1997964" cy="402336"/>
          </a:xfrm>
          <a:prstGeom prst="rect">
            <a:avLst/>
          </a:prstGeom>
          <a:noFill/>
        </p:spPr>
        <p:txBody>
          <a:bodyPr wrap="square" lIns="0" tIns="0" rIns="0" bIns="0" anchor="t">
            <a:normAutofit fontScale="92500" lnSpcReduction="10000"/>
          </a:bodyPr>
          <a:lstStyle/>
          <a:p>
            <a:pPr algn="l">
              <a:lnSpc>
                <a:spcPct val="95000"/>
              </a:lnSpc>
              <a:spcBef>
                <a:spcPts val="0"/>
              </a:spcBef>
            </a:pPr>
            <a:r>
              <a:rPr lang="en-GB" sz="1600" b="1">
                <a:solidFill>
                  <a:srgbClr val="1F2937"/>
                </a:solidFill>
                <a:latin typeface="Segoe UI"/>
              </a:rPr>
              <a:t>University instruments</a:t>
            </a:r>
          </a:p>
        </p:txBody>
      </p:sp>
      <p:sp>
        <p:nvSpPr>
          <p:cNvPr id="19" name="Body 1"/>
          <p:cNvSpPr txBox="1"/>
          <p:nvPr/>
        </p:nvSpPr>
        <p:spPr>
          <a:xfrm>
            <a:off x="640080"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UCL’s Mullard Space Science Laboratory has contributed hardware to over 300 space missions. Leicester, Imperial and The Open University continue to build leading-edge instruments for ESA and NASA.</a:t>
            </a:r>
          </a:p>
        </p:txBody>
      </p:sp>
      <p:sp>
        <p:nvSpPr>
          <p:cNvPr id="20" name="Node 2"/>
          <p:cNvSpPr/>
          <p:nvPr/>
        </p:nvSpPr>
        <p:spPr>
          <a:xfrm>
            <a:off x="2866644" y="2587752"/>
            <a:ext cx="155448" cy="155448"/>
          </a:xfrm>
          <a:prstGeom prst="ellipse">
            <a:avLst/>
          </a:prstGeom>
          <a:solidFill>
            <a:srgbClr val="FFFFFF"/>
          </a:solidFill>
          <a:ln w="19050">
            <a:solidFill>
              <a:srgbClr val="1F6FEB"/>
            </a:solidFill>
          </a:ln>
        </p:spPr>
        <p:txBody>
          <a:bodyPr/>
          <a:lstStyle/>
          <a:p>
            <a:endParaRPr lang="en-GB"/>
          </a:p>
        </p:txBody>
      </p:sp>
      <p:sp>
        <p:nvSpPr>
          <p:cNvPr id="21" name="Year 2"/>
          <p:cNvSpPr txBox="1"/>
          <p:nvPr/>
        </p:nvSpPr>
        <p:spPr>
          <a:xfrm>
            <a:off x="2866644"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1985</a:t>
            </a:r>
          </a:p>
        </p:txBody>
      </p:sp>
      <p:sp>
        <p:nvSpPr>
          <p:cNvPr id="22" name="Head 2"/>
          <p:cNvSpPr txBox="1"/>
          <p:nvPr/>
        </p:nvSpPr>
        <p:spPr>
          <a:xfrm>
            <a:off x="2866644" y="3273552"/>
            <a:ext cx="1997964" cy="402336"/>
          </a:xfrm>
          <a:prstGeom prst="rect">
            <a:avLst/>
          </a:prstGeom>
          <a:noFill/>
        </p:spPr>
        <p:txBody>
          <a:bodyPr wrap="square" lIns="0" tIns="0" rIns="0" bIns="0" anchor="t">
            <a:normAutofit/>
          </a:bodyPr>
          <a:lstStyle/>
          <a:p>
            <a:pPr algn="l">
              <a:lnSpc>
                <a:spcPct val="95000"/>
              </a:lnSpc>
              <a:spcBef>
                <a:spcPts val="0"/>
              </a:spcBef>
            </a:pPr>
            <a:r>
              <a:rPr lang="en-GB" sz="1600" b="1">
                <a:solidFill>
                  <a:srgbClr val="1F2937"/>
                </a:solidFill>
                <a:latin typeface="Segoe UI"/>
              </a:rPr>
              <a:t>The SSTL spin-out</a:t>
            </a:r>
          </a:p>
        </p:txBody>
      </p:sp>
      <p:sp>
        <p:nvSpPr>
          <p:cNvPr id="23" name="Body 2"/>
          <p:cNvSpPr txBox="1"/>
          <p:nvPr/>
        </p:nvSpPr>
        <p:spPr>
          <a:xfrm>
            <a:off x="2866644"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Surrey Satellite Technology spun out of the University of Surrey in Guildford, pioneering low-cost small satellites. Forty years on it is still building world-leading smallsats and exporting the model.</a:t>
            </a:r>
          </a:p>
        </p:txBody>
      </p:sp>
      <p:sp>
        <p:nvSpPr>
          <p:cNvPr id="24" name="Node 3"/>
          <p:cNvSpPr/>
          <p:nvPr/>
        </p:nvSpPr>
        <p:spPr>
          <a:xfrm>
            <a:off x="5093208" y="2587752"/>
            <a:ext cx="155448" cy="155448"/>
          </a:xfrm>
          <a:prstGeom prst="ellipse">
            <a:avLst/>
          </a:prstGeom>
          <a:solidFill>
            <a:srgbClr val="FFFFFF"/>
          </a:solidFill>
          <a:ln w="19050">
            <a:solidFill>
              <a:srgbClr val="1F6FEB"/>
            </a:solidFill>
          </a:ln>
        </p:spPr>
        <p:txBody>
          <a:bodyPr/>
          <a:lstStyle/>
          <a:p>
            <a:endParaRPr lang="en-GB"/>
          </a:p>
        </p:txBody>
      </p:sp>
      <p:sp>
        <p:nvSpPr>
          <p:cNvPr id="25" name="Year 3"/>
          <p:cNvSpPr txBox="1"/>
          <p:nvPr/>
        </p:nvSpPr>
        <p:spPr>
          <a:xfrm>
            <a:off x="5093208"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2005–2014</a:t>
            </a:r>
          </a:p>
        </p:txBody>
      </p:sp>
      <p:sp>
        <p:nvSpPr>
          <p:cNvPr id="26" name="Head 3"/>
          <p:cNvSpPr txBox="1"/>
          <p:nvPr/>
        </p:nvSpPr>
        <p:spPr>
          <a:xfrm>
            <a:off x="5093208" y="3273552"/>
            <a:ext cx="1997964" cy="402336"/>
          </a:xfrm>
          <a:prstGeom prst="rect">
            <a:avLst/>
          </a:prstGeom>
          <a:noFill/>
        </p:spPr>
        <p:txBody>
          <a:bodyPr wrap="square" lIns="0" tIns="0" rIns="0" bIns="0" anchor="t">
            <a:normAutofit/>
          </a:bodyPr>
          <a:lstStyle/>
          <a:p>
            <a:pPr algn="l">
              <a:lnSpc>
                <a:spcPct val="95000"/>
              </a:lnSpc>
              <a:spcBef>
                <a:spcPts val="0"/>
              </a:spcBef>
            </a:pPr>
            <a:r>
              <a:rPr lang="en-GB" sz="1600" b="1">
                <a:solidFill>
                  <a:srgbClr val="1F2937"/>
                </a:solidFill>
                <a:latin typeface="Segoe UI"/>
              </a:rPr>
              <a:t>Scotland’s cluster</a:t>
            </a:r>
          </a:p>
        </p:txBody>
      </p:sp>
      <p:sp>
        <p:nvSpPr>
          <p:cNvPr id="27" name="Body 3"/>
          <p:cNvSpPr txBox="1"/>
          <p:nvPr/>
        </p:nvSpPr>
        <p:spPr>
          <a:xfrm>
            <a:off x="5093208"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Clyde Space was founded in Glasgow in 2005 around CubeSat subsystems; its UKube-1 became Scotland’s first satellite in 2014. Now AAC Clyde Space, delivering end-to-end missions and components.</a:t>
            </a:r>
          </a:p>
        </p:txBody>
      </p:sp>
      <p:sp>
        <p:nvSpPr>
          <p:cNvPr id="28" name="Node 4"/>
          <p:cNvSpPr/>
          <p:nvPr/>
        </p:nvSpPr>
        <p:spPr>
          <a:xfrm>
            <a:off x="7319772" y="2587752"/>
            <a:ext cx="155448" cy="155448"/>
          </a:xfrm>
          <a:prstGeom prst="ellipse">
            <a:avLst/>
          </a:prstGeom>
          <a:solidFill>
            <a:srgbClr val="FFFFFF"/>
          </a:solidFill>
          <a:ln w="19050">
            <a:solidFill>
              <a:srgbClr val="1F6FEB"/>
            </a:solidFill>
          </a:ln>
        </p:spPr>
        <p:txBody>
          <a:bodyPr/>
          <a:lstStyle/>
          <a:p>
            <a:endParaRPr lang="en-GB"/>
          </a:p>
        </p:txBody>
      </p:sp>
      <p:sp>
        <p:nvSpPr>
          <p:cNvPr id="29" name="Year 4"/>
          <p:cNvSpPr txBox="1"/>
          <p:nvPr/>
        </p:nvSpPr>
        <p:spPr>
          <a:xfrm>
            <a:off x="7319772"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2015</a:t>
            </a:r>
          </a:p>
        </p:txBody>
      </p:sp>
      <p:sp>
        <p:nvSpPr>
          <p:cNvPr id="30" name="Head 4"/>
          <p:cNvSpPr txBox="1"/>
          <p:nvPr/>
        </p:nvSpPr>
        <p:spPr>
          <a:xfrm>
            <a:off x="7319772" y="3273552"/>
            <a:ext cx="1997964" cy="402336"/>
          </a:xfrm>
          <a:prstGeom prst="rect">
            <a:avLst/>
          </a:prstGeom>
          <a:noFill/>
        </p:spPr>
        <p:txBody>
          <a:bodyPr wrap="square" lIns="0" tIns="0" rIns="0" bIns="0" anchor="t">
            <a:normAutofit fontScale="92500"/>
          </a:bodyPr>
          <a:lstStyle/>
          <a:p>
            <a:pPr algn="l">
              <a:lnSpc>
                <a:spcPct val="95000"/>
              </a:lnSpc>
              <a:spcBef>
                <a:spcPts val="0"/>
              </a:spcBef>
            </a:pPr>
            <a:r>
              <a:rPr lang="en-GB" sz="1600" b="1">
                <a:solidFill>
                  <a:srgbClr val="1F2937"/>
                </a:solidFill>
                <a:latin typeface="Segoe UI"/>
              </a:rPr>
              <a:t>New space at Harwell</a:t>
            </a:r>
          </a:p>
        </p:txBody>
      </p:sp>
      <p:sp>
        <p:nvSpPr>
          <p:cNvPr id="31" name="Body 4"/>
          <p:cNvSpPr txBox="1"/>
          <p:nvPr/>
        </p:nvSpPr>
        <p:spPr>
          <a:xfrm>
            <a:off x="7319772"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Open Cosmos launched at the Harwell campus in 2015 to simplify access to orbit. It raised $50 million in 2023 and now employs more than 300 people delivering Earth-observation missions.</a:t>
            </a:r>
          </a:p>
        </p:txBody>
      </p:sp>
      <p:sp>
        <p:nvSpPr>
          <p:cNvPr id="32" name="Node 5"/>
          <p:cNvSpPr/>
          <p:nvPr/>
        </p:nvSpPr>
        <p:spPr>
          <a:xfrm>
            <a:off x="9546336" y="2587752"/>
            <a:ext cx="155448" cy="155448"/>
          </a:xfrm>
          <a:prstGeom prst="ellipse">
            <a:avLst/>
          </a:prstGeom>
          <a:solidFill>
            <a:srgbClr val="FFFFFF"/>
          </a:solidFill>
          <a:ln w="19050">
            <a:solidFill>
              <a:srgbClr val="1F6FEB"/>
            </a:solidFill>
          </a:ln>
        </p:spPr>
        <p:txBody>
          <a:bodyPr/>
          <a:lstStyle/>
          <a:p>
            <a:endParaRPr lang="en-GB"/>
          </a:p>
        </p:txBody>
      </p:sp>
      <p:sp>
        <p:nvSpPr>
          <p:cNvPr id="33" name="Year 5"/>
          <p:cNvSpPr txBox="1"/>
          <p:nvPr/>
        </p:nvSpPr>
        <p:spPr>
          <a:xfrm>
            <a:off x="9546336" y="2962656"/>
            <a:ext cx="1997964"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Today</a:t>
            </a:r>
          </a:p>
        </p:txBody>
      </p:sp>
      <p:sp>
        <p:nvSpPr>
          <p:cNvPr id="34" name="Head 5"/>
          <p:cNvSpPr txBox="1"/>
          <p:nvPr/>
        </p:nvSpPr>
        <p:spPr>
          <a:xfrm>
            <a:off x="9546336" y="3273552"/>
            <a:ext cx="1997964" cy="402336"/>
          </a:xfrm>
          <a:prstGeom prst="rect">
            <a:avLst/>
          </a:prstGeom>
          <a:noFill/>
        </p:spPr>
        <p:txBody>
          <a:bodyPr wrap="square" lIns="0" tIns="0" rIns="0" bIns="0" anchor="t">
            <a:normAutofit/>
          </a:bodyPr>
          <a:lstStyle/>
          <a:p>
            <a:pPr algn="l">
              <a:lnSpc>
                <a:spcPct val="95000"/>
              </a:lnSpc>
              <a:spcBef>
                <a:spcPts val="0"/>
              </a:spcBef>
            </a:pPr>
            <a:r>
              <a:rPr lang="en-GB" sz="1600" b="1">
                <a:solidFill>
                  <a:srgbClr val="1F2937"/>
                </a:solidFill>
                <a:latin typeface="Segoe UI"/>
              </a:rPr>
              <a:t>Servicing and data</a:t>
            </a:r>
          </a:p>
        </p:txBody>
      </p:sp>
      <p:sp>
        <p:nvSpPr>
          <p:cNvPr id="35" name="Body 5"/>
          <p:cNvSpPr txBox="1"/>
          <p:nvPr/>
        </p:nvSpPr>
        <p:spPr>
          <a:xfrm>
            <a:off x="9546336" y="3785615"/>
            <a:ext cx="1997964" cy="1481328"/>
          </a:xfrm>
          <a:prstGeom prst="rect">
            <a:avLst/>
          </a:prstGeom>
          <a:noFill/>
        </p:spPr>
        <p:txBody>
          <a:bodyPr wrap="square" lIns="0" tIns="0" rIns="0" bIns="0" anchor="t">
            <a:normAutofit/>
          </a:bodyPr>
          <a:lstStyle/>
          <a:p>
            <a:pPr algn="l">
              <a:lnSpc>
                <a:spcPct val="118000"/>
              </a:lnSpc>
              <a:spcBef>
                <a:spcPts val="0"/>
              </a:spcBef>
            </a:pPr>
            <a:r>
              <a:rPr lang="en-GB" sz="1050" b="0">
                <a:solidFill>
                  <a:srgbClr val="5B6675"/>
                </a:solidFill>
                <a:latin typeface="Segoe UI"/>
              </a:rPr>
              <a:t>Astroscale UK demonstrated end-of-life capture with ELSA-d and leads COSMIC, the UK national debris-removal mission. Spire Global builds and operates constellation satellites from Glasgow.</a:t>
            </a:r>
          </a:p>
        </p:txBody>
      </p:sp>
      <p:sp>
        <p:nvSpPr>
          <p:cNvPr id="36" name="Stat bar"/>
          <p:cNvSpPr/>
          <p:nvPr/>
        </p:nvSpPr>
        <p:spPr>
          <a:xfrm>
            <a:off x="640080" y="5264834"/>
            <a:ext cx="32004" cy="914400"/>
          </a:xfrm>
          <a:prstGeom prst="rect">
            <a:avLst/>
          </a:prstGeom>
          <a:solidFill>
            <a:srgbClr val="1F6FEB"/>
          </a:solidFill>
          <a:ln>
            <a:noFill/>
          </a:ln>
        </p:spPr>
        <p:txBody>
          <a:bodyPr/>
          <a:lstStyle/>
          <a:p>
            <a:endParaRPr lang="en-GB"/>
          </a:p>
        </p:txBody>
      </p:sp>
      <p:sp>
        <p:nvSpPr>
          <p:cNvPr id="37" name="Stat number"/>
          <p:cNvSpPr txBox="1"/>
          <p:nvPr/>
        </p:nvSpPr>
        <p:spPr>
          <a:xfrm>
            <a:off x="914400" y="5440680"/>
            <a:ext cx="1920240" cy="640080"/>
          </a:xfrm>
          <a:prstGeom prst="rect">
            <a:avLst/>
          </a:prstGeom>
          <a:noFill/>
        </p:spPr>
        <p:txBody>
          <a:bodyPr wrap="square" lIns="0" tIns="0" rIns="0" bIns="0" anchor="t">
            <a:normAutofit/>
          </a:bodyPr>
          <a:lstStyle/>
          <a:p>
            <a:pPr algn="l">
              <a:lnSpc>
                <a:spcPct val="90000"/>
              </a:lnSpc>
              <a:spcBef>
                <a:spcPts val="0"/>
              </a:spcBef>
            </a:pPr>
            <a:r>
              <a:rPr lang="en-GB" sz="4000" b="1">
                <a:solidFill>
                  <a:srgbClr val="1F6FEB"/>
                </a:solidFill>
                <a:latin typeface="Segoe UI"/>
              </a:rPr>
              <a:t>40 yrs</a:t>
            </a:r>
          </a:p>
        </p:txBody>
      </p:sp>
      <p:sp>
        <p:nvSpPr>
          <p:cNvPr id="38" name="Stat text"/>
          <p:cNvSpPr txBox="1"/>
          <p:nvPr/>
        </p:nvSpPr>
        <p:spPr>
          <a:xfrm>
            <a:off x="2926080" y="5468112"/>
            <a:ext cx="8595360" cy="868680"/>
          </a:xfrm>
          <a:prstGeom prst="rect">
            <a:avLst/>
          </a:prstGeom>
          <a:noFill/>
        </p:spPr>
        <p:txBody>
          <a:bodyPr wrap="square" lIns="0" tIns="0" rIns="0" bIns="0" anchor="t">
            <a:normAutofit/>
          </a:bodyPr>
          <a:lstStyle/>
          <a:p>
            <a:pPr algn="l">
              <a:lnSpc>
                <a:spcPct val="110000"/>
              </a:lnSpc>
              <a:spcBef>
                <a:spcPts val="0"/>
              </a:spcBef>
            </a:pPr>
            <a:r>
              <a:rPr lang="en-GB" sz="1400" b="0">
                <a:solidFill>
                  <a:srgbClr val="1F2937"/>
                </a:solidFill>
                <a:latin typeface="Segoe UI"/>
              </a:rPr>
              <a:t>of continuous UK small-satellite manufacture since SSTL spun out of the University of Surrey in 1985 — the university-to-industry model now repeated across Guildford, Glasgow and Harwell.</a:t>
            </a:r>
          </a:p>
          <a:p>
            <a:pPr algn="l">
              <a:lnSpc>
                <a:spcPct val="100000"/>
              </a:lnSpc>
              <a:spcBef>
                <a:spcPts val="400"/>
              </a:spcBef>
            </a:pPr>
            <a:r>
              <a:rPr lang="en-GB" sz="1000" b="0">
                <a:solidFill>
                  <a:srgbClr val="5B6675"/>
                </a:solidFill>
                <a:latin typeface="Segoe UI"/>
              </a:rPr>
              <a:t>Sources: UCL MSSL, SSTL, AAC Clyde Space, Open Cosmos, Astroscale, Spire Global</a:t>
            </a:r>
          </a:p>
        </p:txBody>
      </p:sp>
      <p:sp>
        <p:nvSpPr>
          <p:cNvPr id="2" name="Footer Placeholder 1">
            <a:extLst>
              <a:ext uri="{FF2B5EF4-FFF2-40B4-BE49-F238E27FC236}">
                <a16:creationId xmlns:a16="http://schemas.microsoft.com/office/drawing/2014/main" id="{AC015655-EB3B-FD54-A618-53A05FFBEA5D}"/>
              </a:ext>
            </a:extLst>
          </p:cNvPr>
          <p:cNvSpPr>
            <a:spLocks noGrp="1"/>
          </p:cNvSpPr>
          <p:nvPr>
            <p:ph type="ftr" sz="quarter" idx="11"/>
          </p:nvPr>
        </p:nvSpPr>
        <p:spPr/>
        <p:txBody>
          <a:bodyPr/>
          <a:lstStyle/>
          <a:p>
            <a:r>
              <a:rPr lang="en-GB"/>
              <a:t>copyright of</a:t>
            </a:r>
          </a:p>
        </p:txBody>
      </p:sp>
    </p:spTree>
    <p:extLst>
      <p:ext uri="{BB962C8B-B14F-4D97-AF65-F5344CB8AC3E}">
        <p14:creationId xmlns:p14="http://schemas.microsoft.com/office/powerpoint/2010/main" val="1334531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rbit arc"/>
          <p:cNvSpPr/>
          <p:nvPr/>
        </p:nvSpPr>
        <p:spPr>
          <a:xfrm>
            <a:off x="9464040" y="320040"/>
            <a:ext cx="2377440" cy="2377440"/>
          </a:xfrm>
          <a:prstGeom prst="arc">
            <a:avLst/>
          </a:prstGeom>
          <a:noFill/>
          <a:ln w="15875">
            <a:solidFill>
              <a:srgbClr val="D6DEE9"/>
            </a:solidFill>
          </a:ln>
        </p:spPr>
        <p:txBody>
          <a:bodyPr/>
          <a:lstStyle/>
          <a:p>
            <a:endParaRPr lang="en-GB"/>
          </a:p>
        </p:txBody>
      </p:sp>
      <p:sp>
        <p:nvSpPr>
          <p:cNvPr id="11" name="Orbit arc 2"/>
          <p:cNvSpPr/>
          <p:nvPr/>
        </p:nvSpPr>
        <p:spPr>
          <a:xfrm>
            <a:off x="9829800" y="640080"/>
            <a:ext cx="1645920" cy="1645920"/>
          </a:xfrm>
          <a:prstGeom prst="arc">
            <a:avLst/>
          </a:prstGeom>
          <a:noFill/>
          <a:ln w="9525">
            <a:solidFill>
              <a:srgbClr val="D6DEE9"/>
            </a:solidFill>
          </a:ln>
        </p:spPr>
        <p:txBody>
          <a:bodyPr/>
          <a:lstStyle/>
          <a:p>
            <a:endParaRPr lang="en-GB"/>
          </a:p>
        </p:txBody>
      </p:sp>
      <p:sp>
        <p:nvSpPr>
          <p:cNvPr id="12" name="Accent rule"/>
          <p:cNvSpPr/>
          <p:nvPr/>
        </p:nvSpPr>
        <p:spPr>
          <a:xfrm>
            <a:off x="640080" y="566928"/>
            <a:ext cx="566928" cy="50292"/>
          </a:xfrm>
          <a:prstGeom prst="rect">
            <a:avLst/>
          </a:prstGeom>
          <a:solidFill>
            <a:srgbClr val="1F6FEB"/>
          </a:solidFill>
          <a:ln>
            <a:noFill/>
          </a:ln>
        </p:spPr>
        <p:txBody>
          <a:bodyPr/>
          <a:lstStyle/>
          <a:p>
            <a:endParaRPr lang="en-GB"/>
          </a:p>
        </p:txBody>
      </p:sp>
      <p:sp>
        <p:nvSpPr>
          <p:cNvPr id="13" name="Title"/>
          <p:cNvSpPr txBox="1"/>
          <p:nvPr/>
        </p:nvSpPr>
        <p:spPr>
          <a:xfrm>
            <a:off x="640080" y="777240"/>
            <a:ext cx="8503920" cy="914400"/>
          </a:xfrm>
          <a:prstGeom prst="rect">
            <a:avLst/>
          </a:prstGeom>
          <a:noFill/>
        </p:spPr>
        <p:txBody>
          <a:bodyPr wrap="square" lIns="0" tIns="0" rIns="0" bIns="0" anchor="t">
            <a:normAutofit/>
          </a:bodyPr>
          <a:lstStyle/>
          <a:p>
            <a:pPr algn="l">
              <a:lnSpc>
                <a:spcPct val="90000"/>
              </a:lnSpc>
              <a:spcBef>
                <a:spcPts val="0"/>
              </a:spcBef>
            </a:pPr>
            <a:r>
              <a:rPr lang="en-GB" sz="3200" b="1">
                <a:solidFill>
                  <a:srgbClr val="1F2937"/>
                </a:solidFill>
                <a:latin typeface="Segoe UI"/>
              </a:rPr>
              <a:t>Astra Carta: The King’s Charter for Space Sustainability</a:t>
            </a:r>
          </a:p>
        </p:txBody>
      </p:sp>
      <p:sp>
        <p:nvSpPr>
          <p:cNvPr id="14" name="Subtitle"/>
          <p:cNvSpPr txBox="1"/>
          <p:nvPr/>
        </p:nvSpPr>
        <p:spPr>
          <a:xfrm>
            <a:off x="640080" y="1755648"/>
            <a:ext cx="8503920" cy="457200"/>
          </a:xfrm>
          <a:prstGeom prst="rect">
            <a:avLst/>
          </a:prstGeom>
          <a:noFill/>
        </p:spPr>
        <p:txBody>
          <a:bodyPr wrap="square" lIns="0" tIns="0" rIns="0" bIns="0" anchor="t">
            <a:normAutofit/>
          </a:bodyPr>
          <a:lstStyle/>
          <a:p>
            <a:pPr algn="l">
              <a:lnSpc>
                <a:spcPct val="100000"/>
              </a:lnSpc>
              <a:spcBef>
                <a:spcPts val="0"/>
              </a:spcBef>
            </a:pPr>
            <a:r>
              <a:rPr lang="en-GB" sz="1400" b="0">
                <a:solidFill>
                  <a:srgbClr val="5B6675"/>
                </a:solidFill>
                <a:latin typeface="Segoe UI"/>
              </a:rPr>
              <a:t>A Sustainable Markets Initiative framework, founded by HM King Charles III, extending Earth’s sustainability principles into orbit.</a:t>
            </a:r>
          </a:p>
        </p:txBody>
      </p:sp>
      <p:sp>
        <p:nvSpPr>
          <p:cNvPr id="15" name="Timeline"/>
          <p:cNvSpPr/>
          <p:nvPr/>
        </p:nvSpPr>
        <p:spPr>
          <a:xfrm>
            <a:off x="640080" y="2697480"/>
            <a:ext cx="10908792" cy="12801"/>
          </a:xfrm>
          <a:prstGeom prst="rect">
            <a:avLst/>
          </a:prstGeom>
          <a:solidFill>
            <a:srgbClr val="D6DEE9"/>
          </a:solidFill>
          <a:ln>
            <a:noFill/>
          </a:ln>
        </p:spPr>
        <p:txBody>
          <a:bodyPr/>
          <a:lstStyle/>
          <a:p>
            <a:endParaRPr lang="en-GB"/>
          </a:p>
        </p:txBody>
      </p:sp>
      <p:sp>
        <p:nvSpPr>
          <p:cNvPr id="16" name="Node 1"/>
          <p:cNvSpPr/>
          <p:nvPr/>
        </p:nvSpPr>
        <p:spPr>
          <a:xfrm>
            <a:off x="640080" y="2587752"/>
            <a:ext cx="155448" cy="155448"/>
          </a:xfrm>
          <a:prstGeom prst="ellipse">
            <a:avLst/>
          </a:prstGeom>
          <a:solidFill>
            <a:srgbClr val="FFFFFF"/>
          </a:solidFill>
          <a:ln w="19050">
            <a:solidFill>
              <a:srgbClr val="1F6FEB"/>
            </a:solidFill>
          </a:ln>
        </p:spPr>
        <p:txBody>
          <a:bodyPr/>
          <a:lstStyle/>
          <a:p>
            <a:endParaRPr lang="en-GB"/>
          </a:p>
        </p:txBody>
      </p:sp>
      <p:sp>
        <p:nvSpPr>
          <p:cNvPr id="17" name="Year 1"/>
          <p:cNvSpPr txBox="1"/>
          <p:nvPr/>
        </p:nvSpPr>
        <p:spPr>
          <a:xfrm>
            <a:off x="640080" y="2999232"/>
            <a:ext cx="2514600"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2021–2022</a:t>
            </a:r>
          </a:p>
        </p:txBody>
      </p:sp>
      <p:sp>
        <p:nvSpPr>
          <p:cNvPr id="18" name="Head 1"/>
          <p:cNvSpPr txBox="1"/>
          <p:nvPr/>
        </p:nvSpPr>
        <p:spPr>
          <a:xfrm>
            <a:off x="640080" y="3310128"/>
            <a:ext cx="2514600" cy="384048"/>
          </a:xfrm>
          <a:prstGeom prst="rect">
            <a:avLst/>
          </a:prstGeom>
          <a:noFill/>
        </p:spPr>
        <p:txBody>
          <a:bodyPr wrap="square" lIns="0" tIns="0" rIns="0" bIns="0" anchor="t">
            <a:normAutofit/>
          </a:bodyPr>
          <a:lstStyle/>
          <a:p>
            <a:pPr algn="l">
              <a:lnSpc>
                <a:spcPct val="95000"/>
              </a:lnSpc>
              <a:spcBef>
                <a:spcPts val="0"/>
              </a:spcBef>
            </a:pPr>
            <a:r>
              <a:rPr lang="en-GB" sz="1700" b="1">
                <a:solidFill>
                  <a:srgbClr val="1F2937"/>
                </a:solidFill>
                <a:latin typeface="Segoe UI"/>
              </a:rPr>
              <a:t>The spark</a:t>
            </a:r>
          </a:p>
        </p:txBody>
      </p:sp>
      <p:sp>
        <p:nvSpPr>
          <p:cNvPr id="19" name="Body 1"/>
          <p:cNvSpPr txBox="1"/>
          <p:nvPr/>
        </p:nvSpPr>
        <p:spPr>
          <a:xfrm>
            <a:off x="640080" y="3794760"/>
            <a:ext cx="2514600" cy="1600200"/>
          </a:xfrm>
          <a:prstGeom prst="rect">
            <a:avLst/>
          </a:prstGeom>
          <a:noFill/>
        </p:spPr>
        <p:txBody>
          <a:bodyPr wrap="square" lIns="0" tIns="0" rIns="0" bIns="0" anchor="t">
            <a:normAutofit/>
          </a:bodyPr>
          <a:lstStyle/>
          <a:p>
            <a:pPr algn="l">
              <a:lnSpc>
                <a:spcPct val="118000"/>
              </a:lnSpc>
              <a:spcBef>
                <a:spcPts val="0"/>
              </a:spcBef>
            </a:pPr>
            <a:r>
              <a:rPr lang="en-GB" sz="1150" b="0">
                <a:solidFill>
                  <a:srgbClr val="5B6675"/>
                </a:solidFill>
                <a:latin typeface="Segoe UI"/>
              </a:rPr>
              <a:t>Orbital crowding and debris put space on the sustainability agenda. Echoing his Terra Carta for Earth, the then Prince of Wales called for an “Astra Carta” at the 2022 Space Sustainability Summit in London.</a:t>
            </a:r>
          </a:p>
        </p:txBody>
      </p:sp>
      <p:sp>
        <p:nvSpPr>
          <p:cNvPr id="20" name="Node 2"/>
          <p:cNvSpPr/>
          <p:nvPr/>
        </p:nvSpPr>
        <p:spPr>
          <a:xfrm>
            <a:off x="3438144" y="2587752"/>
            <a:ext cx="155448" cy="155448"/>
          </a:xfrm>
          <a:prstGeom prst="ellipse">
            <a:avLst/>
          </a:prstGeom>
          <a:solidFill>
            <a:srgbClr val="FFFFFF"/>
          </a:solidFill>
          <a:ln w="19050">
            <a:solidFill>
              <a:srgbClr val="1F6FEB"/>
            </a:solidFill>
          </a:ln>
        </p:spPr>
        <p:txBody>
          <a:bodyPr/>
          <a:lstStyle/>
          <a:p>
            <a:endParaRPr lang="en-GB"/>
          </a:p>
        </p:txBody>
      </p:sp>
      <p:sp>
        <p:nvSpPr>
          <p:cNvPr id="21" name="Year 2"/>
          <p:cNvSpPr txBox="1"/>
          <p:nvPr/>
        </p:nvSpPr>
        <p:spPr>
          <a:xfrm>
            <a:off x="3438144" y="2999232"/>
            <a:ext cx="2514600"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28 June 2023</a:t>
            </a:r>
          </a:p>
        </p:txBody>
      </p:sp>
      <p:sp>
        <p:nvSpPr>
          <p:cNvPr id="22" name="Head 2"/>
          <p:cNvSpPr txBox="1"/>
          <p:nvPr/>
        </p:nvSpPr>
        <p:spPr>
          <a:xfrm>
            <a:off x="3438144" y="3310128"/>
            <a:ext cx="2514600" cy="384048"/>
          </a:xfrm>
          <a:prstGeom prst="rect">
            <a:avLst/>
          </a:prstGeom>
          <a:noFill/>
        </p:spPr>
        <p:txBody>
          <a:bodyPr wrap="square" lIns="0" tIns="0" rIns="0" bIns="0" anchor="t">
            <a:normAutofit/>
          </a:bodyPr>
          <a:lstStyle/>
          <a:p>
            <a:pPr algn="l">
              <a:lnSpc>
                <a:spcPct val="95000"/>
              </a:lnSpc>
              <a:spcBef>
                <a:spcPts val="0"/>
              </a:spcBef>
            </a:pPr>
            <a:r>
              <a:rPr lang="en-GB" sz="1700" b="1">
                <a:solidFill>
                  <a:srgbClr val="1F2937"/>
                </a:solidFill>
                <a:latin typeface="Segoe UI"/>
              </a:rPr>
              <a:t>The launch</a:t>
            </a:r>
          </a:p>
        </p:txBody>
      </p:sp>
      <p:sp>
        <p:nvSpPr>
          <p:cNvPr id="23" name="Body 2"/>
          <p:cNvSpPr txBox="1"/>
          <p:nvPr/>
        </p:nvSpPr>
        <p:spPr>
          <a:xfrm>
            <a:off x="3438144" y="3794760"/>
            <a:ext cx="2514600" cy="1600200"/>
          </a:xfrm>
          <a:prstGeom prst="rect">
            <a:avLst/>
          </a:prstGeom>
          <a:noFill/>
        </p:spPr>
        <p:txBody>
          <a:bodyPr wrap="square" lIns="0" tIns="0" rIns="0" bIns="0" anchor="t">
            <a:normAutofit/>
          </a:bodyPr>
          <a:lstStyle/>
          <a:p>
            <a:pPr algn="l">
              <a:lnSpc>
                <a:spcPct val="118000"/>
              </a:lnSpc>
              <a:spcBef>
                <a:spcPts val="0"/>
              </a:spcBef>
            </a:pPr>
            <a:r>
              <a:rPr lang="en-GB" sz="1150" b="0">
                <a:solidFill>
                  <a:srgbClr val="5B6675"/>
                </a:solidFill>
                <a:latin typeface="Segoe UI"/>
              </a:rPr>
              <a:t>The King unveiled the Astra Carta seal — designed by Sir Jony Ive — at a Buckingham Palace reception for astronauts, executives, scientists and environmentalists, as the SMI launched the framework.</a:t>
            </a:r>
          </a:p>
        </p:txBody>
      </p:sp>
      <p:sp>
        <p:nvSpPr>
          <p:cNvPr id="24" name="Node 3"/>
          <p:cNvSpPr/>
          <p:nvPr/>
        </p:nvSpPr>
        <p:spPr>
          <a:xfrm>
            <a:off x="6236208" y="2587752"/>
            <a:ext cx="155448" cy="155448"/>
          </a:xfrm>
          <a:prstGeom prst="ellipse">
            <a:avLst/>
          </a:prstGeom>
          <a:solidFill>
            <a:srgbClr val="FFFFFF"/>
          </a:solidFill>
          <a:ln w="19050">
            <a:solidFill>
              <a:srgbClr val="1F6FEB"/>
            </a:solidFill>
          </a:ln>
        </p:spPr>
        <p:txBody>
          <a:bodyPr/>
          <a:lstStyle/>
          <a:p>
            <a:endParaRPr lang="en-GB"/>
          </a:p>
        </p:txBody>
      </p:sp>
      <p:sp>
        <p:nvSpPr>
          <p:cNvPr id="25" name="Year 3"/>
          <p:cNvSpPr txBox="1"/>
          <p:nvPr/>
        </p:nvSpPr>
        <p:spPr>
          <a:xfrm>
            <a:off x="6236208" y="2999232"/>
            <a:ext cx="2514600"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Today</a:t>
            </a:r>
          </a:p>
        </p:txBody>
      </p:sp>
      <p:sp>
        <p:nvSpPr>
          <p:cNvPr id="26" name="Head 3"/>
          <p:cNvSpPr txBox="1"/>
          <p:nvPr/>
        </p:nvSpPr>
        <p:spPr>
          <a:xfrm>
            <a:off x="6236208" y="3310128"/>
            <a:ext cx="2514600" cy="384048"/>
          </a:xfrm>
          <a:prstGeom prst="rect">
            <a:avLst/>
          </a:prstGeom>
          <a:noFill/>
        </p:spPr>
        <p:txBody>
          <a:bodyPr wrap="square" lIns="0" tIns="0" rIns="0" bIns="0" anchor="t">
            <a:normAutofit/>
          </a:bodyPr>
          <a:lstStyle/>
          <a:p>
            <a:pPr algn="l">
              <a:lnSpc>
                <a:spcPct val="95000"/>
              </a:lnSpc>
              <a:spcBef>
                <a:spcPts val="0"/>
              </a:spcBef>
            </a:pPr>
            <a:r>
              <a:rPr lang="en-GB" sz="1700" b="1">
                <a:solidFill>
                  <a:srgbClr val="1F2937"/>
                </a:solidFill>
                <a:latin typeface="Segoe UI"/>
              </a:rPr>
              <a:t>From pledge to practice</a:t>
            </a:r>
          </a:p>
        </p:txBody>
      </p:sp>
      <p:sp>
        <p:nvSpPr>
          <p:cNvPr id="27" name="Body 3"/>
          <p:cNvSpPr txBox="1"/>
          <p:nvPr/>
        </p:nvSpPr>
        <p:spPr>
          <a:xfrm>
            <a:off x="6236208" y="3794760"/>
            <a:ext cx="2514600" cy="1600200"/>
          </a:xfrm>
          <a:prstGeom prst="rect">
            <a:avLst/>
          </a:prstGeom>
          <a:noFill/>
        </p:spPr>
        <p:txBody>
          <a:bodyPr wrap="square" lIns="0" tIns="0" rIns="0" bIns="0" anchor="t">
            <a:normAutofit/>
          </a:bodyPr>
          <a:lstStyle/>
          <a:p>
            <a:pPr algn="l">
              <a:lnSpc>
                <a:spcPct val="118000"/>
              </a:lnSpc>
              <a:spcBef>
                <a:spcPts val="0"/>
              </a:spcBef>
            </a:pPr>
            <a:r>
              <a:rPr lang="en-GB" sz="1150" b="0">
                <a:solidFill>
                  <a:srgbClr val="5B6675"/>
                </a:solidFill>
                <a:latin typeface="Segoe UI"/>
              </a:rPr>
              <a:t>A voluntary roadmap now carried by SMI Astra Carta Ambassadors and industry. Astroscale’s ELSA-M debris-removal satellite bears the seal, shown to The King at the SMI Roundtables in March 2026.</a:t>
            </a:r>
          </a:p>
        </p:txBody>
      </p:sp>
      <p:sp>
        <p:nvSpPr>
          <p:cNvPr id="28" name="Node 4"/>
          <p:cNvSpPr/>
          <p:nvPr/>
        </p:nvSpPr>
        <p:spPr>
          <a:xfrm>
            <a:off x="9034272" y="2587752"/>
            <a:ext cx="155448" cy="155448"/>
          </a:xfrm>
          <a:prstGeom prst="ellipse">
            <a:avLst/>
          </a:prstGeom>
          <a:solidFill>
            <a:srgbClr val="FFFFFF"/>
          </a:solidFill>
          <a:ln w="19050">
            <a:solidFill>
              <a:srgbClr val="1F6FEB"/>
            </a:solidFill>
          </a:ln>
        </p:spPr>
        <p:txBody>
          <a:bodyPr/>
          <a:lstStyle/>
          <a:p>
            <a:endParaRPr lang="en-GB"/>
          </a:p>
        </p:txBody>
      </p:sp>
      <p:sp>
        <p:nvSpPr>
          <p:cNvPr id="29" name="Year 4"/>
          <p:cNvSpPr txBox="1"/>
          <p:nvPr/>
        </p:nvSpPr>
        <p:spPr>
          <a:xfrm>
            <a:off x="9034272" y="2999232"/>
            <a:ext cx="2514600" cy="256032"/>
          </a:xfrm>
          <a:prstGeom prst="rect">
            <a:avLst/>
          </a:prstGeom>
          <a:noFill/>
        </p:spPr>
        <p:txBody>
          <a:bodyPr wrap="square" lIns="0" tIns="0" rIns="0" bIns="0" anchor="t">
            <a:normAutofit/>
          </a:bodyPr>
          <a:lstStyle/>
          <a:p>
            <a:pPr algn="l">
              <a:lnSpc>
                <a:spcPct val="100000"/>
              </a:lnSpc>
              <a:spcBef>
                <a:spcPts val="0"/>
              </a:spcBef>
            </a:pPr>
            <a:r>
              <a:rPr lang="en-GB" sz="1150" b="1">
                <a:solidFill>
                  <a:srgbClr val="1F6FEB"/>
                </a:solidFill>
                <a:latin typeface="Segoe UI"/>
              </a:rPr>
              <a:t>Next</a:t>
            </a:r>
          </a:p>
        </p:txBody>
      </p:sp>
      <p:sp>
        <p:nvSpPr>
          <p:cNvPr id="30" name="Head 4"/>
          <p:cNvSpPr txBox="1"/>
          <p:nvPr/>
        </p:nvSpPr>
        <p:spPr>
          <a:xfrm>
            <a:off x="9034272" y="3310128"/>
            <a:ext cx="2514600" cy="384048"/>
          </a:xfrm>
          <a:prstGeom prst="rect">
            <a:avLst/>
          </a:prstGeom>
          <a:noFill/>
        </p:spPr>
        <p:txBody>
          <a:bodyPr wrap="square" lIns="0" tIns="0" rIns="0" bIns="0" anchor="t">
            <a:normAutofit/>
          </a:bodyPr>
          <a:lstStyle/>
          <a:p>
            <a:pPr algn="l">
              <a:lnSpc>
                <a:spcPct val="95000"/>
              </a:lnSpc>
              <a:spcBef>
                <a:spcPts val="0"/>
              </a:spcBef>
            </a:pPr>
            <a:r>
              <a:rPr lang="en-GB" sz="1700" b="1">
                <a:solidFill>
                  <a:srgbClr val="1F2937"/>
                </a:solidFill>
                <a:latin typeface="Segoe UI"/>
              </a:rPr>
              <a:t>The road ahead</a:t>
            </a:r>
          </a:p>
        </p:txBody>
      </p:sp>
      <p:sp>
        <p:nvSpPr>
          <p:cNvPr id="31" name="Body 4"/>
          <p:cNvSpPr txBox="1"/>
          <p:nvPr/>
        </p:nvSpPr>
        <p:spPr>
          <a:xfrm>
            <a:off x="9034272" y="3794760"/>
            <a:ext cx="2514600" cy="1600200"/>
          </a:xfrm>
          <a:prstGeom prst="rect">
            <a:avLst/>
          </a:prstGeom>
          <a:noFill/>
        </p:spPr>
        <p:txBody>
          <a:bodyPr wrap="square" lIns="0" tIns="0" rIns="0" bIns="0" anchor="t">
            <a:normAutofit/>
          </a:bodyPr>
          <a:lstStyle/>
          <a:p>
            <a:pPr algn="l">
              <a:lnSpc>
                <a:spcPct val="118000"/>
              </a:lnSpc>
              <a:spcBef>
                <a:spcPts val="0"/>
              </a:spcBef>
            </a:pPr>
            <a:r>
              <a:rPr lang="en-GB" sz="1150" b="0">
                <a:solidFill>
                  <a:srgbClr val="5B6675"/>
                </a:solidFill>
                <a:latin typeface="Segoe UI"/>
              </a:rPr>
              <a:t>Wider private-sector adoption, and alignment with the Artemis Accords and national policy such as the UK Plan for Space Sustainability — moving shared norms from ambition to standard practice.</a:t>
            </a:r>
          </a:p>
        </p:txBody>
      </p:sp>
      <p:sp>
        <p:nvSpPr>
          <p:cNvPr id="32" name="Quote bar"/>
          <p:cNvSpPr/>
          <p:nvPr/>
        </p:nvSpPr>
        <p:spPr>
          <a:xfrm>
            <a:off x="640080" y="5532120"/>
            <a:ext cx="32004" cy="822960"/>
          </a:xfrm>
          <a:prstGeom prst="rect">
            <a:avLst/>
          </a:prstGeom>
          <a:solidFill>
            <a:srgbClr val="1F6FEB"/>
          </a:solidFill>
          <a:ln>
            <a:noFill/>
          </a:ln>
        </p:spPr>
        <p:txBody>
          <a:bodyPr/>
          <a:lstStyle/>
          <a:p>
            <a:endParaRPr lang="en-GB"/>
          </a:p>
        </p:txBody>
      </p:sp>
      <p:sp>
        <p:nvSpPr>
          <p:cNvPr id="33" name="Quote"/>
          <p:cNvSpPr txBox="1"/>
          <p:nvPr/>
        </p:nvSpPr>
        <p:spPr>
          <a:xfrm>
            <a:off x="955548" y="5270469"/>
            <a:ext cx="10520172" cy="822960"/>
          </a:xfrm>
          <a:prstGeom prst="rect">
            <a:avLst/>
          </a:prstGeom>
          <a:noFill/>
        </p:spPr>
        <p:txBody>
          <a:bodyPr wrap="square" lIns="0" tIns="0" rIns="0" bIns="0" anchor="ctr">
            <a:normAutofit/>
          </a:bodyPr>
          <a:lstStyle/>
          <a:p>
            <a:pPr algn="l">
              <a:lnSpc>
                <a:spcPct val="110000"/>
              </a:lnSpc>
              <a:spcBef>
                <a:spcPts val="0"/>
              </a:spcBef>
            </a:pPr>
            <a:r>
              <a:rPr lang="en-GB" sz="1400" b="0">
                <a:solidFill>
                  <a:srgbClr val="1F2937"/>
                </a:solidFill>
                <a:latin typeface="Segoe UI"/>
              </a:rPr>
              <a:t>“We now recognise we have a duty to protect the oceans. We must also accept that we have a duty to protect the wider cosmos.”</a:t>
            </a:r>
          </a:p>
          <a:p>
            <a:pPr algn="l">
              <a:lnSpc>
                <a:spcPct val="100000"/>
              </a:lnSpc>
              <a:spcBef>
                <a:spcPts val="500"/>
              </a:spcBef>
            </a:pPr>
            <a:r>
              <a:rPr lang="en-GB" sz="1050" b="0">
                <a:solidFill>
                  <a:srgbClr val="5B6675"/>
                </a:solidFill>
                <a:latin typeface="Segoe UI"/>
              </a:rPr>
              <a:t>HM King Charles III, Space Sustainability Summit, 2022</a:t>
            </a:r>
          </a:p>
        </p:txBody>
      </p:sp>
      <p:pic>
        <p:nvPicPr>
          <p:cNvPr id="3" name="Picture 2">
            <a:extLst>
              <a:ext uri="{FF2B5EF4-FFF2-40B4-BE49-F238E27FC236}">
                <a16:creationId xmlns:a16="http://schemas.microsoft.com/office/drawing/2014/main" id="{7951ABA1-E18E-5769-DF7A-5CA688D0BD9D}"/>
              </a:ext>
            </a:extLst>
          </p:cNvPr>
          <p:cNvPicPr>
            <a:picLocks noChangeAspect="1"/>
          </p:cNvPicPr>
          <p:nvPr/>
        </p:nvPicPr>
        <p:blipFill>
          <a:blip r:embed="rId3"/>
          <a:srcRect/>
          <a:stretch>
            <a:fillRect/>
          </a:stretch>
        </p:blipFill>
        <p:spPr>
          <a:xfrm>
            <a:off x="9418320" y="736993"/>
            <a:ext cx="2240784" cy="1600211"/>
          </a:xfrm>
          <a:prstGeom prst="rect">
            <a:avLst/>
          </a:prstGeom>
        </p:spPr>
      </p:pic>
      <p:sp>
        <p:nvSpPr>
          <p:cNvPr id="2" name="Footer Placeholder 1">
            <a:extLst>
              <a:ext uri="{FF2B5EF4-FFF2-40B4-BE49-F238E27FC236}">
                <a16:creationId xmlns:a16="http://schemas.microsoft.com/office/drawing/2014/main" id="{055FB6CD-F3C1-9F00-C945-51F428D4F656}"/>
              </a:ext>
            </a:extLst>
          </p:cNvPr>
          <p:cNvSpPr>
            <a:spLocks noGrp="1"/>
          </p:cNvSpPr>
          <p:nvPr>
            <p:ph type="ftr" sz="quarter" idx="11"/>
          </p:nvPr>
        </p:nvSpPr>
        <p:spPr/>
        <p:txBody>
          <a:bodyPr/>
          <a:lstStyle/>
          <a:p>
            <a:r>
              <a:rPr lang="en-GB"/>
              <a:t>copyright of</a:t>
            </a:r>
          </a:p>
        </p:txBody>
      </p:sp>
    </p:spTree>
    <p:extLst>
      <p:ext uri="{BB962C8B-B14F-4D97-AF65-F5344CB8AC3E}">
        <p14:creationId xmlns:p14="http://schemas.microsoft.com/office/powerpoint/2010/main" val="597828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4FF94A-442B-1055-37DE-1F96A260C907}"/>
              </a:ext>
            </a:extLst>
          </p:cNvPr>
          <p:cNvSpPr>
            <a:spLocks noGrp="1"/>
          </p:cNvSpPr>
          <p:nvPr>
            <p:ph type="title"/>
          </p:nvPr>
        </p:nvSpPr>
        <p:spPr>
          <a:xfrm>
            <a:off x="550200" y="206140"/>
            <a:ext cx="11091600" cy="615496"/>
          </a:xfrm>
        </p:spPr>
        <p:txBody>
          <a:bodyPr/>
          <a:lstStyle/>
          <a:p>
            <a:r>
              <a:rPr lang="en-GB"/>
              <a:t>Space: challenges or opportunities</a:t>
            </a:r>
            <a:br>
              <a:rPr lang="en-GB"/>
            </a:br>
            <a:endParaRPr lang="en-GB"/>
          </a:p>
        </p:txBody>
      </p:sp>
      <p:sp>
        <p:nvSpPr>
          <p:cNvPr id="3" name="Footer Placeholder 2">
            <a:extLst>
              <a:ext uri="{FF2B5EF4-FFF2-40B4-BE49-F238E27FC236}">
                <a16:creationId xmlns:a16="http://schemas.microsoft.com/office/drawing/2014/main" id="{30EEFE4B-3457-E2F2-6F1E-B28472F24E32}"/>
              </a:ext>
            </a:extLst>
          </p:cNvPr>
          <p:cNvSpPr>
            <a:spLocks noGrp="1"/>
          </p:cNvSpPr>
          <p:nvPr>
            <p:ph type="ftr" sz="quarter" idx="11"/>
          </p:nvPr>
        </p:nvSpPr>
        <p:spPr/>
        <p:txBody>
          <a:bodyPr/>
          <a:lstStyle/>
          <a:p>
            <a:pPr>
              <a:defRPr/>
            </a:pPr>
            <a:r>
              <a:rPr lang="en-GB"/>
              <a:t>copyright of</a:t>
            </a:r>
          </a:p>
        </p:txBody>
      </p:sp>
      <p:pic>
        <p:nvPicPr>
          <p:cNvPr id="7" name="Picture 6" descr="A diagram of a solar system&#10;&#10;AI-generated content may be incorrect.">
            <a:extLst>
              <a:ext uri="{FF2B5EF4-FFF2-40B4-BE49-F238E27FC236}">
                <a16:creationId xmlns:a16="http://schemas.microsoft.com/office/drawing/2014/main" id="{2E2E7230-D3F3-4540-3983-67D9FB9C4C4E}"/>
              </a:ext>
            </a:extLst>
          </p:cNvPr>
          <p:cNvPicPr>
            <a:picLocks noChangeAspect="1"/>
          </p:cNvPicPr>
          <p:nvPr/>
        </p:nvPicPr>
        <p:blipFill>
          <a:blip r:embed="rId3"/>
          <a:srcRect l="11674"/>
          <a:stretch>
            <a:fillRect/>
          </a:stretch>
        </p:blipFill>
        <p:spPr>
          <a:xfrm>
            <a:off x="5867400" y="1598589"/>
            <a:ext cx="5903172" cy="3764335"/>
          </a:xfrm>
          <a:prstGeom prst="rect">
            <a:avLst/>
          </a:prstGeom>
        </p:spPr>
      </p:pic>
      <p:sp>
        <p:nvSpPr>
          <p:cNvPr id="8" name="TextBox 7">
            <a:extLst>
              <a:ext uri="{FF2B5EF4-FFF2-40B4-BE49-F238E27FC236}">
                <a16:creationId xmlns:a16="http://schemas.microsoft.com/office/drawing/2014/main" id="{2F704228-4686-AB0E-6511-071A940A6B8A}"/>
              </a:ext>
            </a:extLst>
          </p:cNvPr>
          <p:cNvSpPr txBox="1"/>
          <p:nvPr/>
        </p:nvSpPr>
        <p:spPr>
          <a:xfrm>
            <a:off x="9345561" y="5342191"/>
            <a:ext cx="2525886" cy="276999"/>
          </a:xfrm>
          <a:prstGeom prst="rect">
            <a:avLst/>
          </a:prstGeom>
          <a:noFill/>
        </p:spPr>
        <p:txBody>
          <a:bodyPr wrap="square" rtlCol="0">
            <a:spAutoFit/>
          </a:bodyPr>
          <a:lstStyle/>
          <a:p>
            <a:r>
              <a:rPr lang="en-GB" sz="1200"/>
              <a:t>Image – © UK Space Command, 2025</a:t>
            </a:r>
          </a:p>
        </p:txBody>
      </p:sp>
      <p:sp>
        <p:nvSpPr>
          <p:cNvPr id="9" name="TextBox 8">
            <a:extLst>
              <a:ext uri="{FF2B5EF4-FFF2-40B4-BE49-F238E27FC236}">
                <a16:creationId xmlns:a16="http://schemas.microsoft.com/office/drawing/2014/main" id="{B14F8C73-0377-0193-2ACA-3CE335049E4A}"/>
              </a:ext>
            </a:extLst>
          </p:cNvPr>
          <p:cNvSpPr txBox="1"/>
          <p:nvPr/>
        </p:nvSpPr>
        <p:spPr>
          <a:xfrm>
            <a:off x="6569464" y="986827"/>
            <a:ext cx="5301983" cy="615553"/>
          </a:xfrm>
          <a:prstGeom prst="rect">
            <a:avLst/>
          </a:prstGeom>
          <a:noFill/>
        </p:spPr>
        <p:txBody>
          <a:bodyPr wrap="square">
            <a:spAutoFit/>
          </a:bodyPr>
          <a:lstStyle/>
          <a:p>
            <a:pPr algn="r"/>
            <a:r>
              <a:rPr lang="en-GB" b="0" i="0">
                <a:effectLst/>
                <a:latin typeface="Wix Madefor Text"/>
              </a:rPr>
              <a:t>UK Space Command. </a:t>
            </a:r>
          </a:p>
          <a:p>
            <a:pPr algn="r"/>
            <a:r>
              <a:rPr lang="en-GB" sz="1600" b="0" i="0">
                <a:effectLst/>
                <a:latin typeface="Wix Madefor Text"/>
              </a:rPr>
              <a:t>Britain must be prepared to defend and control </a:t>
            </a:r>
            <a:r>
              <a:rPr lang="en-GB" sz="1600">
                <a:latin typeface="Wix Madefor Text"/>
              </a:rPr>
              <a:t>space</a:t>
            </a:r>
            <a:r>
              <a:rPr lang="en-GB" sz="1600" b="0" i="0">
                <a:effectLst/>
                <a:latin typeface="Wix Madefor Text"/>
              </a:rPr>
              <a:t>.</a:t>
            </a:r>
            <a:endParaRPr lang="en-GB" sz="1600"/>
          </a:p>
        </p:txBody>
      </p:sp>
      <p:sp>
        <p:nvSpPr>
          <p:cNvPr id="10" name="Date Placeholder 9">
            <a:extLst>
              <a:ext uri="{FF2B5EF4-FFF2-40B4-BE49-F238E27FC236}">
                <a16:creationId xmlns:a16="http://schemas.microsoft.com/office/drawing/2014/main" id="{2D524DC3-F1BF-EAC4-E35B-75B90D415C3A}"/>
              </a:ext>
            </a:extLst>
          </p:cNvPr>
          <p:cNvSpPr>
            <a:spLocks noGrp="1"/>
          </p:cNvSpPr>
          <p:nvPr>
            <p:ph type="dt" sz="half" idx="10"/>
          </p:nvPr>
        </p:nvSpPr>
        <p:spPr/>
        <p:txBody>
          <a:bodyPr/>
          <a:lstStyle/>
          <a:p>
            <a:pPr>
              <a:defRPr/>
            </a:pPr>
            <a:r>
              <a:rPr lang="en-US"/>
              <a:t>April 2026</a:t>
            </a:r>
            <a:endParaRPr lang="en-GB"/>
          </a:p>
        </p:txBody>
      </p:sp>
      <p:sp>
        <p:nvSpPr>
          <p:cNvPr id="6" name="Content Placeholder 5">
            <a:extLst>
              <a:ext uri="{FF2B5EF4-FFF2-40B4-BE49-F238E27FC236}">
                <a16:creationId xmlns:a16="http://schemas.microsoft.com/office/drawing/2014/main" id="{1A5475E2-A994-E8B3-2CAC-4487BB34BFF4}"/>
              </a:ext>
            </a:extLst>
          </p:cNvPr>
          <p:cNvSpPr>
            <a:spLocks noGrp="1"/>
          </p:cNvSpPr>
          <p:nvPr>
            <p:ph idx="1"/>
          </p:nvPr>
        </p:nvSpPr>
        <p:spPr>
          <a:xfrm>
            <a:off x="220725" y="1233824"/>
            <a:ext cx="5646675" cy="4710338"/>
          </a:xfrm>
        </p:spPr>
        <p:txBody>
          <a:bodyPr/>
          <a:lstStyle/>
          <a:p>
            <a:r>
              <a:rPr lang="en-GB" sz="2400"/>
              <a:t>Congested, Contested, Constrained, Competitive and Critical </a:t>
            </a:r>
          </a:p>
          <a:p>
            <a:r>
              <a:rPr lang="en-GB" sz="2400"/>
              <a:t>Global responsibility.  Threat environment. National actors</a:t>
            </a:r>
          </a:p>
          <a:p>
            <a:r>
              <a:rPr lang="en-GB" sz="2400"/>
              <a:t>A day without space! </a:t>
            </a:r>
          </a:p>
          <a:p>
            <a:pPr lvl="1"/>
            <a:r>
              <a:rPr lang="en-GB" sz="1866"/>
              <a:t>Space is critical to our economy, 1 day without space could cost up to £20bn</a:t>
            </a:r>
          </a:p>
          <a:p>
            <a:r>
              <a:rPr lang="en-GB" sz="2400"/>
              <a:t>Increased Space Domain Awareness and Space Situational Awareness essential</a:t>
            </a:r>
          </a:p>
          <a:p>
            <a:r>
              <a:rPr lang="en-GB" sz="2400"/>
              <a:t>Rising de-orbiting rate of LEO satellites potential impact on atmosphere unknown</a:t>
            </a:r>
          </a:p>
        </p:txBody>
      </p:sp>
    </p:spTree>
    <p:extLst>
      <p:ext uri="{BB962C8B-B14F-4D97-AF65-F5344CB8AC3E}">
        <p14:creationId xmlns:p14="http://schemas.microsoft.com/office/powerpoint/2010/main" val="1766340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4" name="Picture 2" descr="ESA - Distribution of space debris in orbit around Earth">
            <a:extLst>
              <a:ext uri="{FF2B5EF4-FFF2-40B4-BE49-F238E27FC236}">
                <a16:creationId xmlns:a16="http://schemas.microsoft.com/office/drawing/2014/main" id="{BB87ACA8-1442-15E2-F909-8DA5A8C268E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20258" y="392979"/>
            <a:ext cx="4887278" cy="275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4">
            <a:extLst>
              <a:ext uri="{FF2B5EF4-FFF2-40B4-BE49-F238E27FC236}">
                <a16:creationId xmlns:a16="http://schemas.microsoft.com/office/drawing/2014/main" id="{4B9CD6C6-F5B7-7D74-70BB-B5C25B5821DD}"/>
              </a:ext>
            </a:extLst>
          </p:cNvPr>
          <p:cNvSpPr txBox="1">
            <a:spLocks noChangeArrowheads="1"/>
          </p:cNvSpPr>
          <p:nvPr/>
        </p:nvSpPr>
        <p:spPr bwMode="auto">
          <a:xfrm>
            <a:off x="6657109" y="4193340"/>
            <a:ext cx="591829" cy="43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eaLnBrk="1" hangingPunct="1">
              <a:lnSpc>
                <a:spcPct val="100000"/>
              </a:lnSpc>
              <a:spcBef>
                <a:spcPct val="0"/>
              </a:spcBef>
              <a:spcAft>
                <a:spcPct val="0"/>
              </a:spcAft>
              <a:buFontTx/>
              <a:buNone/>
            </a:pPr>
            <a:r>
              <a:rPr lang="en-GB" altLang="en-US" sz="1200">
                <a:solidFill>
                  <a:schemeClr val="bg1"/>
                </a:solidFill>
              </a:rPr>
              <a:t>© ESA</a:t>
            </a:r>
          </a:p>
        </p:txBody>
      </p:sp>
      <p:sp>
        <p:nvSpPr>
          <p:cNvPr id="8" name="TextBox 7">
            <a:extLst>
              <a:ext uri="{FF2B5EF4-FFF2-40B4-BE49-F238E27FC236}">
                <a16:creationId xmlns:a16="http://schemas.microsoft.com/office/drawing/2014/main" id="{49681A49-4B64-CF84-0035-06DDBE2ADAC4}"/>
              </a:ext>
            </a:extLst>
          </p:cNvPr>
          <p:cNvSpPr txBox="1"/>
          <p:nvPr/>
        </p:nvSpPr>
        <p:spPr>
          <a:xfrm>
            <a:off x="6531005" y="3144151"/>
            <a:ext cx="5683167" cy="2862322"/>
          </a:xfrm>
          <a:prstGeom prst="rect">
            <a:avLst/>
          </a:prstGeom>
          <a:noFill/>
        </p:spPr>
        <p:txBody>
          <a:bodyPr wrap="square" lIns="91440" tIns="45720" rIns="91440" bIns="45720" anchor="t">
            <a:spAutoFit/>
          </a:bodyPr>
          <a:lstStyle/>
          <a:p>
            <a:pPr eaLnBrk="1" fontAlgn="auto" hangingPunct="1">
              <a:spcBef>
                <a:spcPts val="0"/>
              </a:spcBef>
              <a:spcAft>
                <a:spcPts val="0"/>
              </a:spcAft>
              <a:defRPr/>
            </a:pPr>
            <a:r>
              <a:rPr lang="en-GB" sz="1500" dirty="0">
                <a:latin typeface="Arial"/>
                <a:cs typeface="Arial"/>
              </a:rPr>
              <a:t>What are the consequences of space debris?</a:t>
            </a:r>
          </a:p>
          <a:p>
            <a:pPr eaLnBrk="1" fontAlgn="auto" hangingPunct="1">
              <a:spcBef>
                <a:spcPts val="0"/>
              </a:spcBef>
              <a:spcAft>
                <a:spcPts val="0"/>
              </a:spcAft>
              <a:defRPr/>
            </a:pPr>
            <a:endParaRPr lang="en-GB" sz="1500" dirty="0">
              <a:latin typeface="Arial"/>
              <a:cs typeface="Arial"/>
            </a:endParaRPr>
          </a:p>
          <a:p>
            <a:pPr eaLnBrk="1" fontAlgn="ctr" hangingPunct="1">
              <a:spcBef>
                <a:spcPts val="0"/>
              </a:spcBef>
              <a:spcAft>
                <a:spcPts val="0"/>
              </a:spcAft>
              <a:buClr>
                <a:schemeClr val="tx1"/>
              </a:buClr>
              <a:defRPr/>
            </a:pPr>
            <a:r>
              <a:rPr lang="en-GB" sz="1500" dirty="0">
                <a:latin typeface="Arial"/>
                <a:cs typeface="Arial"/>
              </a:rPr>
              <a:t>Space debris can travel faster than a bullet</a:t>
            </a:r>
          </a:p>
          <a:p>
            <a:pPr marL="285750" indent="-285750" eaLnBrk="1" fontAlgn="ctr" hangingPunct="1">
              <a:spcBef>
                <a:spcPts val="0"/>
              </a:spcBef>
              <a:spcAft>
                <a:spcPts val="0"/>
              </a:spcAft>
              <a:buClr>
                <a:schemeClr val="tx1"/>
              </a:buClr>
              <a:buFont typeface="Arial" panose="020B0604020202020204" pitchFamily="34" charset="0"/>
              <a:buChar char="•"/>
              <a:defRPr/>
            </a:pPr>
            <a:r>
              <a:rPr lang="en-GB" sz="1500" dirty="0">
                <a:latin typeface="Arial"/>
                <a:cs typeface="Arial"/>
              </a:rPr>
              <a:t>Over the next 10 years, space debris is likely to grow by a factor of 3</a:t>
            </a:r>
          </a:p>
          <a:p>
            <a:pPr eaLnBrk="1" fontAlgn="ctr" hangingPunct="1">
              <a:spcBef>
                <a:spcPts val="0"/>
              </a:spcBef>
              <a:spcAft>
                <a:spcPts val="0"/>
              </a:spcAft>
              <a:buClr>
                <a:schemeClr val="tx1"/>
              </a:buClr>
              <a:defRPr/>
            </a:pPr>
            <a:endParaRPr lang="en-GB" sz="1500" dirty="0">
              <a:latin typeface="Arial"/>
              <a:cs typeface="Arial"/>
            </a:endParaRPr>
          </a:p>
          <a:p>
            <a:pPr eaLnBrk="1" fontAlgn="ctr" hangingPunct="1">
              <a:spcBef>
                <a:spcPts val="0"/>
              </a:spcBef>
              <a:spcAft>
                <a:spcPts val="0"/>
              </a:spcAft>
              <a:buClr>
                <a:schemeClr val="tx1"/>
              </a:buClr>
              <a:defRPr/>
            </a:pPr>
            <a:r>
              <a:rPr lang="en-GB" sz="1500" dirty="0">
                <a:latin typeface="Arial"/>
                <a:cs typeface="Arial"/>
              </a:rPr>
              <a:t>How can we reduce space debris? </a:t>
            </a:r>
          </a:p>
          <a:p>
            <a:pPr marL="285750" indent="-285750" eaLnBrk="1" fontAlgn="auto" hangingPunct="1">
              <a:spcBef>
                <a:spcPts val="0"/>
              </a:spcBef>
              <a:spcAft>
                <a:spcPts val="0"/>
              </a:spcAft>
              <a:buClr>
                <a:schemeClr val="tx1"/>
              </a:buClr>
              <a:buFont typeface="Arial" panose="020B0604020202020204" pitchFamily="34" charset="0"/>
              <a:buChar char="•"/>
              <a:defRPr/>
            </a:pPr>
            <a:r>
              <a:rPr lang="en-GB" sz="1500" dirty="0">
                <a:latin typeface="Arial"/>
                <a:cs typeface="Arial"/>
              </a:rPr>
              <a:t>Remove satellites from orbit within 25 years of end of mission</a:t>
            </a:r>
          </a:p>
          <a:p>
            <a:pPr marL="285750" indent="-285750" eaLnBrk="1" fontAlgn="auto" hangingPunct="1">
              <a:spcBef>
                <a:spcPts val="0"/>
              </a:spcBef>
              <a:spcAft>
                <a:spcPts val="0"/>
              </a:spcAft>
              <a:buClr>
                <a:schemeClr val="tx1"/>
              </a:buClr>
              <a:buFont typeface="Arial" panose="020B0604020202020204" pitchFamily="34" charset="0"/>
              <a:buChar char="•"/>
              <a:defRPr/>
            </a:pPr>
            <a:r>
              <a:rPr lang="en-GB" sz="1500" dirty="0">
                <a:latin typeface="Arial"/>
                <a:cs typeface="Arial"/>
              </a:rPr>
              <a:t>Remove dead satellites from orbit</a:t>
            </a:r>
          </a:p>
          <a:p>
            <a:pPr marL="285750" indent="-285750" eaLnBrk="1" fontAlgn="auto" hangingPunct="1">
              <a:spcBef>
                <a:spcPts val="0"/>
              </a:spcBef>
              <a:spcAft>
                <a:spcPts val="0"/>
              </a:spcAft>
              <a:buClr>
                <a:schemeClr val="tx1"/>
              </a:buClr>
              <a:buFont typeface="Arial" panose="020B0604020202020204" pitchFamily="34" charset="0"/>
              <a:buChar char="•"/>
              <a:defRPr/>
            </a:pPr>
            <a:r>
              <a:rPr lang="en-GB" sz="1500" dirty="0">
                <a:latin typeface="Arial"/>
                <a:cs typeface="Arial"/>
              </a:rPr>
              <a:t>Use nets, magnets, lasers, or harpoons to grab satellites</a:t>
            </a:r>
          </a:p>
          <a:p>
            <a:pPr marL="285750" indent="-285750" eaLnBrk="1" fontAlgn="auto" hangingPunct="1">
              <a:spcBef>
                <a:spcPts val="0"/>
              </a:spcBef>
              <a:spcAft>
                <a:spcPts val="0"/>
              </a:spcAft>
              <a:buClr>
                <a:schemeClr val="tx1"/>
              </a:buClr>
              <a:buFont typeface="Arial" panose="020B0604020202020204" pitchFamily="34" charset="0"/>
              <a:buChar char="•"/>
              <a:defRPr/>
            </a:pPr>
            <a:r>
              <a:rPr lang="en-GB" sz="1500" dirty="0">
                <a:latin typeface="Arial"/>
                <a:cs typeface="Arial"/>
              </a:rPr>
              <a:t>Wait for smaller pieces of debris to re-enter Earth's atmosphere</a:t>
            </a:r>
          </a:p>
        </p:txBody>
      </p:sp>
      <p:sp>
        <p:nvSpPr>
          <p:cNvPr id="9" name="Title 1">
            <a:extLst>
              <a:ext uri="{FF2B5EF4-FFF2-40B4-BE49-F238E27FC236}">
                <a16:creationId xmlns:a16="http://schemas.microsoft.com/office/drawing/2014/main" id="{0367259E-68BA-AFC8-E352-4756307F72D8}"/>
              </a:ext>
            </a:extLst>
          </p:cNvPr>
          <p:cNvSpPr txBox="1">
            <a:spLocks noChangeArrowheads="1"/>
          </p:cNvSpPr>
          <p:nvPr/>
        </p:nvSpPr>
        <p:spPr>
          <a:xfrm>
            <a:off x="384464" y="392979"/>
            <a:ext cx="4881563" cy="696912"/>
          </a:xfrm>
          <a:prstGeom prst="rect">
            <a:avLst/>
          </a:prstGeom>
        </p:spPr>
        <p:txBody>
          <a:bodyPr lIns="91440" tIns="45720" rIns="91440" bIns="45720" anchor="t"/>
          <a:lstStyle>
            <a:lvl1pPr algn="ctr" defTabSz="1219170" rtl="0" eaLnBrk="1" latinLnBrk="0" hangingPunct="1">
              <a:spcBef>
                <a:spcPct val="0"/>
              </a:spcBef>
              <a:buNone/>
              <a:defRPr sz="5867" kern="1200">
                <a:solidFill>
                  <a:schemeClr val="tx1"/>
                </a:solidFill>
                <a:latin typeface="+mj-lt"/>
                <a:ea typeface="+mj-ea"/>
                <a:cs typeface="+mj-cs"/>
              </a:defRPr>
            </a:lvl1pPr>
          </a:lstStyle>
          <a:p>
            <a:r>
              <a:rPr lang="en-GB" altLang="en-US" sz="3600" dirty="0">
                <a:latin typeface="Arial"/>
                <a:cs typeface="Arial"/>
              </a:rPr>
              <a:t>Space Objects / Debris</a:t>
            </a:r>
          </a:p>
        </p:txBody>
      </p:sp>
      <p:sp>
        <p:nvSpPr>
          <p:cNvPr id="10" name="Text Placeholder 2">
            <a:extLst>
              <a:ext uri="{FF2B5EF4-FFF2-40B4-BE49-F238E27FC236}">
                <a16:creationId xmlns:a16="http://schemas.microsoft.com/office/drawing/2014/main" id="{CC5D21A6-A368-0CE9-73BD-9142A41FAB71}"/>
              </a:ext>
            </a:extLst>
          </p:cNvPr>
          <p:cNvSpPr txBox="1">
            <a:spLocks/>
          </p:cNvSpPr>
          <p:nvPr/>
        </p:nvSpPr>
        <p:spPr>
          <a:xfrm>
            <a:off x="337760" y="1302543"/>
            <a:ext cx="6080761" cy="4252913"/>
          </a:xfrm>
          <a:prstGeom prst="rect">
            <a:avLst/>
          </a:prstGeom>
        </p:spPr>
        <p:txBody>
          <a:bodyPr lIns="91440" tIns="45720" rIns="91440" bIns="45720" rtlCol="0" anchor="t">
            <a:normAutofit/>
          </a:bodyPr>
          <a:lst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456565" indent="-456565">
              <a:defRPr/>
            </a:pPr>
            <a:r>
              <a:rPr lang="en-GB" sz="1600" dirty="0">
                <a:latin typeface="Arial"/>
                <a:cs typeface="Arial"/>
              </a:rPr>
              <a:t>May 2024: satellite tracking website    “Orbiting Now” lists 9,900 active  satellites in various Earth orbits </a:t>
            </a:r>
            <a:endParaRPr lang="en-US" dirty="0">
              <a:latin typeface="Arial"/>
              <a:cs typeface="Arial"/>
            </a:endParaRPr>
          </a:p>
          <a:p>
            <a:pPr marL="989965" lvl="1" indent="-380365">
              <a:defRPr/>
            </a:pPr>
            <a:r>
              <a:rPr lang="en-GB" sz="1000" dirty="0">
                <a:latin typeface="Arial"/>
                <a:cs typeface="Arial"/>
              </a:rPr>
              <a:t>Closer to 12,000 in 2025</a:t>
            </a:r>
            <a:endParaRPr lang="en-GB" sz="1600" dirty="0">
              <a:latin typeface="Arial"/>
              <a:cs typeface="Arial"/>
            </a:endParaRPr>
          </a:p>
          <a:p>
            <a:pPr>
              <a:defRPr/>
            </a:pPr>
            <a:endParaRPr lang="en-GB" sz="1600">
              <a:latin typeface="Arial" panose="020B0604020202020204" pitchFamily="34" charset="0"/>
              <a:cs typeface="Arial" panose="020B0604020202020204" pitchFamily="34" charset="0"/>
            </a:endParaRPr>
          </a:p>
          <a:p>
            <a:pPr marL="456565" indent="-456565">
              <a:defRPr/>
            </a:pPr>
            <a:r>
              <a:rPr lang="en-GB" sz="1600" dirty="0">
                <a:latin typeface="Arial"/>
                <a:cs typeface="Arial"/>
              </a:rPr>
              <a:t>In the three main Earth orbits</a:t>
            </a:r>
          </a:p>
          <a:p>
            <a:pPr marL="989965" lvl="1" indent="-380365">
              <a:defRPr/>
            </a:pPr>
            <a:r>
              <a:rPr lang="en-GB" sz="1600" dirty="0">
                <a:latin typeface="Arial"/>
                <a:cs typeface="Arial"/>
              </a:rPr>
              <a:t>GEO  12%   (large satellites dominate)</a:t>
            </a:r>
          </a:p>
          <a:p>
            <a:pPr marL="989965" lvl="1" indent="-380365">
              <a:defRPr/>
            </a:pPr>
            <a:r>
              <a:rPr lang="en-GB" sz="1600" dirty="0">
                <a:latin typeface="Arial"/>
                <a:cs typeface="Arial"/>
              </a:rPr>
              <a:t>MEO  3%</a:t>
            </a:r>
          </a:p>
          <a:p>
            <a:pPr marL="989965" lvl="1" indent="-380365">
              <a:defRPr/>
            </a:pPr>
            <a:r>
              <a:rPr lang="en-GB" sz="1600" dirty="0">
                <a:latin typeface="Arial"/>
                <a:cs typeface="Arial"/>
              </a:rPr>
              <a:t>LEO   84%   (small satellites dominate) 2025 &gt; 93%</a:t>
            </a:r>
          </a:p>
          <a:p>
            <a:pPr fontAlgn="ctr">
              <a:defRPr/>
            </a:pPr>
            <a:endParaRPr lang="en-GB" sz="1600">
              <a:latin typeface="Arial" panose="020B0604020202020204" pitchFamily="34" charset="0"/>
              <a:cs typeface="Arial" panose="020B0604020202020204" pitchFamily="34" charset="0"/>
            </a:endParaRPr>
          </a:p>
          <a:p>
            <a:pPr fontAlgn="ctr">
              <a:defRPr/>
            </a:pPr>
            <a:endParaRPr lang="en-GB" sz="1600">
              <a:latin typeface="Arial" panose="020B0604020202020204" pitchFamily="34" charset="0"/>
              <a:cs typeface="Arial" panose="020B0604020202020204" pitchFamily="34" charset="0"/>
            </a:endParaRPr>
          </a:p>
          <a:p>
            <a:pPr marL="456565" indent="-456565" fontAlgn="ctr">
              <a:defRPr/>
            </a:pPr>
            <a:r>
              <a:rPr lang="en-GB" sz="1600" dirty="0">
                <a:latin typeface="Arial"/>
                <a:cs typeface="Arial"/>
              </a:rPr>
              <a:t>After 70 years, space debris estimate?</a:t>
            </a:r>
          </a:p>
          <a:p>
            <a:pPr marL="989965" lvl="1" indent="-380365">
              <a:defRPr/>
            </a:pPr>
            <a:r>
              <a:rPr lang="en-GB" sz="1600" b="1" dirty="0">
                <a:latin typeface="Arial"/>
                <a:cs typeface="Arial"/>
              </a:rPr>
              <a:t>Larger than 10 cm</a:t>
            </a:r>
            <a:r>
              <a:rPr lang="en-GB" sz="1600" dirty="0">
                <a:latin typeface="Arial"/>
                <a:cs typeface="Arial"/>
              </a:rPr>
              <a:t>:        ~ 36,500 objects / debris</a:t>
            </a:r>
          </a:p>
          <a:p>
            <a:pPr marL="989965" lvl="1" indent="-380365">
              <a:defRPr/>
            </a:pPr>
            <a:r>
              <a:rPr lang="en-GB" sz="1600" b="1" dirty="0">
                <a:latin typeface="Arial"/>
                <a:cs typeface="Arial"/>
              </a:rPr>
              <a:t>Between 1–10 cm</a:t>
            </a:r>
            <a:r>
              <a:rPr lang="en-GB" sz="1600" dirty="0">
                <a:latin typeface="Arial"/>
                <a:cs typeface="Arial"/>
              </a:rPr>
              <a:t>:          ~ 1 million pieces</a:t>
            </a:r>
          </a:p>
          <a:p>
            <a:pPr marL="989965" lvl="1" indent="-380365">
              <a:defRPr/>
            </a:pPr>
            <a:r>
              <a:rPr lang="en-GB" sz="1600" b="1" dirty="0">
                <a:latin typeface="Arial"/>
                <a:cs typeface="Arial"/>
              </a:rPr>
              <a:t>Between 1 mm–1 cm</a:t>
            </a:r>
            <a:r>
              <a:rPr lang="en-GB" sz="1600" dirty="0">
                <a:latin typeface="Arial"/>
                <a:cs typeface="Arial"/>
              </a:rPr>
              <a:t>:    ~ 130 million pieces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Rounded Corners 47">
            <a:extLst>
              <a:ext uri="{FF2B5EF4-FFF2-40B4-BE49-F238E27FC236}">
                <a16:creationId xmlns:a16="http://schemas.microsoft.com/office/drawing/2014/main" id="{95B3B89B-10F9-1894-B8AC-BDC17E3EC4AE}"/>
              </a:ext>
            </a:extLst>
          </p:cNvPr>
          <p:cNvSpPr/>
          <p:nvPr/>
        </p:nvSpPr>
        <p:spPr>
          <a:xfrm>
            <a:off x="6072188" y="806450"/>
            <a:ext cx="5908675" cy="5281613"/>
          </a:xfrm>
          <a:prstGeom prst="roundRect">
            <a:avLst>
              <a:gd name="adj" fmla="val 7356"/>
            </a:avLst>
          </a:prstGeom>
          <a:solidFill>
            <a:srgbClr val="99DD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107523" name="Picture 10">
            <a:extLst>
              <a:ext uri="{FF2B5EF4-FFF2-40B4-BE49-F238E27FC236}">
                <a16:creationId xmlns:a16="http://schemas.microsoft.com/office/drawing/2014/main" id="{4D565EED-A115-B60C-116B-5F866CAA9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38" y="769938"/>
            <a:ext cx="5316537" cy="531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A9FF75EA-2299-96F0-D9C7-5238456A40B1}"/>
              </a:ext>
            </a:extLst>
          </p:cNvPr>
          <p:cNvSpPr txBox="1"/>
          <p:nvPr/>
        </p:nvSpPr>
        <p:spPr>
          <a:xfrm>
            <a:off x="4778375" y="5480050"/>
            <a:ext cx="1152525" cy="254000"/>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r>
              <a:rPr kumimoji="0" lang="en-GB" sz="1050" b="0" i="1" u="none" strike="noStrike" kern="1200" cap="none" spc="0" normalizeH="0" baseline="0" noProof="0" err="1">
                <a:ln>
                  <a:noFill/>
                </a:ln>
                <a:solidFill>
                  <a:srgbClr val="85858D"/>
                </a:solidFill>
                <a:effectLst/>
                <a:uLnTx/>
                <a:uFillTx/>
                <a:latin typeface="Arial" panose="020B0604020202020204" pitchFamily="34" charset="0"/>
                <a:ea typeface="+mn-ea"/>
                <a:cs typeface="Arial" panose="020B0604020202020204" pitchFamily="34" charset="0"/>
              </a:rPr>
              <a:t>OrbitalToday</a:t>
            </a:r>
            <a:endParaRPr kumimoji="0" lang="en-GB" sz="10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07525" name="Picture 15">
            <a:extLst>
              <a:ext uri="{FF2B5EF4-FFF2-40B4-BE49-F238E27FC236}">
                <a16:creationId xmlns:a16="http://schemas.microsoft.com/office/drawing/2014/main" id="{72E35DBB-F090-8FA3-1266-8A1117F2B6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3313" y="1174750"/>
            <a:ext cx="2293937"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4E644765-B41E-349E-63AA-6837670E42FD}"/>
              </a:ext>
            </a:extLst>
          </p:cNvPr>
          <p:cNvSpPr txBox="1"/>
          <p:nvPr/>
        </p:nvSpPr>
        <p:spPr>
          <a:xfrm>
            <a:off x="6151563" y="2427288"/>
            <a:ext cx="811212" cy="25400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050" b="0" i="0" u="none" strike="noStrike" kern="1200" cap="none" spc="0" normalizeH="0" baseline="0" noProof="0">
                <a:ln>
                  <a:noFill/>
                </a:ln>
                <a:solidFill>
                  <a:prstClr val="black"/>
                </a:solidFill>
                <a:effectLst/>
                <a:uLnTx/>
                <a:uFillTx/>
                <a:latin typeface="Gill Sans MT"/>
                <a:ea typeface="+mn-ea"/>
                <a:cs typeface="+mn-cs"/>
              </a:rPr>
              <a:t>ESA/RFA</a:t>
            </a:r>
          </a:p>
        </p:txBody>
      </p:sp>
      <p:sp>
        <p:nvSpPr>
          <p:cNvPr id="107527" name="TextBox 17">
            <a:extLst>
              <a:ext uri="{FF2B5EF4-FFF2-40B4-BE49-F238E27FC236}">
                <a16:creationId xmlns:a16="http://schemas.microsoft.com/office/drawing/2014/main" id="{4562312B-FAA6-4CC7-6615-A9F10F71203C}"/>
              </a:ext>
            </a:extLst>
          </p:cNvPr>
          <p:cNvSpPr txBox="1">
            <a:spLocks noChangeArrowheads="1"/>
          </p:cNvSpPr>
          <p:nvPr/>
        </p:nvSpPr>
        <p:spPr bwMode="auto">
          <a:xfrm>
            <a:off x="4683125" y="2008188"/>
            <a:ext cx="685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2025?</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Licenced</a:t>
            </a:r>
          </a:p>
        </p:txBody>
      </p:sp>
      <p:sp>
        <p:nvSpPr>
          <p:cNvPr id="107528" name="TextBox 21">
            <a:extLst>
              <a:ext uri="{FF2B5EF4-FFF2-40B4-BE49-F238E27FC236}">
                <a16:creationId xmlns:a16="http://schemas.microsoft.com/office/drawing/2014/main" id="{7AAF4827-B017-FD5A-FE22-E81F70811617}"/>
              </a:ext>
            </a:extLst>
          </p:cNvPr>
          <p:cNvSpPr txBox="1">
            <a:spLocks noChangeArrowheads="1"/>
          </p:cNvSpPr>
          <p:nvPr/>
        </p:nvSpPr>
        <p:spPr bwMode="auto">
          <a:xfrm>
            <a:off x="4672013" y="3644900"/>
            <a:ext cx="5826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Paused</a:t>
            </a:r>
          </a:p>
        </p:txBody>
      </p:sp>
      <p:sp>
        <p:nvSpPr>
          <p:cNvPr id="107529" name="TextBox 22">
            <a:extLst>
              <a:ext uri="{FF2B5EF4-FFF2-40B4-BE49-F238E27FC236}">
                <a16:creationId xmlns:a16="http://schemas.microsoft.com/office/drawing/2014/main" id="{EB235F07-811B-0464-27A2-DE52C47035A5}"/>
              </a:ext>
            </a:extLst>
          </p:cNvPr>
          <p:cNvSpPr txBox="1">
            <a:spLocks noChangeArrowheads="1"/>
          </p:cNvSpPr>
          <p:nvPr/>
        </p:nvSpPr>
        <p:spPr bwMode="auto">
          <a:xfrm>
            <a:off x="2963863" y="1985963"/>
            <a:ext cx="51276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202x?</a:t>
            </a:r>
          </a:p>
        </p:txBody>
      </p:sp>
      <p:sp>
        <p:nvSpPr>
          <p:cNvPr id="107530" name="TextBox 23">
            <a:extLst>
              <a:ext uri="{FF2B5EF4-FFF2-40B4-BE49-F238E27FC236}">
                <a16:creationId xmlns:a16="http://schemas.microsoft.com/office/drawing/2014/main" id="{5D934E84-A1B0-4B9F-4ED0-74DF9899AC9B}"/>
              </a:ext>
            </a:extLst>
          </p:cNvPr>
          <p:cNvSpPr txBox="1">
            <a:spLocks noChangeArrowheads="1"/>
          </p:cNvSpPr>
          <p:nvPr/>
        </p:nvSpPr>
        <p:spPr bwMode="auto">
          <a:xfrm>
            <a:off x="1119188" y="1985963"/>
            <a:ext cx="51276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202x?</a:t>
            </a:r>
          </a:p>
        </p:txBody>
      </p:sp>
      <p:sp>
        <p:nvSpPr>
          <p:cNvPr id="107531" name="TextBox 24">
            <a:extLst>
              <a:ext uri="{FF2B5EF4-FFF2-40B4-BE49-F238E27FC236}">
                <a16:creationId xmlns:a16="http://schemas.microsoft.com/office/drawing/2014/main" id="{49C1E3B2-4965-F2D3-17DA-6FD413537B6E}"/>
              </a:ext>
            </a:extLst>
          </p:cNvPr>
          <p:cNvSpPr txBox="1">
            <a:spLocks noChangeArrowheads="1"/>
          </p:cNvSpPr>
          <p:nvPr/>
        </p:nvSpPr>
        <p:spPr bwMode="auto">
          <a:xfrm>
            <a:off x="4725988" y="5173663"/>
            <a:ext cx="51276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2025?</a:t>
            </a:r>
          </a:p>
        </p:txBody>
      </p:sp>
      <p:sp>
        <p:nvSpPr>
          <p:cNvPr id="107532" name="TextBox 25">
            <a:extLst>
              <a:ext uri="{FF2B5EF4-FFF2-40B4-BE49-F238E27FC236}">
                <a16:creationId xmlns:a16="http://schemas.microsoft.com/office/drawing/2014/main" id="{BCFA9653-E8F3-15E0-E31F-20ED9E831FBF}"/>
              </a:ext>
            </a:extLst>
          </p:cNvPr>
          <p:cNvSpPr txBox="1">
            <a:spLocks noChangeArrowheads="1"/>
          </p:cNvSpPr>
          <p:nvPr/>
        </p:nvSpPr>
        <p:spPr bwMode="auto">
          <a:xfrm>
            <a:off x="863600" y="3490913"/>
            <a:ext cx="10001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202x facilities?</a:t>
            </a:r>
          </a:p>
        </p:txBody>
      </p:sp>
      <p:sp>
        <p:nvSpPr>
          <p:cNvPr id="107533" name="TextBox 18">
            <a:extLst>
              <a:ext uri="{FF2B5EF4-FFF2-40B4-BE49-F238E27FC236}">
                <a16:creationId xmlns:a16="http://schemas.microsoft.com/office/drawing/2014/main" id="{1A8F04E0-AB81-BEC7-992B-3BADAD2756FE}"/>
              </a:ext>
            </a:extLst>
          </p:cNvPr>
          <p:cNvSpPr txBox="1">
            <a:spLocks noChangeArrowheads="1"/>
          </p:cNvSpPr>
          <p:nvPr/>
        </p:nvSpPr>
        <p:spPr bwMode="auto">
          <a:xfrm>
            <a:off x="2513013" y="5818188"/>
            <a:ext cx="12715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Future Air &amp; Space</a:t>
            </a:r>
          </a:p>
        </p:txBody>
      </p:sp>
      <p:sp>
        <p:nvSpPr>
          <p:cNvPr id="107534" name="TextBox 45">
            <a:extLst>
              <a:ext uri="{FF2B5EF4-FFF2-40B4-BE49-F238E27FC236}">
                <a16:creationId xmlns:a16="http://schemas.microsoft.com/office/drawing/2014/main" id="{A6FEAE56-BD58-BB9D-E430-853A21BD5A72}"/>
              </a:ext>
            </a:extLst>
          </p:cNvPr>
          <p:cNvSpPr txBox="1">
            <a:spLocks noChangeArrowheads="1"/>
          </p:cNvSpPr>
          <p:nvPr/>
        </p:nvSpPr>
        <p:spPr bwMode="auto">
          <a:xfrm>
            <a:off x="9504363" y="1690688"/>
            <a:ext cx="2125662" cy="97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t>RFA ONE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t>1300kg to 500 km SSO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t>850kg to 2000 km Polar Orbit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t>150kg to GEO</a:t>
            </a:r>
          </a:p>
        </p:txBody>
      </p:sp>
      <p:pic>
        <p:nvPicPr>
          <p:cNvPr id="107535" name="Picture 9" descr="3d render of top stage of RFA ONE with satellite inside of it">
            <a:extLst>
              <a:ext uri="{FF2B5EF4-FFF2-40B4-BE49-F238E27FC236}">
                <a16:creationId xmlns:a16="http://schemas.microsoft.com/office/drawing/2014/main" id="{D004102D-3153-0307-5C0A-FFE32E6DF0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0" y="1022350"/>
            <a:ext cx="1541463"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36" name="TextBox 49">
            <a:extLst>
              <a:ext uri="{FF2B5EF4-FFF2-40B4-BE49-F238E27FC236}">
                <a16:creationId xmlns:a16="http://schemas.microsoft.com/office/drawing/2014/main" id="{52FA9F74-8F73-BF5B-FA6A-D2B04BC202B4}"/>
              </a:ext>
            </a:extLst>
          </p:cNvPr>
          <p:cNvSpPr txBox="1">
            <a:spLocks noChangeArrowheads="1"/>
          </p:cNvSpPr>
          <p:nvPr/>
        </p:nvSpPr>
        <p:spPr bwMode="auto">
          <a:xfrm>
            <a:off x="6151563" y="790575"/>
            <a:ext cx="5749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prstClr val="black"/>
                </a:solidFill>
                <a:effectLst/>
                <a:uLnTx/>
                <a:uFillTx/>
                <a:latin typeface="Open Sans"/>
                <a:ea typeface="Open Sans"/>
                <a:cs typeface="Open Sans"/>
              </a:rPr>
              <a:t>Rocket Factory Augsburg AG, potentially 1</a:t>
            </a:r>
            <a:r>
              <a:rPr kumimoji="0" lang="en-GB" altLang="en-US" sz="1400" b="0" i="0" u="none" strike="noStrike" kern="1200" cap="none" spc="0" normalizeH="0" baseline="30000" noProof="0">
                <a:ln>
                  <a:noFill/>
                </a:ln>
                <a:solidFill>
                  <a:prstClr val="black"/>
                </a:solidFill>
                <a:effectLst/>
                <a:uLnTx/>
                <a:uFillTx/>
                <a:latin typeface="Open Sans"/>
                <a:ea typeface="Open Sans"/>
                <a:cs typeface="Open Sans"/>
              </a:rPr>
              <a:t>st</a:t>
            </a:r>
            <a:r>
              <a:rPr kumimoji="0" lang="en-GB" altLang="en-US" sz="1400" b="0" i="0" u="none" strike="noStrike" kern="1200" cap="none" spc="0" normalizeH="0" baseline="0" noProof="0">
                <a:ln>
                  <a:noFill/>
                </a:ln>
                <a:solidFill>
                  <a:prstClr val="black"/>
                </a:solidFill>
                <a:effectLst/>
                <a:uLnTx/>
                <a:uFillTx/>
                <a:latin typeface="Open Sans"/>
                <a:ea typeface="Open Sans"/>
                <a:cs typeface="Open Sans"/>
              </a:rPr>
              <a:t> Launch from Saxa Vord</a:t>
            </a:r>
            <a:endParaRPr lang="en-US">
              <a:solidFill>
                <a:prstClr val="black"/>
              </a:solidFill>
              <a:latin typeface="Open Sans"/>
              <a:ea typeface="Open Sans"/>
              <a:cs typeface="Open Sans"/>
            </a:endParaRPr>
          </a:p>
        </p:txBody>
      </p:sp>
      <p:sp>
        <p:nvSpPr>
          <p:cNvPr id="107537" name="TextBox 50">
            <a:extLst>
              <a:ext uri="{FF2B5EF4-FFF2-40B4-BE49-F238E27FC236}">
                <a16:creationId xmlns:a16="http://schemas.microsoft.com/office/drawing/2014/main" id="{3DDD8FE1-67A7-62E9-F3C6-19597A20607F}"/>
              </a:ext>
            </a:extLst>
          </p:cNvPr>
          <p:cNvSpPr txBox="1">
            <a:spLocks noChangeArrowheads="1"/>
          </p:cNvSpPr>
          <p:nvPr/>
        </p:nvSpPr>
        <p:spPr bwMode="auto">
          <a:xfrm>
            <a:off x="554038" y="165100"/>
            <a:ext cx="53898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2400" b="0" i="0" u="none" strike="noStrike" kern="1200" cap="none" spc="0" normalizeH="0" baseline="0" noProof="0" dirty="0">
                <a:ln>
                  <a:noFill/>
                </a:ln>
                <a:solidFill>
                  <a:schemeClr val="tx1"/>
                </a:solidFill>
                <a:effectLst/>
                <a:uLnTx/>
                <a:uFillTx/>
                <a:latin typeface="Arial"/>
                <a:cs typeface="Arial"/>
              </a:rPr>
              <a:t>Today: UK and Small Launch Vehicles</a:t>
            </a:r>
            <a:endParaRPr lang="en-GB" altLang="en-US" sz="2400" b="0" i="0" u="none" strike="noStrike" kern="1200" cap="none" spc="0" normalizeH="0" baseline="0" noProof="0" dirty="0">
              <a:ln>
                <a:noFill/>
              </a:ln>
              <a:solidFill>
                <a:schemeClr val="tx1"/>
              </a:solidFill>
              <a:effectLst/>
              <a:uLnTx/>
              <a:uFillTx/>
              <a:latin typeface="Arial"/>
              <a:cs typeface="Arial"/>
            </a:endParaRPr>
          </a:p>
        </p:txBody>
      </p:sp>
      <p:sp>
        <p:nvSpPr>
          <p:cNvPr id="107538" name="TextBox 1">
            <a:extLst>
              <a:ext uri="{FF2B5EF4-FFF2-40B4-BE49-F238E27FC236}">
                <a16:creationId xmlns:a16="http://schemas.microsoft.com/office/drawing/2014/main" id="{21AB8FDC-1763-3A0A-6229-DE5D76ABF9FF}"/>
              </a:ext>
            </a:extLst>
          </p:cNvPr>
          <p:cNvSpPr txBox="1">
            <a:spLocks noChangeArrowheads="1"/>
          </p:cNvSpPr>
          <p:nvPr/>
        </p:nvSpPr>
        <p:spPr bwMode="auto">
          <a:xfrm>
            <a:off x="4260850" y="2332038"/>
            <a:ext cx="14303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Payloads upto 1300kg</a:t>
            </a:r>
          </a:p>
        </p:txBody>
      </p:sp>
      <p:sp>
        <p:nvSpPr>
          <p:cNvPr id="107539" name="TextBox 37">
            <a:extLst>
              <a:ext uri="{FF2B5EF4-FFF2-40B4-BE49-F238E27FC236}">
                <a16:creationId xmlns:a16="http://schemas.microsoft.com/office/drawing/2014/main" id="{025B1500-D543-964F-8114-71509FDF2A42}"/>
              </a:ext>
            </a:extLst>
          </p:cNvPr>
          <p:cNvSpPr txBox="1">
            <a:spLocks noChangeArrowheads="1"/>
          </p:cNvSpPr>
          <p:nvPr/>
        </p:nvSpPr>
        <p:spPr bwMode="auto">
          <a:xfrm>
            <a:off x="2551113" y="4597400"/>
            <a:ext cx="13589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Payloads upto 500kg</a:t>
            </a:r>
          </a:p>
        </p:txBody>
      </p:sp>
      <p:sp>
        <p:nvSpPr>
          <p:cNvPr id="107542" name="TextBox 2">
            <a:extLst>
              <a:ext uri="{FF2B5EF4-FFF2-40B4-BE49-F238E27FC236}">
                <a16:creationId xmlns:a16="http://schemas.microsoft.com/office/drawing/2014/main" id="{957B05DE-68C2-8D4E-88EE-B16C1C1CC1CC}"/>
              </a:ext>
            </a:extLst>
          </p:cNvPr>
          <p:cNvSpPr txBox="1">
            <a:spLocks noChangeArrowheads="1"/>
          </p:cNvSpPr>
          <p:nvPr/>
        </p:nvSpPr>
        <p:spPr bwMode="auto">
          <a:xfrm>
            <a:off x="6308725" y="2689225"/>
            <a:ext cx="5592763"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0000"/>
              </a:lnSpc>
              <a:spcBef>
                <a:spcPts val="1000"/>
              </a:spcBef>
              <a:spcAft>
                <a:spcPts val="800"/>
              </a:spcAft>
              <a:buFont typeface="Arial" panose="020B0604020202020204" pitchFamily="34" charset="0"/>
              <a:buChar char="•"/>
              <a:defRPr sz="2000">
                <a:solidFill>
                  <a:srgbClr val="FFFFFF"/>
                </a:solidFill>
                <a:latin typeface="Gill Sans MT" panose="020B0502020104020203" pitchFamily="34" charset="0"/>
              </a:defRPr>
            </a:lvl1pPr>
            <a:lvl2pPr marL="742950" indent="-28575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2pPr>
            <a:lvl3pPr marL="11430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3pPr>
            <a:lvl4pPr marL="16002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4pPr>
            <a:lvl5pPr marL="2057400" indent="-22860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5pPr>
            <a:lvl6pPr marL="25146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6pPr>
            <a:lvl7pPr marL="29718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7pPr>
            <a:lvl8pPr marL="34290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8pPr>
            <a:lvl9pPr marL="3886200" indent="-228600" eaLnBrk="0" fontAlgn="base" hangingPunct="0">
              <a:lnSpc>
                <a:spcPct val="110000"/>
              </a:lnSpc>
              <a:spcBef>
                <a:spcPts val="500"/>
              </a:spcBef>
              <a:spcAft>
                <a:spcPts val="800"/>
              </a:spcAft>
              <a:buFont typeface="Arial" panose="020B0604020202020204" pitchFamily="34" charset="0"/>
              <a:buChar char="•"/>
              <a:defRPr sz="1400">
                <a:solidFill>
                  <a:srgbClr val="FFFFFF"/>
                </a:solidFill>
                <a:latin typeface="Gill Sans MT" panose="020B0502020104020203" pitchFamily="34" charset="0"/>
              </a:defRPr>
            </a:lvl9pPr>
          </a:lstStyle>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RFA founded in 2018, spin out from OHB</a:t>
            </a:r>
          </a:p>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RFA awarded UK licence </a:t>
            </a:r>
            <a:r>
              <a:rPr kumimoji="0" lang="en-GB" altLang="en-US" sz="18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(Jan 25 for debut launch in 2025)</a:t>
            </a:r>
            <a:endPar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German micro launcher. First European launch licence outside ESA site in </a:t>
            </a:r>
            <a:r>
              <a:rPr kumimoji="0" lang="en-GB" altLang="en-US" sz="1600" b="0" i="0" u="none" strike="noStrike" kern="1200" cap="none" spc="0" normalizeH="0" baseline="0" noProof="0" err="1">
                <a:ln>
                  <a:noFill/>
                </a:ln>
                <a:solidFill>
                  <a:prstClr val="black"/>
                </a:solidFill>
                <a:effectLst/>
                <a:uLnTx/>
                <a:uFillTx/>
                <a:latin typeface="Gill Sans MT" panose="020B0502020104020203" pitchFamily="34" charset="0"/>
                <a:ea typeface="+mn-ea"/>
                <a:cs typeface="+mn-cs"/>
              </a:rPr>
              <a:t>Kourou</a:t>
            </a: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 </a:t>
            </a:r>
          </a:p>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endPar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Other vertical launcher companies working towards UK launch</a:t>
            </a:r>
          </a:p>
          <a:p>
            <a:pPr marL="742950" marR="0" lvl="1"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	- </a:t>
            </a:r>
            <a:r>
              <a:rPr kumimoji="0" lang="en-GB" altLang="en-US" sz="1600" b="0" i="0" u="none" strike="noStrike" kern="1200" cap="none" spc="0" normalizeH="0" baseline="0" noProof="0" err="1">
                <a:ln>
                  <a:noFill/>
                </a:ln>
                <a:solidFill>
                  <a:prstClr val="black"/>
                </a:solidFill>
                <a:effectLst/>
                <a:uLnTx/>
                <a:uFillTx/>
                <a:latin typeface="Gill Sans MT" panose="020B0502020104020203" pitchFamily="34" charset="0"/>
                <a:ea typeface="+mn-ea"/>
                <a:cs typeface="+mn-cs"/>
              </a:rPr>
              <a:t>Orbex</a:t>
            </a:r>
            <a:r>
              <a:rPr lang="en-GB" altLang="en-US" sz="1600">
                <a:solidFill>
                  <a:prstClr val="black"/>
                </a:solidFill>
              </a:rPr>
              <a:t> (ceased trading)</a:t>
            </a:r>
            <a:endPar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a:p>
            <a:pPr marL="742950" marR="0" lvl="1"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	- </a:t>
            </a:r>
            <a:r>
              <a:rPr kumimoji="0" lang="en-GB" altLang="en-US" sz="1600" b="0" i="0" u="none" strike="noStrike" kern="1200" cap="none" spc="0" normalizeH="0" baseline="0" noProof="0" err="1">
                <a:ln>
                  <a:noFill/>
                </a:ln>
                <a:solidFill>
                  <a:prstClr val="black"/>
                </a:solidFill>
                <a:effectLst/>
                <a:uLnTx/>
                <a:uFillTx/>
                <a:latin typeface="Gill Sans MT" panose="020B0502020104020203" pitchFamily="34" charset="0"/>
                <a:ea typeface="+mn-ea"/>
                <a:cs typeface="+mn-cs"/>
              </a:rPr>
              <a:t>Skyrora</a:t>
            </a:r>
            <a:endPar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err="1">
                <a:ln>
                  <a:noFill/>
                </a:ln>
                <a:solidFill>
                  <a:prstClr val="black"/>
                </a:solidFill>
                <a:effectLst/>
                <a:uLnTx/>
                <a:uFillTx/>
                <a:latin typeface="Gill Sans MT" panose="020B0502020104020203" pitchFamily="34" charset="0"/>
                <a:ea typeface="+mn-ea"/>
                <a:cs typeface="+mn-cs"/>
              </a:rPr>
              <a:t>SaxaVord</a:t>
            </a: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 Spaceport plans up to 30 launches per year. </a:t>
            </a:r>
          </a:p>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Also looking at plans to support GEO launches. </a:t>
            </a:r>
          </a:p>
          <a:p>
            <a:pPr marL="285750" marR="0" lvl="0" indent="-285750" algn="l" defTabSz="914400" rtl="0" eaLnBrk="1" fontAlgn="base" latinLnBrk="0" hangingPunct="1">
              <a:lnSpc>
                <a:spcPct val="100000"/>
              </a:lnSpc>
              <a:spcBef>
                <a:spcPct val="0"/>
              </a:spcBef>
              <a:spcAft>
                <a:spcPct val="0"/>
              </a:spcAft>
              <a:buClr>
                <a:prstClr val="black"/>
              </a:buClr>
              <a:buSzTx/>
              <a:buFont typeface="Arial" panose="020B0604020202020204" pitchFamily="34" charset="0"/>
              <a:buChar char="•"/>
              <a:tabLst/>
              <a:defRPr/>
            </a:pPr>
            <a:r>
              <a:rPr kumimoji="0" lang="en-GB" alt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RFA plan one launch per week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65889D4-D681-865A-813A-AD89AB3991D0}"/>
              </a:ext>
            </a:extLst>
          </p:cNvPr>
          <p:cNvGraphicFramePr>
            <a:graphicFrameLocks noGrp="1"/>
          </p:cNvGraphicFramePr>
          <p:nvPr>
            <p:ph idx="4294967295"/>
            <p:extLst>
              <p:ext uri="{D42A27DB-BD31-4B8C-83A1-F6EECF244321}">
                <p14:modId xmlns:p14="http://schemas.microsoft.com/office/powerpoint/2010/main" val="2910107102"/>
              </p:ext>
            </p:extLst>
          </p:nvPr>
        </p:nvGraphicFramePr>
        <p:xfrm>
          <a:off x="708917" y="1717515"/>
          <a:ext cx="10941977" cy="4285458"/>
        </p:xfrm>
        <a:graphic>
          <a:graphicData uri="http://schemas.openxmlformats.org/drawingml/2006/table">
            <a:tbl>
              <a:tblPr firstRow="1" bandRow="1">
                <a:tableStyleId>{5C22544A-7EE6-4342-B048-85BDC9FD1C3A}</a:tableStyleId>
              </a:tblPr>
              <a:tblGrid>
                <a:gridCol w="1563139">
                  <a:extLst>
                    <a:ext uri="{9D8B030D-6E8A-4147-A177-3AD203B41FA5}">
                      <a16:colId xmlns:a16="http://schemas.microsoft.com/office/drawing/2014/main" val="2220840874"/>
                    </a:ext>
                  </a:extLst>
                </a:gridCol>
                <a:gridCol w="1199526">
                  <a:extLst>
                    <a:ext uri="{9D8B030D-6E8A-4147-A177-3AD203B41FA5}">
                      <a16:colId xmlns:a16="http://schemas.microsoft.com/office/drawing/2014/main" val="3977813982"/>
                    </a:ext>
                  </a:extLst>
                </a:gridCol>
                <a:gridCol w="865950">
                  <a:extLst>
                    <a:ext uri="{9D8B030D-6E8A-4147-A177-3AD203B41FA5}">
                      <a16:colId xmlns:a16="http://schemas.microsoft.com/office/drawing/2014/main" val="3873643731"/>
                    </a:ext>
                  </a:extLst>
                </a:gridCol>
                <a:gridCol w="983549">
                  <a:extLst>
                    <a:ext uri="{9D8B030D-6E8A-4147-A177-3AD203B41FA5}">
                      <a16:colId xmlns:a16="http://schemas.microsoft.com/office/drawing/2014/main" val="3576621540"/>
                    </a:ext>
                  </a:extLst>
                </a:gridCol>
                <a:gridCol w="1860189">
                  <a:extLst>
                    <a:ext uri="{9D8B030D-6E8A-4147-A177-3AD203B41FA5}">
                      <a16:colId xmlns:a16="http://schemas.microsoft.com/office/drawing/2014/main" val="1201949398"/>
                    </a:ext>
                  </a:extLst>
                </a:gridCol>
                <a:gridCol w="1870880">
                  <a:extLst>
                    <a:ext uri="{9D8B030D-6E8A-4147-A177-3AD203B41FA5}">
                      <a16:colId xmlns:a16="http://schemas.microsoft.com/office/drawing/2014/main" val="2342616680"/>
                    </a:ext>
                  </a:extLst>
                </a:gridCol>
                <a:gridCol w="2598744">
                  <a:extLst>
                    <a:ext uri="{9D8B030D-6E8A-4147-A177-3AD203B41FA5}">
                      <a16:colId xmlns:a16="http://schemas.microsoft.com/office/drawing/2014/main" val="2967924440"/>
                    </a:ext>
                  </a:extLst>
                </a:gridCol>
              </a:tblGrid>
              <a:tr h="370840">
                <a:tc>
                  <a:txBody>
                    <a:bodyPr/>
                    <a:lstStyle/>
                    <a:p>
                      <a:pPr>
                        <a:buNone/>
                      </a:pPr>
                      <a:r>
                        <a:rPr lang="en-GB" sz="1200" b="0">
                          <a:effectLst/>
                        </a:rPr>
                        <a:t>Name / Company / Project</a:t>
                      </a:r>
                    </a:p>
                  </a:txBody>
                  <a:tcPr marL="12613" marR="12613" marT="6306" marB="6306" anchor="ctr"/>
                </a:tc>
                <a:tc>
                  <a:txBody>
                    <a:bodyPr/>
                    <a:lstStyle/>
                    <a:p>
                      <a:pPr>
                        <a:buNone/>
                      </a:pPr>
                      <a:r>
                        <a:rPr lang="en-GB" sz="1200" b="0">
                          <a:effectLst/>
                        </a:rPr>
                        <a:t>Country / Consortium</a:t>
                      </a:r>
                    </a:p>
                  </a:txBody>
                  <a:tcPr marL="12613" marR="12613" marT="6306" marB="6306" anchor="ctr"/>
                </a:tc>
                <a:tc>
                  <a:txBody>
                    <a:bodyPr/>
                    <a:lstStyle/>
                    <a:p>
                      <a:pPr>
                        <a:buNone/>
                      </a:pPr>
                      <a:r>
                        <a:rPr lang="en-GB" sz="1200" b="0">
                          <a:effectLst/>
                        </a:rPr>
                        <a:t>Status</a:t>
                      </a:r>
                    </a:p>
                  </a:txBody>
                  <a:tcPr marL="12613" marR="12613" marT="6306" marB="6306" anchor="ctr"/>
                </a:tc>
                <a:tc>
                  <a:txBody>
                    <a:bodyPr/>
                    <a:lstStyle/>
                    <a:p>
                      <a:pPr>
                        <a:buNone/>
                      </a:pPr>
                      <a:r>
                        <a:rPr lang="en-GB" sz="1200" b="0">
                          <a:effectLst/>
                        </a:rPr>
                        <a:t>First Launch / Announcement</a:t>
                      </a:r>
                    </a:p>
                  </a:txBody>
                  <a:tcPr marL="12613" marR="12613" marT="6306" marB="6306" anchor="ctr"/>
                </a:tc>
                <a:tc>
                  <a:txBody>
                    <a:bodyPr/>
                    <a:lstStyle/>
                    <a:p>
                      <a:pPr>
                        <a:buNone/>
                      </a:pPr>
                      <a:r>
                        <a:rPr lang="en-GB" sz="1200" b="0">
                          <a:effectLst/>
                        </a:rPr>
                        <a:t>Number of Satellites (Active / Planned)</a:t>
                      </a:r>
                    </a:p>
                  </a:txBody>
                  <a:tcPr marL="12613" marR="12613" marT="6306" marB="6306" anchor="ctr"/>
                </a:tc>
                <a:tc>
                  <a:txBody>
                    <a:bodyPr/>
                    <a:lstStyle/>
                    <a:p>
                      <a:pPr>
                        <a:buNone/>
                      </a:pPr>
                      <a:r>
                        <a:rPr lang="en-GB" sz="1200" b="0">
                          <a:effectLst/>
                        </a:rPr>
                        <a:t>Orbital Height (km)</a:t>
                      </a:r>
                    </a:p>
                  </a:txBody>
                  <a:tcPr marL="12613" marR="12613" marT="6306" marB="6306" anchor="ctr"/>
                </a:tc>
                <a:tc>
                  <a:txBody>
                    <a:bodyPr/>
                    <a:lstStyle/>
                    <a:p>
                      <a:pPr>
                        <a:buNone/>
                      </a:pPr>
                      <a:r>
                        <a:rPr lang="en-GB" sz="1200" b="0">
                          <a:effectLst/>
                        </a:rPr>
                        <a:t>Application / Notes</a:t>
                      </a:r>
                    </a:p>
                  </a:txBody>
                  <a:tcPr marL="12613" marR="12613" marT="6306" marB="6306" anchor="ctr"/>
                </a:tc>
                <a:extLst>
                  <a:ext uri="{0D108BD9-81ED-4DB2-BD59-A6C34878D82A}">
                    <a16:rowId xmlns:a16="http://schemas.microsoft.com/office/drawing/2014/main" val="1897407804"/>
                  </a:ext>
                </a:extLst>
              </a:tr>
              <a:tr h="217962">
                <a:tc>
                  <a:txBody>
                    <a:bodyPr/>
                    <a:lstStyle/>
                    <a:p>
                      <a:pPr>
                        <a:buNone/>
                      </a:pPr>
                      <a:r>
                        <a:rPr lang="en-GB" sz="1200" b="0">
                          <a:effectLst/>
                        </a:rPr>
                        <a:t>Transit (US Navy)</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Retired</a:t>
                      </a:r>
                    </a:p>
                  </a:txBody>
                  <a:tcPr marL="12613" marR="12613" marT="6306" marB="6306" anchor="ctr"/>
                </a:tc>
                <a:tc>
                  <a:txBody>
                    <a:bodyPr/>
                    <a:lstStyle/>
                    <a:p>
                      <a:pPr>
                        <a:buNone/>
                      </a:pPr>
                      <a:r>
                        <a:rPr lang="en-GB" sz="1200" b="0">
                          <a:effectLst/>
                        </a:rPr>
                        <a:t>1960</a:t>
                      </a:r>
                    </a:p>
                  </a:txBody>
                  <a:tcPr marL="12613" marR="12613" marT="6306" marB="6306" anchor="ctr"/>
                </a:tc>
                <a:tc>
                  <a:txBody>
                    <a:bodyPr/>
                    <a:lstStyle/>
                    <a:p>
                      <a:pPr>
                        <a:buNone/>
                      </a:pPr>
                      <a:r>
                        <a:rPr lang="en-GB" sz="1200" b="0">
                          <a:effectLst/>
                        </a:rPr>
                        <a:t>5 active (historical)</a:t>
                      </a:r>
                    </a:p>
                  </a:txBody>
                  <a:tcPr marL="12613" marR="12613" marT="6306" marB="6306" anchor="ctr"/>
                </a:tc>
                <a:tc>
                  <a:txBody>
                    <a:bodyPr/>
                    <a:lstStyle/>
                    <a:p>
                      <a:pPr>
                        <a:buNone/>
                      </a:pPr>
                      <a:r>
                        <a:rPr lang="en-GB" sz="1200" b="0">
                          <a:effectLst/>
                        </a:rPr>
                        <a:t>~1,100</a:t>
                      </a:r>
                    </a:p>
                  </a:txBody>
                  <a:tcPr marL="12613" marR="12613" marT="6306" marB="6306" anchor="ctr"/>
                </a:tc>
                <a:tc>
                  <a:txBody>
                    <a:bodyPr/>
                    <a:lstStyle/>
                    <a:p>
                      <a:pPr>
                        <a:buNone/>
                      </a:pPr>
                      <a:r>
                        <a:rPr lang="en-GB" sz="1200" b="0">
                          <a:effectLst/>
                        </a:rPr>
                        <a:t>Navigation</a:t>
                      </a:r>
                    </a:p>
                  </a:txBody>
                  <a:tcPr marL="12613" marR="12613" marT="6306" marB="6306" anchor="ctr"/>
                </a:tc>
                <a:extLst>
                  <a:ext uri="{0D108BD9-81ED-4DB2-BD59-A6C34878D82A}">
                    <a16:rowId xmlns:a16="http://schemas.microsoft.com/office/drawing/2014/main" val="1973329345"/>
                  </a:ext>
                </a:extLst>
              </a:tr>
              <a:tr h="143838">
                <a:tc>
                  <a:txBody>
                    <a:bodyPr/>
                    <a:lstStyle/>
                    <a:p>
                      <a:pPr>
                        <a:buNone/>
                      </a:pPr>
                      <a:r>
                        <a:rPr lang="en-GB" sz="1200" b="0">
                          <a:effectLst/>
                        </a:rPr>
                        <a:t>TIROS (NASA)</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Retired</a:t>
                      </a:r>
                    </a:p>
                  </a:txBody>
                  <a:tcPr marL="12613" marR="12613" marT="6306" marB="6306" anchor="ctr"/>
                </a:tc>
                <a:tc>
                  <a:txBody>
                    <a:bodyPr/>
                    <a:lstStyle/>
                    <a:p>
                      <a:pPr>
                        <a:buNone/>
                      </a:pPr>
                      <a:r>
                        <a:rPr lang="en-GB" sz="1200" b="0">
                          <a:effectLst/>
                        </a:rPr>
                        <a:t>1960</a:t>
                      </a:r>
                    </a:p>
                  </a:txBody>
                  <a:tcPr marL="12613" marR="12613" marT="6306" marB="6306" anchor="ctr"/>
                </a:tc>
                <a:tc>
                  <a:txBody>
                    <a:bodyPr/>
                    <a:lstStyle/>
                    <a:p>
                      <a:pPr>
                        <a:buNone/>
                      </a:pPr>
                      <a:r>
                        <a:rPr lang="en-GB" sz="1200" b="0">
                          <a:effectLst/>
                        </a:rPr>
                        <a:t>10+ (historical)</a:t>
                      </a:r>
                    </a:p>
                  </a:txBody>
                  <a:tcPr marL="12613" marR="12613" marT="6306" marB="6306" anchor="ctr"/>
                </a:tc>
                <a:tc>
                  <a:txBody>
                    <a:bodyPr/>
                    <a:lstStyle/>
                    <a:p>
                      <a:pPr>
                        <a:buNone/>
                      </a:pPr>
                      <a:r>
                        <a:rPr lang="en-GB" sz="1200" b="0">
                          <a:effectLst/>
                        </a:rPr>
                        <a:t>~700–900</a:t>
                      </a:r>
                    </a:p>
                  </a:txBody>
                  <a:tcPr marL="12613" marR="12613" marT="6306" marB="6306" anchor="ctr"/>
                </a:tc>
                <a:tc>
                  <a:txBody>
                    <a:bodyPr/>
                    <a:lstStyle/>
                    <a:p>
                      <a:pPr>
                        <a:buNone/>
                      </a:pPr>
                      <a:r>
                        <a:rPr lang="en-GB" sz="1200" b="0">
                          <a:effectLst/>
                        </a:rPr>
                        <a:t>Weather</a:t>
                      </a:r>
                    </a:p>
                  </a:txBody>
                  <a:tcPr marL="12613" marR="12613" marT="6306" marB="6306" anchor="ctr"/>
                </a:tc>
                <a:extLst>
                  <a:ext uri="{0D108BD9-81ED-4DB2-BD59-A6C34878D82A}">
                    <a16:rowId xmlns:a16="http://schemas.microsoft.com/office/drawing/2014/main" val="1098892269"/>
                  </a:ext>
                </a:extLst>
              </a:tr>
              <a:tr h="184309">
                <a:tc>
                  <a:txBody>
                    <a:bodyPr/>
                    <a:lstStyle/>
                    <a:p>
                      <a:pPr>
                        <a:buNone/>
                      </a:pPr>
                      <a:r>
                        <a:rPr lang="en-GB" sz="1200" b="0">
                          <a:effectLst/>
                        </a:rPr>
                        <a:t>GPS (Navstar)</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1978</a:t>
                      </a:r>
                    </a:p>
                  </a:txBody>
                  <a:tcPr marL="12613" marR="12613" marT="6306" marB="6306" anchor="ctr"/>
                </a:tc>
                <a:tc>
                  <a:txBody>
                    <a:bodyPr/>
                    <a:lstStyle/>
                    <a:p>
                      <a:pPr>
                        <a:buNone/>
                      </a:pPr>
                      <a:r>
                        <a:rPr lang="en-GB" sz="1200" b="0">
                          <a:effectLst/>
                        </a:rPr>
                        <a:t>31 active / 32 planned</a:t>
                      </a:r>
                    </a:p>
                  </a:txBody>
                  <a:tcPr marL="12613" marR="12613" marT="6306" marB="6306" anchor="ctr"/>
                </a:tc>
                <a:tc>
                  <a:txBody>
                    <a:bodyPr/>
                    <a:lstStyle/>
                    <a:p>
                      <a:pPr>
                        <a:buNone/>
                      </a:pPr>
                      <a:r>
                        <a:rPr lang="en-GB" sz="1200" b="0">
                          <a:effectLst/>
                        </a:rPr>
                        <a:t>~20,200 (MEO)</a:t>
                      </a:r>
                    </a:p>
                  </a:txBody>
                  <a:tcPr marL="12613" marR="12613" marT="6306" marB="6306" anchor="ctr"/>
                </a:tc>
                <a:tc>
                  <a:txBody>
                    <a:bodyPr/>
                    <a:lstStyle/>
                    <a:p>
                      <a:pPr>
                        <a:buNone/>
                      </a:pPr>
                      <a:r>
                        <a:rPr lang="en-GB" sz="1200" b="0">
                          <a:effectLst/>
                        </a:rPr>
                        <a:t>Navigation, global</a:t>
                      </a:r>
                    </a:p>
                  </a:txBody>
                  <a:tcPr marL="12613" marR="12613" marT="6306" marB="6306" anchor="ctr"/>
                </a:tc>
                <a:extLst>
                  <a:ext uri="{0D108BD9-81ED-4DB2-BD59-A6C34878D82A}">
                    <a16:rowId xmlns:a16="http://schemas.microsoft.com/office/drawing/2014/main" val="4282273835"/>
                  </a:ext>
                </a:extLst>
              </a:tr>
              <a:tr h="113016">
                <a:tc>
                  <a:txBody>
                    <a:bodyPr/>
                    <a:lstStyle/>
                    <a:p>
                      <a:pPr>
                        <a:buNone/>
                      </a:pPr>
                      <a:r>
                        <a:rPr lang="en-GB" sz="1200" b="0">
                          <a:effectLst/>
                        </a:rPr>
                        <a:t>GLONASS</a:t>
                      </a:r>
                    </a:p>
                  </a:txBody>
                  <a:tcPr marL="12613" marR="12613" marT="6306" marB="6306" anchor="ctr"/>
                </a:tc>
                <a:tc>
                  <a:txBody>
                    <a:bodyPr/>
                    <a:lstStyle/>
                    <a:p>
                      <a:pPr>
                        <a:buNone/>
                      </a:pPr>
                      <a:r>
                        <a:rPr lang="en-GB" sz="1200" b="0">
                          <a:effectLst/>
                        </a:rPr>
                        <a:t>Russia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1982</a:t>
                      </a:r>
                    </a:p>
                  </a:txBody>
                  <a:tcPr marL="12613" marR="12613" marT="6306" marB="6306" anchor="ctr"/>
                </a:tc>
                <a:tc>
                  <a:txBody>
                    <a:bodyPr/>
                    <a:lstStyle/>
                    <a:p>
                      <a:pPr>
                        <a:buNone/>
                      </a:pPr>
                      <a:r>
                        <a:rPr lang="en-GB" sz="1200" b="0">
                          <a:effectLst/>
                        </a:rPr>
                        <a:t>24 active / 27 planned</a:t>
                      </a:r>
                    </a:p>
                  </a:txBody>
                  <a:tcPr marL="12613" marR="12613" marT="6306" marB="6306" anchor="ctr"/>
                </a:tc>
                <a:tc>
                  <a:txBody>
                    <a:bodyPr/>
                    <a:lstStyle/>
                    <a:p>
                      <a:pPr>
                        <a:buNone/>
                      </a:pPr>
                      <a:r>
                        <a:rPr lang="en-GB" sz="1200" b="0">
                          <a:effectLst/>
                        </a:rPr>
                        <a:t>~19,100 (MEO)</a:t>
                      </a:r>
                    </a:p>
                  </a:txBody>
                  <a:tcPr marL="12613" marR="12613" marT="6306" marB="6306" anchor="ctr"/>
                </a:tc>
                <a:tc>
                  <a:txBody>
                    <a:bodyPr/>
                    <a:lstStyle/>
                    <a:p>
                      <a:pPr>
                        <a:buNone/>
                      </a:pPr>
                      <a:r>
                        <a:rPr lang="en-GB" sz="1200" b="0">
                          <a:effectLst/>
                        </a:rPr>
                        <a:t>Navigation, global</a:t>
                      </a:r>
                    </a:p>
                  </a:txBody>
                  <a:tcPr marL="12613" marR="12613" marT="6306" marB="6306" anchor="ctr"/>
                </a:tc>
                <a:extLst>
                  <a:ext uri="{0D108BD9-81ED-4DB2-BD59-A6C34878D82A}">
                    <a16:rowId xmlns:a16="http://schemas.microsoft.com/office/drawing/2014/main" val="503503025"/>
                  </a:ext>
                </a:extLst>
              </a:tr>
              <a:tr h="143213">
                <a:tc>
                  <a:txBody>
                    <a:bodyPr/>
                    <a:lstStyle/>
                    <a:p>
                      <a:pPr>
                        <a:buNone/>
                      </a:pPr>
                      <a:r>
                        <a:rPr lang="en-GB" sz="1200" b="0">
                          <a:effectLst/>
                        </a:rPr>
                        <a:t>BeiDou</a:t>
                      </a:r>
                    </a:p>
                  </a:txBody>
                  <a:tcPr marL="12613" marR="12613" marT="6306" marB="6306" anchor="ctr"/>
                </a:tc>
                <a:tc>
                  <a:txBody>
                    <a:bodyPr/>
                    <a:lstStyle/>
                    <a:p>
                      <a:pPr>
                        <a:buNone/>
                      </a:pPr>
                      <a:r>
                        <a:rPr lang="en-GB" sz="1200" b="0">
                          <a:effectLst/>
                        </a:rPr>
                        <a:t>China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2000</a:t>
                      </a:r>
                    </a:p>
                  </a:txBody>
                  <a:tcPr marL="12613" marR="12613" marT="6306" marB="6306" anchor="ctr"/>
                </a:tc>
                <a:tc>
                  <a:txBody>
                    <a:bodyPr/>
                    <a:lstStyle/>
                    <a:p>
                      <a:pPr>
                        <a:buNone/>
                      </a:pPr>
                      <a:r>
                        <a:rPr lang="en-GB" sz="1200" b="0">
                          <a:effectLst/>
                        </a:rPr>
                        <a:t>35 active / 35 planned</a:t>
                      </a:r>
                    </a:p>
                  </a:txBody>
                  <a:tcPr marL="12613" marR="12613" marT="6306" marB="6306" anchor="ctr"/>
                </a:tc>
                <a:tc>
                  <a:txBody>
                    <a:bodyPr/>
                    <a:lstStyle/>
                    <a:p>
                      <a:pPr>
                        <a:buNone/>
                      </a:pPr>
                      <a:r>
                        <a:rPr lang="en-GB" sz="1200" b="0">
                          <a:effectLst/>
                        </a:rPr>
                        <a:t>~21,500 (MEO), some GEO/LEO</a:t>
                      </a:r>
                    </a:p>
                  </a:txBody>
                  <a:tcPr marL="12613" marR="12613" marT="6306" marB="6306" anchor="ctr"/>
                </a:tc>
                <a:tc>
                  <a:txBody>
                    <a:bodyPr/>
                    <a:lstStyle/>
                    <a:p>
                      <a:pPr>
                        <a:buNone/>
                      </a:pPr>
                      <a:r>
                        <a:rPr lang="en-GB" sz="1200" b="0">
                          <a:effectLst/>
                        </a:rPr>
                        <a:t>Navigation, global</a:t>
                      </a:r>
                    </a:p>
                  </a:txBody>
                  <a:tcPr marL="12613" marR="12613" marT="6306" marB="6306" anchor="ctr"/>
                </a:tc>
                <a:extLst>
                  <a:ext uri="{0D108BD9-81ED-4DB2-BD59-A6C34878D82A}">
                    <a16:rowId xmlns:a16="http://schemas.microsoft.com/office/drawing/2014/main" val="586960264"/>
                  </a:ext>
                </a:extLst>
              </a:tr>
              <a:tr h="60394">
                <a:tc>
                  <a:txBody>
                    <a:bodyPr/>
                    <a:lstStyle/>
                    <a:p>
                      <a:pPr>
                        <a:buNone/>
                      </a:pPr>
                      <a:r>
                        <a:rPr lang="en-GB" sz="1200" b="0">
                          <a:effectLst/>
                        </a:rPr>
                        <a:t>Orbcomm</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1995</a:t>
                      </a:r>
                    </a:p>
                  </a:txBody>
                  <a:tcPr marL="12613" marR="12613" marT="6306" marB="6306" anchor="ctr"/>
                </a:tc>
                <a:tc>
                  <a:txBody>
                    <a:bodyPr/>
                    <a:lstStyle/>
                    <a:p>
                      <a:pPr>
                        <a:buNone/>
                      </a:pPr>
                      <a:r>
                        <a:rPr lang="en-GB" sz="1200" b="0">
                          <a:effectLst/>
                        </a:rPr>
                        <a:t>31 active / 35 launched</a:t>
                      </a:r>
                    </a:p>
                  </a:txBody>
                  <a:tcPr marL="12613" marR="12613" marT="6306" marB="6306" anchor="ctr"/>
                </a:tc>
                <a:tc>
                  <a:txBody>
                    <a:bodyPr/>
                    <a:lstStyle/>
                    <a:p>
                      <a:pPr>
                        <a:buNone/>
                      </a:pPr>
                      <a:r>
                        <a:rPr lang="en-GB" sz="1200" b="0">
                          <a:effectLst/>
                        </a:rPr>
                        <a:t>~825</a:t>
                      </a:r>
                    </a:p>
                  </a:txBody>
                  <a:tcPr marL="12613" marR="12613" marT="6306" marB="6306" anchor="ctr"/>
                </a:tc>
                <a:tc>
                  <a:txBody>
                    <a:bodyPr/>
                    <a:lstStyle/>
                    <a:p>
                      <a:pPr>
                        <a:buNone/>
                      </a:pPr>
                      <a:r>
                        <a:rPr lang="en-GB" sz="1200" b="0">
                          <a:effectLst/>
                        </a:rPr>
                        <a:t>IoT/M2M</a:t>
                      </a:r>
                    </a:p>
                  </a:txBody>
                  <a:tcPr marL="12613" marR="12613" marT="6306" marB="6306" anchor="ctr"/>
                </a:tc>
                <a:extLst>
                  <a:ext uri="{0D108BD9-81ED-4DB2-BD59-A6C34878D82A}">
                    <a16:rowId xmlns:a16="http://schemas.microsoft.com/office/drawing/2014/main" val="3774641518"/>
                  </a:ext>
                </a:extLst>
              </a:tr>
              <a:tr h="111140">
                <a:tc>
                  <a:txBody>
                    <a:bodyPr/>
                    <a:lstStyle/>
                    <a:p>
                      <a:pPr>
                        <a:buNone/>
                      </a:pPr>
                      <a:r>
                        <a:rPr lang="en-GB" sz="1200" b="0">
                          <a:effectLst/>
                        </a:rPr>
                        <a:t>Iridium</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1997</a:t>
                      </a:r>
                    </a:p>
                  </a:txBody>
                  <a:tcPr marL="12613" marR="12613" marT="6306" marB="6306" anchor="ctr"/>
                </a:tc>
                <a:tc>
                  <a:txBody>
                    <a:bodyPr/>
                    <a:lstStyle/>
                    <a:p>
                      <a:pPr>
                        <a:buNone/>
                      </a:pPr>
                      <a:r>
                        <a:rPr lang="en-GB" sz="1200" b="0">
                          <a:effectLst/>
                        </a:rPr>
                        <a:t>66 active / 95 launched</a:t>
                      </a:r>
                    </a:p>
                  </a:txBody>
                  <a:tcPr marL="12613" marR="12613" marT="6306" marB="6306" anchor="ctr"/>
                </a:tc>
                <a:tc>
                  <a:txBody>
                    <a:bodyPr/>
                    <a:lstStyle/>
                    <a:p>
                      <a:pPr>
                        <a:buNone/>
                      </a:pPr>
                      <a:r>
                        <a:rPr lang="en-GB" sz="1200" b="0">
                          <a:effectLst/>
                        </a:rPr>
                        <a:t>~780</a:t>
                      </a:r>
                    </a:p>
                  </a:txBody>
                  <a:tcPr marL="12613" marR="12613" marT="6306" marB="6306" anchor="ctr"/>
                </a:tc>
                <a:tc>
                  <a:txBody>
                    <a:bodyPr/>
                    <a:lstStyle/>
                    <a:p>
                      <a:pPr>
                        <a:buNone/>
                      </a:pPr>
                      <a:r>
                        <a:rPr lang="en-GB" sz="1200" b="0">
                          <a:effectLst/>
                        </a:rPr>
                        <a:t>Voice/data</a:t>
                      </a:r>
                    </a:p>
                  </a:txBody>
                  <a:tcPr marL="12613" marR="12613" marT="6306" marB="6306" anchor="ctr"/>
                </a:tc>
                <a:extLst>
                  <a:ext uri="{0D108BD9-81ED-4DB2-BD59-A6C34878D82A}">
                    <a16:rowId xmlns:a16="http://schemas.microsoft.com/office/drawing/2014/main" val="2677754598"/>
                  </a:ext>
                </a:extLst>
              </a:tr>
              <a:tr h="110514">
                <a:tc>
                  <a:txBody>
                    <a:bodyPr/>
                    <a:lstStyle/>
                    <a:p>
                      <a:pPr>
                        <a:buNone/>
                      </a:pPr>
                      <a:r>
                        <a:rPr lang="en-GB" sz="1200" b="0">
                          <a:effectLst/>
                        </a:rPr>
                        <a:t>Celestri (Motorola)</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Cancelled</a:t>
                      </a:r>
                    </a:p>
                  </a:txBody>
                  <a:tcPr marL="12613" marR="12613" marT="6306" marB="6306" anchor="ctr"/>
                </a:tc>
                <a:tc>
                  <a:txBody>
                    <a:bodyPr/>
                    <a:lstStyle/>
                    <a:p>
                      <a:pPr>
                        <a:buNone/>
                      </a:pPr>
                      <a:r>
                        <a:rPr lang="en-GB" sz="1200" b="0">
                          <a:effectLst/>
                        </a:rPr>
                        <a:t>1997 (planned)</a:t>
                      </a:r>
                    </a:p>
                  </a:txBody>
                  <a:tcPr marL="12613" marR="12613" marT="6306" marB="6306" anchor="ctr"/>
                </a:tc>
                <a:tc>
                  <a:txBody>
                    <a:bodyPr/>
                    <a:lstStyle/>
                    <a:p>
                      <a:pPr>
                        <a:buNone/>
                      </a:pPr>
                      <a:r>
                        <a:rPr lang="en-GB" sz="1200" b="0">
                          <a:effectLst/>
                        </a:rPr>
                        <a:t>0 active / 63 planned</a:t>
                      </a:r>
                    </a:p>
                  </a:txBody>
                  <a:tcPr marL="12613" marR="12613" marT="6306" marB="6306" anchor="ctr"/>
                </a:tc>
                <a:tc>
                  <a:txBody>
                    <a:bodyPr/>
                    <a:lstStyle/>
                    <a:p>
                      <a:pPr>
                        <a:buNone/>
                      </a:pPr>
                      <a:r>
                        <a:rPr lang="en-GB" sz="1200" b="0">
                          <a:effectLst/>
                        </a:rPr>
                        <a:t>~1,400 (planned)</a:t>
                      </a:r>
                    </a:p>
                  </a:txBody>
                  <a:tcPr marL="12613" marR="12613" marT="6306" marB="6306" anchor="ctr"/>
                </a:tc>
                <a:tc>
                  <a:txBody>
                    <a:bodyPr/>
                    <a:lstStyle/>
                    <a:p>
                      <a:pPr>
                        <a:buNone/>
                      </a:pPr>
                      <a:r>
                        <a:rPr lang="en-GB" sz="1200" b="0">
                          <a:effectLst/>
                        </a:rPr>
                        <a:t>Broadband, cancelled</a:t>
                      </a:r>
                    </a:p>
                  </a:txBody>
                  <a:tcPr marL="12613" marR="12613" marT="6306" marB="6306" anchor="ctr"/>
                </a:tc>
                <a:extLst>
                  <a:ext uri="{0D108BD9-81ED-4DB2-BD59-A6C34878D82A}">
                    <a16:rowId xmlns:a16="http://schemas.microsoft.com/office/drawing/2014/main" val="2033229860"/>
                  </a:ext>
                </a:extLst>
              </a:tr>
              <a:tr h="99614">
                <a:tc>
                  <a:txBody>
                    <a:bodyPr/>
                    <a:lstStyle/>
                    <a:p>
                      <a:pPr>
                        <a:buNone/>
                      </a:pPr>
                      <a:r>
                        <a:rPr lang="en-GB" sz="1200" b="0" err="1">
                          <a:effectLst/>
                        </a:rPr>
                        <a:t>SkyBridge</a:t>
                      </a:r>
                      <a:r>
                        <a:rPr lang="en-GB" sz="1200" b="0">
                          <a:effectLst/>
                        </a:rPr>
                        <a:t> (Alcatel)</a:t>
                      </a:r>
                    </a:p>
                  </a:txBody>
                  <a:tcPr marL="12613" marR="12613" marT="6306" marB="6306" anchor="ctr"/>
                </a:tc>
                <a:tc>
                  <a:txBody>
                    <a:bodyPr/>
                    <a:lstStyle/>
                    <a:p>
                      <a:pPr>
                        <a:buNone/>
                      </a:pPr>
                      <a:r>
                        <a:rPr lang="en-GB" sz="1200" b="0">
                          <a:effectLst/>
                        </a:rPr>
                        <a:t>France</a:t>
                      </a:r>
                    </a:p>
                  </a:txBody>
                  <a:tcPr marL="12613" marR="12613" marT="6306" marB="6306" anchor="ctr"/>
                </a:tc>
                <a:tc>
                  <a:txBody>
                    <a:bodyPr/>
                    <a:lstStyle/>
                    <a:p>
                      <a:pPr>
                        <a:buNone/>
                      </a:pPr>
                      <a:r>
                        <a:rPr lang="en-GB" sz="1200" b="0">
                          <a:effectLst/>
                        </a:rPr>
                        <a:t>Cancelled</a:t>
                      </a:r>
                    </a:p>
                  </a:txBody>
                  <a:tcPr marL="12613" marR="12613" marT="6306" marB="6306" anchor="ctr"/>
                </a:tc>
                <a:tc>
                  <a:txBody>
                    <a:bodyPr/>
                    <a:lstStyle/>
                    <a:p>
                      <a:pPr>
                        <a:buNone/>
                      </a:pPr>
                      <a:r>
                        <a:rPr lang="en-GB" sz="1200" b="0">
                          <a:effectLst/>
                        </a:rPr>
                        <a:t>1997 (planned)</a:t>
                      </a:r>
                    </a:p>
                  </a:txBody>
                  <a:tcPr marL="12613" marR="12613" marT="6306" marB="6306" anchor="ctr"/>
                </a:tc>
                <a:tc>
                  <a:txBody>
                    <a:bodyPr/>
                    <a:lstStyle/>
                    <a:p>
                      <a:pPr>
                        <a:buNone/>
                      </a:pPr>
                      <a:r>
                        <a:rPr lang="en-GB" sz="1200" b="0">
                          <a:effectLst/>
                        </a:rPr>
                        <a:t>0 active / 80 planned</a:t>
                      </a:r>
                    </a:p>
                  </a:txBody>
                  <a:tcPr marL="12613" marR="12613" marT="6306" marB="6306" anchor="ctr"/>
                </a:tc>
                <a:tc>
                  <a:txBody>
                    <a:bodyPr/>
                    <a:lstStyle/>
                    <a:p>
                      <a:pPr>
                        <a:buNone/>
                      </a:pPr>
                      <a:r>
                        <a:rPr lang="en-GB" sz="1200" b="0">
                          <a:effectLst/>
                        </a:rPr>
                        <a:t>~1,500 (planned)</a:t>
                      </a:r>
                    </a:p>
                  </a:txBody>
                  <a:tcPr marL="12613" marR="12613" marT="6306" marB="6306" anchor="ctr"/>
                </a:tc>
                <a:tc>
                  <a:txBody>
                    <a:bodyPr/>
                    <a:lstStyle/>
                    <a:p>
                      <a:pPr>
                        <a:buNone/>
                      </a:pPr>
                      <a:r>
                        <a:rPr lang="en-GB" sz="1200" b="0">
                          <a:effectLst/>
                        </a:rPr>
                        <a:t>Broadband, cancelled</a:t>
                      </a:r>
                    </a:p>
                  </a:txBody>
                  <a:tcPr marL="12613" marR="12613" marT="6306" marB="6306" anchor="ctr"/>
                </a:tc>
                <a:extLst>
                  <a:ext uri="{0D108BD9-81ED-4DB2-BD59-A6C34878D82A}">
                    <a16:rowId xmlns:a16="http://schemas.microsoft.com/office/drawing/2014/main" val="1633970983"/>
                  </a:ext>
                </a:extLst>
              </a:tr>
              <a:tr h="109263">
                <a:tc>
                  <a:txBody>
                    <a:bodyPr/>
                    <a:lstStyle/>
                    <a:p>
                      <a:pPr>
                        <a:buNone/>
                      </a:pPr>
                      <a:r>
                        <a:rPr lang="en-GB" sz="1200" b="0" err="1">
                          <a:effectLst/>
                        </a:rPr>
                        <a:t>Teledesic</a:t>
                      </a:r>
                      <a:endParaRPr lang="en-GB" sz="1200" b="0">
                        <a:effectLst/>
                      </a:endParaRP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Cancelled</a:t>
                      </a:r>
                    </a:p>
                  </a:txBody>
                  <a:tcPr marL="12613" marR="12613" marT="6306" marB="6306" anchor="ctr"/>
                </a:tc>
                <a:tc>
                  <a:txBody>
                    <a:bodyPr/>
                    <a:lstStyle/>
                    <a:p>
                      <a:pPr>
                        <a:buNone/>
                      </a:pPr>
                      <a:r>
                        <a:rPr lang="en-GB" sz="1200" b="0">
                          <a:effectLst/>
                        </a:rPr>
                        <a:t>1998 (planned)</a:t>
                      </a:r>
                    </a:p>
                  </a:txBody>
                  <a:tcPr marL="12613" marR="12613" marT="6306" marB="6306" anchor="ctr"/>
                </a:tc>
                <a:tc>
                  <a:txBody>
                    <a:bodyPr/>
                    <a:lstStyle/>
                    <a:p>
                      <a:pPr>
                        <a:buNone/>
                      </a:pPr>
                      <a:r>
                        <a:rPr lang="en-GB" sz="1200" b="0">
                          <a:effectLst/>
                        </a:rPr>
                        <a:t>0 active / 288 planned (</a:t>
                      </a:r>
                      <a:r>
                        <a:rPr lang="en-GB" sz="1200" b="0" err="1">
                          <a:effectLst/>
                        </a:rPr>
                        <a:t>orig</a:t>
                      </a:r>
                      <a:r>
                        <a:rPr lang="en-GB" sz="1200" b="0">
                          <a:effectLst/>
                        </a:rPr>
                        <a:t> 840)</a:t>
                      </a:r>
                    </a:p>
                  </a:txBody>
                  <a:tcPr marL="12613" marR="12613" marT="6306" marB="6306" anchor="ctr"/>
                </a:tc>
                <a:tc>
                  <a:txBody>
                    <a:bodyPr/>
                    <a:lstStyle/>
                    <a:p>
                      <a:pPr>
                        <a:buNone/>
                      </a:pPr>
                      <a:r>
                        <a:rPr lang="en-GB" sz="1200" b="0">
                          <a:effectLst/>
                        </a:rPr>
                        <a:t>~1,350 (planned)</a:t>
                      </a:r>
                    </a:p>
                  </a:txBody>
                  <a:tcPr marL="12613" marR="12613" marT="6306" marB="6306" anchor="ctr"/>
                </a:tc>
                <a:tc>
                  <a:txBody>
                    <a:bodyPr/>
                    <a:lstStyle/>
                    <a:p>
                      <a:pPr>
                        <a:buNone/>
                      </a:pPr>
                      <a:r>
                        <a:rPr lang="en-GB" sz="1200" b="0">
                          <a:effectLst/>
                        </a:rPr>
                        <a:t>Broadband, cancelled early 2000s</a:t>
                      </a:r>
                    </a:p>
                  </a:txBody>
                  <a:tcPr marL="12613" marR="12613" marT="6306" marB="6306" anchor="ctr"/>
                </a:tc>
                <a:extLst>
                  <a:ext uri="{0D108BD9-81ED-4DB2-BD59-A6C34878D82A}">
                    <a16:rowId xmlns:a16="http://schemas.microsoft.com/office/drawing/2014/main" val="624256559"/>
                  </a:ext>
                </a:extLst>
              </a:tr>
              <a:tr h="139460">
                <a:tc>
                  <a:txBody>
                    <a:bodyPr/>
                    <a:lstStyle/>
                    <a:p>
                      <a:pPr>
                        <a:buNone/>
                      </a:pPr>
                      <a:r>
                        <a:rPr lang="en-GB" sz="1200" b="0">
                          <a:effectLst/>
                        </a:rPr>
                        <a:t>Globalstar</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1998</a:t>
                      </a:r>
                    </a:p>
                  </a:txBody>
                  <a:tcPr marL="12613" marR="12613" marT="6306" marB="6306" anchor="ctr"/>
                </a:tc>
                <a:tc>
                  <a:txBody>
                    <a:bodyPr/>
                    <a:lstStyle/>
                    <a:p>
                      <a:pPr>
                        <a:buNone/>
                      </a:pPr>
                      <a:r>
                        <a:rPr lang="en-GB" sz="1200" b="0">
                          <a:effectLst/>
                        </a:rPr>
                        <a:t>48 active / 52 launched</a:t>
                      </a:r>
                    </a:p>
                  </a:txBody>
                  <a:tcPr marL="12613" marR="12613" marT="6306" marB="6306" anchor="ctr"/>
                </a:tc>
                <a:tc>
                  <a:txBody>
                    <a:bodyPr/>
                    <a:lstStyle/>
                    <a:p>
                      <a:pPr>
                        <a:buNone/>
                      </a:pPr>
                      <a:r>
                        <a:rPr lang="en-GB" sz="1200" b="0">
                          <a:effectLst/>
                        </a:rPr>
                        <a:t>~1,400</a:t>
                      </a:r>
                    </a:p>
                  </a:txBody>
                  <a:tcPr marL="12613" marR="12613" marT="6306" marB="6306" anchor="ctr"/>
                </a:tc>
                <a:tc>
                  <a:txBody>
                    <a:bodyPr/>
                    <a:lstStyle/>
                    <a:p>
                      <a:pPr>
                        <a:buNone/>
                      </a:pPr>
                      <a:r>
                        <a:rPr lang="en-GB" sz="1200" b="0">
                          <a:effectLst/>
                        </a:rPr>
                        <a:t>Voice/data</a:t>
                      </a:r>
                    </a:p>
                  </a:txBody>
                  <a:tcPr marL="12613" marR="12613" marT="6306" marB="6306" anchor="ctr"/>
                </a:tc>
                <a:extLst>
                  <a:ext uri="{0D108BD9-81ED-4DB2-BD59-A6C34878D82A}">
                    <a16:rowId xmlns:a16="http://schemas.microsoft.com/office/drawing/2014/main" val="4203056621"/>
                  </a:ext>
                </a:extLst>
              </a:tr>
              <a:tr h="97738">
                <a:tc>
                  <a:txBody>
                    <a:bodyPr/>
                    <a:lstStyle/>
                    <a:p>
                      <a:pPr>
                        <a:buNone/>
                      </a:pPr>
                      <a:r>
                        <a:rPr lang="en-GB" sz="1200" b="0">
                          <a:effectLst/>
                        </a:rPr>
                        <a:t>AprizeSat (SpaceQuest)</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2002</a:t>
                      </a:r>
                    </a:p>
                  </a:txBody>
                  <a:tcPr marL="12613" marR="12613" marT="6306" marB="6306" anchor="ctr"/>
                </a:tc>
                <a:tc>
                  <a:txBody>
                    <a:bodyPr/>
                    <a:lstStyle/>
                    <a:p>
                      <a:pPr>
                        <a:buNone/>
                      </a:pPr>
                      <a:r>
                        <a:rPr lang="en-GB" sz="1200" b="0">
                          <a:effectLst/>
                        </a:rPr>
                        <a:t>12 active / 12 planned</a:t>
                      </a:r>
                    </a:p>
                  </a:txBody>
                  <a:tcPr marL="12613" marR="12613" marT="6306" marB="6306" anchor="ctr"/>
                </a:tc>
                <a:tc>
                  <a:txBody>
                    <a:bodyPr/>
                    <a:lstStyle/>
                    <a:p>
                      <a:pPr>
                        <a:buNone/>
                      </a:pPr>
                      <a:r>
                        <a:rPr lang="en-GB" sz="1200" b="0">
                          <a:effectLst/>
                        </a:rPr>
                        <a:t>~700</a:t>
                      </a:r>
                    </a:p>
                  </a:txBody>
                  <a:tcPr marL="12613" marR="12613" marT="6306" marB="6306" anchor="ctr"/>
                </a:tc>
                <a:tc>
                  <a:txBody>
                    <a:bodyPr/>
                    <a:lstStyle/>
                    <a:p>
                      <a:pPr>
                        <a:buNone/>
                      </a:pPr>
                      <a:r>
                        <a:rPr lang="en-GB" sz="1200" b="0">
                          <a:effectLst/>
                        </a:rPr>
                        <a:t>IoT/M2M</a:t>
                      </a:r>
                    </a:p>
                  </a:txBody>
                  <a:tcPr marL="12613" marR="12613" marT="6306" marB="6306" anchor="ctr"/>
                </a:tc>
                <a:extLst>
                  <a:ext uri="{0D108BD9-81ED-4DB2-BD59-A6C34878D82A}">
                    <a16:rowId xmlns:a16="http://schemas.microsoft.com/office/drawing/2014/main" val="568817230"/>
                  </a:ext>
                </a:extLst>
              </a:tr>
              <a:tr h="107387">
                <a:tc>
                  <a:txBody>
                    <a:bodyPr/>
                    <a:lstStyle/>
                    <a:p>
                      <a:pPr>
                        <a:buNone/>
                      </a:pPr>
                      <a:r>
                        <a:rPr lang="en-GB" sz="1200" b="0">
                          <a:effectLst/>
                        </a:rPr>
                        <a:t>SaudiComsat</a:t>
                      </a:r>
                    </a:p>
                  </a:txBody>
                  <a:tcPr marL="12613" marR="12613" marT="6306" marB="6306" anchor="ctr"/>
                </a:tc>
                <a:tc>
                  <a:txBody>
                    <a:bodyPr/>
                    <a:lstStyle/>
                    <a:p>
                      <a:pPr>
                        <a:buNone/>
                      </a:pPr>
                      <a:r>
                        <a:rPr lang="en-GB" sz="1200" b="0">
                          <a:effectLst/>
                        </a:rPr>
                        <a:t>Saudi Arabia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2004</a:t>
                      </a:r>
                    </a:p>
                  </a:txBody>
                  <a:tcPr marL="12613" marR="12613" marT="6306" marB="6306" anchor="ctr"/>
                </a:tc>
                <a:tc>
                  <a:txBody>
                    <a:bodyPr/>
                    <a:lstStyle/>
                    <a:p>
                      <a:pPr>
                        <a:buNone/>
                      </a:pPr>
                      <a:r>
                        <a:rPr lang="en-GB" sz="1200" b="0">
                          <a:effectLst/>
                        </a:rPr>
                        <a:t>7 active / 24 planned</a:t>
                      </a:r>
                    </a:p>
                  </a:txBody>
                  <a:tcPr marL="12613" marR="12613" marT="6306" marB="6306" anchor="ctr"/>
                </a:tc>
                <a:tc>
                  <a:txBody>
                    <a:bodyPr/>
                    <a:lstStyle/>
                    <a:p>
                      <a:pPr>
                        <a:buNone/>
                      </a:pPr>
                      <a:r>
                        <a:rPr lang="en-GB" sz="1200" b="0">
                          <a:effectLst/>
                        </a:rPr>
                        <a:t>~700</a:t>
                      </a:r>
                    </a:p>
                  </a:txBody>
                  <a:tcPr marL="12613" marR="12613" marT="6306" marB="6306" anchor="ctr"/>
                </a:tc>
                <a:tc>
                  <a:txBody>
                    <a:bodyPr/>
                    <a:lstStyle/>
                    <a:p>
                      <a:pPr>
                        <a:buNone/>
                      </a:pPr>
                      <a:r>
                        <a:rPr lang="en-GB" sz="1200" b="0">
                          <a:effectLst/>
                        </a:rPr>
                        <a:t>IoT/M2M</a:t>
                      </a:r>
                    </a:p>
                  </a:txBody>
                  <a:tcPr marL="12613" marR="12613" marT="6306" marB="6306" anchor="ctr"/>
                </a:tc>
                <a:extLst>
                  <a:ext uri="{0D108BD9-81ED-4DB2-BD59-A6C34878D82A}">
                    <a16:rowId xmlns:a16="http://schemas.microsoft.com/office/drawing/2014/main" val="893828827"/>
                  </a:ext>
                </a:extLst>
              </a:tr>
              <a:tr h="127310">
                <a:tc>
                  <a:txBody>
                    <a:bodyPr/>
                    <a:lstStyle/>
                    <a:p>
                      <a:pPr>
                        <a:buNone/>
                      </a:pPr>
                      <a:r>
                        <a:rPr lang="en-GB" sz="1200" b="0">
                          <a:effectLst/>
                        </a:rPr>
                        <a:t>Galileo</a:t>
                      </a:r>
                    </a:p>
                  </a:txBody>
                  <a:tcPr marL="12613" marR="12613" marT="6306" marB="6306" anchor="ctr"/>
                </a:tc>
                <a:tc>
                  <a:txBody>
                    <a:bodyPr/>
                    <a:lstStyle/>
                    <a:p>
                      <a:pPr>
                        <a:buNone/>
                      </a:pPr>
                      <a:r>
                        <a:rPr lang="en-GB" sz="1200" b="0">
                          <a:effectLst/>
                        </a:rPr>
                        <a:t>European Union</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2011</a:t>
                      </a:r>
                    </a:p>
                  </a:txBody>
                  <a:tcPr marL="12613" marR="12613" marT="6306" marB="6306" anchor="ctr"/>
                </a:tc>
                <a:tc>
                  <a:txBody>
                    <a:bodyPr/>
                    <a:lstStyle/>
                    <a:p>
                      <a:pPr>
                        <a:buNone/>
                      </a:pPr>
                      <a:r>
                        <a:rPr lang="en-GB" sz="1200" b="0">
                          <a:effectLst/>
                        </a:rPr>
                        <a:t>28 active / 30 planned</a:t>
                      </a:r>
                    </a:p>
                  </a:txBody>
                  <a:tcPr marL="12613" marR="12613" marT="6306" marB="6306" anchor="ctr"/>
                </a:tc>
                <a:tc>
                  <a:txBody>
                    <a:bodyPr/>
                    <a:lstStyle/>
                    <a:p>
                      <a:pPr>
                        <a:buNone/>
                      </a:pPr>
                      <a:r>
                        <a:rPr lang="en-GB" sz="1200" b="0">
                          <a:effectLst/>
                        </a:rPr>
                        <a:t>~23,222 (MEO)</a:t>
                      </a:r>
                    </a:p>
                  </a:txBody>
                  <a:tcPr marL="12613" marR="12613" marT="6306" marB="6306" anchor="ctr"/>
                </a:tc>
                <a:tc>
                  <a:txBody>
                    <a:bodyPr/>
                    <a:lstStyle/>
                    <a:p>
                      <a:pPr>
                        <a:buNone/>
                      </a:pPr>
                      <a:r>
                        <a:rPr lang="en-GB" sz="1200" b="0">
                          <a:effectLst/>
                        </a:rPr>
                        <a:t>Navigation, global</a:t>
                      </a:r>
                    </a:p>
                  </a:txBody>
                  <a:tcPr marL="12613" marR="12613" marT="6306" marB="6306" anchor="ctr"/>
                </a:tc>
                <a:extLst>
                  <a:ext uri="{0D108BD9-81ED-4DB2-BD59-A6C34878D82A}">
                    <a16:rowId xmlns:a16="http://schemas.microsoft.com/office/drawing/2014/main" val="3506024702"/>
                  </a:ext>
                </a:extLst>
              </a:tr>
              <a:tr h="116410">
                <a:tc>
                  <a:txBody>
                    <a:bodyPr/>
                    <a:lstStyle/>
                    <a:p>
                      <a:pPr>
                        <a:buNone/>
                      </a:pPr>
                      <a:r>
                        <a:rPr lang="en-GB" sz="1200" b="0">
                          <a:effectLst/>
                        </a:rPr>
                        <a:t>Spire Global</a:t>
                      </a:r>
                    </a:p>
                  </a:txBody>
                  <a:tcPr marL="12613" marR="12613" marT="6306" marB="6306" anchor="ctr"/>
                </a:tc>
                <a:tc>
                  <a:txBody>
                    <a:bodyPr/>
                    <a:lstStyle/>
                    <a:p>
                      <a:pPr>
                        <a:buNone/>
                      </a:pPr>
                      <a:r>
                        <a:rPr lang="en-GB" sz="1200" b="0">
                          <a:effectLst/>
                        </a:rPr>
                        <a:t>USA/UK/Singapore</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2012</a:t>
                      </a:r>
                    </a:p>
                  </a:txBody>
                  <a:tcPr marL="12613" marR="12613" marT="6306" marB="6306" anchor="ctr"/>
                </a:tc>
                <a:tc>
                  <a:txBody>
                    <a:bodyPr/>
                    <a:lstStyle/>
                    <a:p>
                      <a:pPr>
                        <a:buNone/>
                      </a:pPr>
                      <a:r>
                        <a:rPr lang="en-GB" sz="1200" b="0">
                          <a:effectLst/>
                        </a:rPr>
                        <a:t>100+ active</a:t>
                      </a:r>
                    </a:p>
                  </a:txBody>
                  <a:tcPr marL="12613" marR="12613" marT="6306" marB="6306" anchor="ctr"/>
                </a:tc>
                <a:tc>
                  <a:txBody>
                    <a:bodyPr/>
                    <a:lstStyle/>
                    <a:p>
                      <a:pPr>
                        <a:buNone/>
                      </a:pPr>
                      <a:r>
                        <a:rPr lang="en-GB" sz="1200" b="0">
                          <a:effectLst/>
                        </a:rPr>
                        <a:t>~500–650</a:t>
                      </a:r>
                    </a:p>
                  </a:txBody>
                  <a:tcPr marL="12613" marR="12613" marT="6306" marB="6306" anchor="ctr"/>
                </a:tc>
                <a:tc>
                  <a:txBody>
                    <a:bodyPr/>
                    <a:lstStyle/>
                    <a:p>
                      <a:pPr>
                        <a:buNone/>
                      </a:pPr>
                      <a:r>
                        <a:rPr lang="en-GB" sz="1200" b="0">
                          <a:effectLst/>
                        </a:rPr>
                        <a:t>Earth </a:t>
                      </a:r>
                      <a:r>
                        <a:rPr lang="en-GB" sz="1200" b="0" err="1">
                          <a:effectLst/>
                        </a:rPr>
                        <a:t>obs</a:t>
                      </a:r>
                      <a:r>
                        <a:rPr lang="en-GB" sz="1200" b="0">
                          <a:effectLst/>
                        </a:rPr>
                        <a:t>/IoT</a:t>
                      </a:r>
                    </a:p>
                  </a:txBody>
                  <a:tcPr marL="12613" marR="12613" marT="6306" marB="6306" anchor="ctr"/>
                </a:tc>
                <a:extLst>
                  <a:ext uri="{0D108BD9-81ED-4DB2-BD59-A6C34878D82A}">
                    <a16:rowId xmlns:a16="http://schemas.microsoft.com/office/drawing/2014/main" val="1726749519"/>
                  </a:ext>
                </a:extLst>
              </a:tr>
              <a:tr h="115784">
                <a:tc>
                  <a:txBody>
                    <a:bodyPr/>
                    <a:lstStyle/>
                    <a:p>
                      <a:pPr>
                        <a:buNone/>
                      </a:pPr>
                      <a:r>
                        <a:rPr lang="en-GB" sz="1200" b="0">
                          <a:effectLst/>
                        </a:rPr>
                        <a:t>O3b (SES)</a:t>
                      </a:r>
                    </a:p>
                  </a:txBody>
                  <a:tcPr marL="12613" marR="12613" marT="6306" marB="6306" anchor="ctr"/>
                </a:tc>
                <a:tc>
                  <a:txBody>
                    <a:bodyPr/>
                    <a:lstStyle/>
                    <a:p>
                      <a:pPr>
                        <a:buNone/>
                      </a:pPr>
                      <a:r>
                        <a:rPr lang="en-GB" sz="1200" b="0">
                          <a:effectLst/>
                        </a:rPr>
                        <a:t>Luxembourg</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2013</a:t>
                      </a:r>
                    </a:p>
                  </a:txBody>
                  <a:tcPr marL="12613" marR="12613" marT="6306" marB="6306" anchor="ctr"/>
                </a:tc>
                <a:tc>
                  <a:txBody>
                    <a:bodyPr/>
                    <a:lstStyle/>
                    <a:p>
                      <a:pPr>
                        <a:buNone/>
                      </a:pPr>
                      <a:r>
                        <a:rPr lang="en-GB" sz="1200" b="0">
                          <a:effectLst/>
                        </a:rPr>
                        <a:t>20 active / 20 planned</a:t>
                      </a:r>
                    </a:p>
                  </a:txBody>
                  <a:tcPr marL="12613" marR="12613" marT="6306" marB="6306" anchor="ctr"/>
                </a:tc>
                <a:tc>
                  <a:txBody>
                    <a:bodyPr/>
                    <a:lstStyle/>
                    <a:p>
                      <a:pPr>
                        <a:buNone/>
                      </a:pPr>
                      <a:r>
                        <a:rPr lang="en-GB" sz="1200" b="0">
                          <a:effectLst/>
                        </a:rPr>
                        <a:t>~8,062 (MEO, not LEO)</a:t>
                      </a:r>
                    </a:p>
                  </a:txBody>
                  <a:tcPr marL="12613" marR="12613" marT="6306" marB="6306" anchor="ctr"/>
                </a:tc>
                <a:tc>
                  <a:txBody>
                    <a:bodyPr/>
                    <a:lstStyle/>
                    <a:p>
                      <a:pPr>
                        <a:buNone/>
                      </a:pPr>
                      <a:r>
                        <a:rPr lang="en-GB" sz="1200" b="0">
                          <a:effectLst/>
                        </a:rPr>
                        <a:t>Broadband (MEO)</a:t>
                      </a:r>
                    </a:p>
                  </a:txBody>
                  <a:tcPr marL="12613" marR="12613" marT="6306" marB="6306" anchor="ctr"/>
                </a:tc>
                <a:extLst>
                  <a:ext uri="{0D108BD9-81ED-4DB2-BD59-A6C34878D82A}">
                    <a16:rowId xmlns:a16="http://schemas.microsoft.com/office/drawing/2014/main" val="4264197341"/>
                  </a:ext>
                </a:extLst>
              </a:tr>
              <a:tr h="74062">
                <a:tc>
                  <a:txBody>
                    <a:bodyPr/>
                    <a:lstStyle/>
                    <a:p>
                      <a:pPr>
                        <a:buNone/>
                      </a:pPr>
                      <a:r>
                        <a:rPr lang="en-GB" sz="1200" b="0">
                          <a:effectLst/>
                        </a:rPr>
                        <a:t>Planet Labs</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2013</a:t>
                      </a:r>
                    </a:p>
                  </a:txBody>
                  <a:tcPr marL="12613" marR="12613" marT="6306" marB="6306" anchor="ctr"/>
                </a:tc>
                <a:tc>
                  <a:txBody>
                    <a:bodyPr/>
                    <a:lstStyle/>
                    <a:p>
                      <a:pPr>
                        <a:buNone/>
                      </a:pPr>
                      <a:r>
                        <a:rPr lang="en-GB" sz="1200" b="0">
                          <a:effectLst/>
                        </a:rPr>
                        <a:t>200+ active</a:t>
                      </a:r>
                    </a:p>
                  </a:txBody>
                  <a:tcPr marL="12613" marR="12613" marT="6306" marB="6306" anchor="ctr"/>
                </a:tc>
                <a:tc>
                  <a:txBody>
                    <a:bodyPr/>
                    <a:lstStyle/>
                    <a:p>
                      <a:pPr>
                        <a:buNone/>
                      </a:pPr>
                      <a:r>
                        <a:rPr lang="en-GB" sz="1200" b="0">
                          <a:effectLst/>
                        </a:rPr>
                        <a:t>~475–500</a:t>
                      </a:r>
                    </a:p>
                  </a:txBody>
                  <a:tcPr marL="12613" marR="12613" marT="6306" marB="6306" anchor="ctr"/>
                </a:tc>
                <a:tc>
                  <a:txBody>
                    <a:bodyPr/>
                    <a:lstStyle/>
                    <a:p>
                      <a:pPr>
                        <a:buNone/>
                      </a:pPr>
                      <a:r>
                        <a:rPr lang="en-GB" sz="1200" b="0">
                          <a:effectLst/>
                        </a:rPr>
                        <a:t>Earth observation</a:t>
                      </a:r>
                    </a:p>
                  </a:txBody>
                  <a:tcPr marL="12613" marR="12613" marT="6306" marB="6306" anchor="ctr"/>
                </a:tc>
                <a:extLst>
                  <a:ext uri="{0D108BD9-81ED-4DB2-BD59-A6C34878D82A}">
                    <a16:rowId xmlns:a16="http://schemas.microsoft.com/office/drawing/2014/main" val="1826809770"/>
                  </a:ext>
                </a:extLst>
              </a:tr>
              <a:tr h="0">
                <a:tc>
                  <a:txBody>
                    <a:bodyPr/>
                    <a:lstStyle/>
                    <a:p>
                      <a:pPr>
                        <a:buNone/>
                      </a:pPr>
                      <a:r>
                        <a:rPr lang="en-GB" sz="1200" b="0">
                          <a:effectLst/>
                        </a:rPr>
                        <a:t>LeoSat</a:t>
                      </a:r>
                    </a:p>
                  </a:txBody>
                  <a:tcPr marL="12613" marR="12613" marT="6306" marB="6306" anchor="ctr"/>
                </a:tc>
                <a:tc>
                  <a:txBody>
                    <a:bodyPr/>
                    <a:lstStyle/>
                    <a:p>
                      <a:pPr>
                        <a:buNone/>
                      </a:pPr>
                      <a:r>
                        <a:rPr lang="en-GB" sz="1200" b="0">
                          <a:effectLst/>
                        </a:rPr>
                        <a:t>Netherlands</a:t>
                      </a:r>
                    </a:p>
                  </a:txBody>
                  <a:tcPr marL="12613" marR="12613" marT="6306" marB="6306" anchor="ctr"/>
                </a:tc>
                <a:tc>
                  <a:txBody>
                    <a:bodyPr/>
                    <a:lstStyle/>
                    <a:p>
                      <a:pPr>
                        <a:buNone/>
                      </a:pPr>
                      <a:r>
                        <a:rPr lang="en-GB" sz="1200" b="0">
                          <a:effectLst/>
                        </a:rPr>
                        <a:t>Cancelled</a:t>
                      </a:r>
                    </a:p>
                  </a:txBody>
                  <a:tcPr marL="12613" marR="12613" marT="6306" marB="6306" anchor="ctr"/>
                </a:tc>
                <a:tc>
                  <a:txBody>
                    <a:bodyPr/>
                    <a:lstStyle/>
                    <a:p>
                      <a:pPr>
                        <a:buNone/>
                      </a:pPr>
                      <a:r>
                        <a:rPr lang="en-GB" sz="1200" b="0">
                          <a:effectLst/>
                        </a:rPr>
                        <a:t>2013 (planned)</a:t>
                      </a:r>
                    </a:p>
                  </a:txBody>
                  <a:tcPr marL="12613" marR="12613" marT="6306" marB="6306" anchor="ctr"/>
                </a:tc>
                <a:tc>
                  <a:txBody>
                    <a:bodyPr/>
                    <a:lstStyle/>
                    <a:p>
                      <a:pPr>
                        <a:buNone/>
                      </a:pPr>
                      <a:r>
                        <a:rPr lang="en-GB" sz="1200" b="0">
                          <a:effectLst/>
                        </a:rPr>
                        <a:t>0 active / 78 planned</a:t>
                      </a:r>
                    </a:p>
                  </a:txBody>
                  <a:tcPr marL="12613" marR="12613" marT="6306" marB="6306" anchor="ctr"/>
                </a:tc>
                <a:tc>
                  <a:txBody>
                    <a:bodyPr/>
                    <a:lstStyle/>
                    <a:p>
                      <a:pPr>
                        <a:buNone/>
                      </a:pPr>
                      <a:r>
                        <a:rPr lang="en-GB" sz="1200" b="0">
                          <a:effectLst/>
                        </a:rPr>
                        <a:t>~1,400 (planned)</a:t>
                      </a:r>
                    </a:p>
                  </a:txBody>
                  <a:tcPr marL="12613" marR="12613" marT="6306" marB="6306" anchor="ctr"/>
                </a:tc>
                <a:tc>
                  <a:txBody>
                    <a:bodyPr/>
                    <a:lstStyle/>
                    <a:p>
                      <a:pPr>
                        <a:buNone/>
                      </a:pPr>
                      <a:r>
                        <a:rPr lang="en-GB" sz="1200" b="0">
                          <a:effectLst/>
                        </a:rPr>
                        <a:t>Broadband, project paused</a:t>
                      </a:r>
                    </a:p>
                  </a:txBody>
                  <a:tcPr marL="12613" marR="12613" marT="6306" marB="6306" anchor="ctr"/>
                </a:tc>
                <a:extLst>
                  <a:ext uri="{0D108BD9-81ED-4DB2-BD59-A6C34878D82A}">
                    <a16:rowId xmlns:a16="http://schemas.microsoft.com/office/drawing/2014/main" val="2504755240"/>
                  </a:ext>
                </a:extLst>
              </a:tr>
            </a:tbl>
          </a:graphicData>
        </a:graphic>
      </p:graphicFrame>
      <p:sp>
        <p:nvSpPr>
          <p:cNvPr id="2" name="TextBox 1">
            <a:extLst>
              <a:ext uri="{FF2B5EF4-FFF2-40B4-BE49-F238E27FC236}">
                <a16:creationId xmlns:a16="http://schemas.microsoft.com/office/drawing/2014/main" id="{4888CFEE-22F8-FE0B-5DB3-B3274727E858}"/>
              </a:ext>
            </a:extLst>
          </p:cNvPr>
          <p:cNvSpPr txBox="1"/>
          <p:nvPr/>
        </p:nvSpPr>
        <p:spPr>
          <a:xfrm>
            <a:off x="1068512" y="415889"/>
            <a:ext cx="11190884" cy="954107"/>
          </a:xfrm>
          <a:prstGeom prst="rect">
            <a:avLst/>
          </a:prstGeom>
          <a:noFill/>
        </p:spPr>
        <p:txBody>
          <a:bodyPr wrap="none" lIns="91440" tIns="45720" rIns="91440" bIns="45720" rtlCol="0" anchor="t">
            <a:spAutoFit/>
          </a:bodyPr>
          <a:lstStyle/>
          <a:p>
            <a:r>
              <a:rPr lang="en-GB" sz="2800" dirty="0">
                <a:latin typeface="Arial"/>
                <a:cs typeface="Arial"/>
              </a:rPr>
              <a:t>LEO Satellite Constellations, the first 50 years ~150 LEO Sats</a:t>
            </a:r>
          </a:p>
          <a:p>
            <a:r>
              <a:rPr lang="en-GB" sz="2800" dirty="0">
                <a:latin typeface="Arial"/>
                <a:cs typeface="Arial"/>
              </a:rPr>
              <a:t>MEO Satellites up to Galileo &amp; O3b ~ 140 MEO Sats ~90 Nav related</a:t>
            </a:r>
          </a:p>
        </p:txBody>
      </p:sp>
      <p:sp>
        <p:nvSpPr>
          <p:cNvPr id="5" name="Footer Placeholder 1">
            <a:extLst>
              <a:ext uri="{FF2B5EF4-FFF2-40B4-BE49-F238E27FC236}">
                <a16:creationId xmlns:a16="http://schemas.microsoft.com/office/drawing/2014/main" id="{B8B49421-3C08-720C-AB43-CC9528E5DA5B}"/>
              </a:ext>
            </a:extLst>
          </p:cNvPr>
          <p:cNvSpPr>
            <a:spLocks noGrp="1"/>
          </p:cNvSpPr>
          <p:nvPr>
            <p:ph type="ftr" sz="quarter" idx="11"/>
          </p:nvPr>
        </p:nvSpPr>
        <p:spPr>
          <a:xfrm>
            <a:off x="3359150" y="6659613"/>
            <a:ext cx="6378575" cy="153888"/>
          </a:xfrm>
          <a:prstGeom prst="rect">
            <a:avLst/>
          </a:prstGeom>
        </p:spPr>
        <p:txBody>
          <a:bodyPr vert="horz" wrap="square" lIns="0" tIns="0" rIns="0" bIns="0" rtlCol="0" anchor="ctr">
            <a:spAutoFit/>
          </a:bodyPr>
          <a:lstStyle>
            <a:defPPr>
              <a:defRPr lang="en-US"/>
            </a:defPPr>
            <a:lvl1pPr marL="0" algn="l" defTabSz="914400" rtl="0" eaLnBrk="1" fontAlgn="auto" latinLnBrk="0" hangingPunct="1">
              <a:spcBef>
                <a:spcPts val="0"/>
              </a:spcBef>
              <a:spcAft>
                <a:spcPts val="0"/>
              </a:spcAft>
              <a:defRPr sz="1000" b="1" kern="1200">
                <a:solidFill>
                  <a:schemeClr val="tx1">
                    <a:lumMod val="8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t>copyright of</a:t>
            </a:r>
            <a:endParaRPr lang="en-GB">
              <a:solidFill>
                <a:schemeClr val="tx1"/>
              </a:solidFill>
            </a:endParaRPr>
          </a:p>
        </p:txBody>
      </p:sp>
      <p:sp>
        <p:nvSpPr>
          <p:cNvPr id="6" name="Date Placeholder 4">
            <a:extLst>
              <a:ext uri="{FF2B5EF4-FFF2-40B4-BE49-F238E27FC236}">
                <a16:creationId xmlns:a16="http://schemas.microsoft.com/office/drawing/2014/main" id="{C916D7E6-A9CE-A7C2-6867-A7B6B8421E37}"/>
              </a:ext>
            </a:extLst>
          </p:cNvPr>
          <p:cNvSpPr>
            <a:spLocks noGrp="1"/>
          </p:cNvSpPr>
          <p:nvPr>
            <p:ph type="dt" sz="half" idx="10"/>
          </p:nvPr>
        </p:nvSpPr>
        <p:spPr>
          <a:xfrm>
            <a:off x="550863" y="6659612"/>
            <a:ext cx="2628900" cy="153888"/>
          </a:xfrm>
          <a:prstGeom prst="rect">
            <a:avLst/>
          </a:prstGeom>
        </p:spPr>
        <p:txBody>
          <a:bodyPr vert="horz" wrap="square" lIns="0" tIns="0" rIns="0" bIns="0" rtlCol="0" anchor="ctr">
            <a:spAutoFit/>
          </a:bodyPr>
          <a:lstStyle>
            <a:defPPr>
              <a:defRPr lang="en-US"/>
            </a:defPPr>
            <a:lvl1pPr marL="0" algn="l" defTabSz="914400" rtl="0" eaLnBrk="1" fontAlgn="auto" latinLnBrk="0" hangingPunct="1">
              <a:spcBef>
                <a:spcPts val="0"/>
              </a:spcBef>
              <a:spcAft>
                <a:spcPts val="0"/>
              </a:spcAft>
              <a:defRPr sz="1000" b="1" kern="1200">
                <a:solidFill>
                  <a:schemeClr val="tx1">
                    <a:lumMod val="8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April 2026</a:t>
            </a:r>
            <a:endParaRPr lang="en-GB">
              <a:solidFill>
                <a:schemeClr val="tx1"/>
              </a:solidFill>
            </a:endParaRPr>
          </a:p>
        </p:txBody>
      </p:sp>
    </p:spTree>
    <p:extLst>
      <p:ext uri="{BB962C8B-B14F-4D97-AF65-F5344CB8AC3E}">
        <p14:creationId xmlns:p14="http://schemas.microsoft.com/office/powerpoint/2010/main" val="899830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55CF92F-95D4-D94D-2EDC-F103E3395822}"/>
              </a:ext>
            </a:extLst>
          </p:cNvPr>
          <p:cNvGraphicFramePr>
            <a:graphicFrameLocks noGrp="1"/>
          </p:cNvGraphicFramePr>
          <p:nvPr>
            <p:extLst>
              <p:ext uri="{D42A27DB-BD31-4B8C-83A1-F6EECF244321}">
                <p14:modId xmlns:p14="http://schemas.microsoft.com/office/powerpoint/2010/main" val="939776085"/>
              </p:ext>
            </p:extLst>
          </p:nvPr>
        </p:nvGraphicFramePr>
        <p:xfrm>
          <a:off x="486311" y="558109"/>
          <a:ext cx="11219377" cy="5546635"/>
        </p:xfrm>
        <a:graphic>
          <a:graphicData uri="http://schemas.openxmlformats.org/drawingml/2006/table">
            <a:tbl>
              <a:tblPr firstRow="1" bandRow="1">
                <a:tableStyleId>{5C22544A-7EE6-4342-B048-85BDC9FD1C3A}</a:tableStyleId>
              </a:tblPr>
              <a:tblGrid>
                <a:gridCol w="1602769">
                  <a:extLst>
                    <a:ext uri="{9D8B030D-6E8A-4147-A177-3AD203B41FA5}">
                      <a16:colId xmlns:a16="http://schemas.microsoft.com/office/drawing/2014/main" val="2030566482"/>
                    </a:ext>
                  </a:extLst>
                </a:gridCol>
                <a:gridCol w="813393">
                  <a:extLst>
                    <a:ext uri="{9D8B030D-6E8A-4147-A177-3AD203B41FA5}">
                      <a16:colId xmlns:a16="http://schemas.microsoft.com/office/drawing/2014/main" val="464011000"/>
                    </a:ext>
                  </a:extLst>
                </a:gridCol>
                <a:gridCol w="822131">
                  <a:extLst>
                    <a:ext uri="{9D8B030D-6E8A-4147-A177-3AD203B41FA5}">
                      <a16:colId xmlns:a16="http://schemas.microsoft.com/office/drawing/2014/main" val="1822453097"/>
                    </a:ext>
                  </a:extLst>
                </a:gridCol>
                <a:gridCol w="964636">
                  <a:extLst>
                    <a:ext uri="{9D8B030D-6E8A-4147-A177-3AD203B41FA5}">
                      <a16:colId xmlns:a16="http://schemas.microsoft.com/office/drawing/2014/main" val="909247850"/>
                    </a:ext>
                  </a:extLst>
                </a:gridCol>
                <a:gridCol w="2992564">
                  <a:extLst>
                    <a:ext uri="{9D8B030D-6E8A-4147-A177-3AD203B41FA5}">
                      <a16:colId xmlns:a16="http://schemas.microsoft.com/office/drawing/2014/main" val="2443584807"/>
                    </a:ext>
                  </a:extLst>
                </a:gridCol>
                <a:gridCol w="1951195">
                  <a:extLst>
                    <a:ext uri="{9D8B030D-6E8A-4147-A177-3AD203B41FA5}">
                      <a16:colId xmlns:a16="http://schemas.microsoft.com/office/drawing/2014/main" val="2354678759"/>
                    </a:ext>
                  </a:extLst>
                </a:gridCol>
                <a:gridCol w="2072689">
                  <a:extLst>
                    <a:ext uri="{9D8B030D-6E8A-4147-A177-3AD203B41FA5}">
                      <a16:colId xmlns:a16="http://schemas.microsoft.com/office/drawing/2014/main" val="765805313"/>
                    </a:ext>
                  </a:extLst>
                </a:gridCol>
              </a:tblGrid>
              <a:tr h="370840">
                <a:tc>
                  <a:txBody>
                    <a:bodyPr/>
                    <a:lstStyle/>
                    <a:p>
                      <a:pPr>
                        <a:buNone/>
                      </a:pPr>
                      <a:r>
                        <a:rPr lang="en-GB" sz="1200" b="0">
                          <a:effectLst/>
                        </a:rPr>
                        <a:t>Name / Company / Project</a:t>
                      </a:r>
                    </a:p>
                  </a:txBody>
                  <a:tcPr marL="12613" marR="12613" marT="6306" marB="6306" anchor="ctr"/>
                </a:tc>
                <a:tc>
                  <a:txBody>
                    <a:bodyPr/>
                    <a:lstStyle/>
                    <a:p>
                      <a:pPr>
                        <a:buNone/>
                      </a:pPr>
                      <a:r>
                        <a:rPr lang="en-GB" sz="1200" b="0">
                          <a:effectLst/>
                        </a:rPr>
                        <a:t>Country / Consortium</a:t>
                      </a:r>
                    </a:p>
                  </a:txBody>
                  <a:tcPr marL="12613" marR="12613" marT="6306" marB="6306" anchor="ctr"/>
                </a:tc>
                <a:tc>
                  <a:txBody>
                    <a:bodyPr/>
                    <a:lstStyle/>
                    <a:p>
                      <a:pPr>
                        <a:buNone/>
                      </a:pPr>
                      <a:r>
                        <a:rPr lang="en-GB" sz="1200" b="0">
                          <a:effectLst/>
                        </a:rPr>
                        <a:t>Status</a:t>
                      </a:r>
                    </a:p>
                  </a:txBody>
                  <a:tcPr marL="12613" marR="12613" marT="6306" marB="6306" anchor="ctr"/>
                </a:tc>
                <a:tc>
                  <a:txBody>
                    <a:bodyPr/>
                    <a:lstStyle/>
                    <a:p>
                      <a:pPr>
                        <a:buNone/>
                      </a:pPr>
                      <a:r>
                        <a:rPr lang="en-GB" sz="1200" b="0">
                          <a:effectLst/>
                        </a:rPr>
                        <a:t>First Launch / Announcement</a:t>
                      </a:r>
                    </a:p>
                  </a:txBody>
                  <a:tcPr marL="12613" marR="12613" marT="6306" marB="6306" anchor="ctr"/>
                </a:tc>
                <a:tc>
                  <a:txBody>
                    <a:bodyPr/>
                    <a:lstStyle/>
                    <a:p>
                      <a:pPr>
                        <a:buNone/>
                      </a:pPr>
                      <a:r>
                        <a:rPr lang="en-GB" sz="1200" b="0">
                          <a:effectLst/>
                        </a:rPr>
                        <a:t>Number of Satellites (Active / Planned)</a:t>
                      </a:r>
                    </a:p>
                  </a:txBody>
                  <a:tcPr marL="12613" marR="12613" marT="6306" marB="6306" anchor="ctr"/>
                </a:tc>
                <a:tc>
                  <a:txBody>
                    <a:bodyPr/>
                    <a:lstStyle/>
                    <a:p>
                      <a:pPr>
                        <a:buNone/>
                      </a:pPr>
                      <a:r>
                        <a:rPr lang="en-GB" sz="1200" b="0">
                          <a:effectLst/>
                        </a:rPr>
                        <a:t>Orbital Height (km)</a:t>
                      </a:r>
                    </a:p>
                  </a:txBody>
                  <a:tcPr marL="12613" marR="12613" marT="6306" marB="6306" anchor="ctr"/>
                </a:tc>
                <a:tc>
                  <a:txBody>
                    <a:bodyPr/>
                    <a:lstStyle/>
                    <a:p>
                      <a:pPr>
                        <a:buNone/>
                      </a:pPr>
                      <a:r>
                        <a:rPr lang="en-GB" sz="1200" b="0">
                          <a:effectLst/>
                        </a:rPr>
                        <a:t>Application / Notes</a:t>
                      </a:r>
                    </a:p>
                  </a:txBody>
                  <a:tcPr marL="12613" marR="12613" marT="6306" marB="6306" anchor="ctr"/>
                </a:tc>
                <a:extLst>
                  <a:ext uri="{0D108BD9-81ED-4DB2-BD59-A6C34878D82A}">
                    <a16:rowId xmlns:a16="http://schemas.microsoft.com/office/drawing/2014/main" val="4095978533"/>
                  </a:ext>
                </a:extLst>
              </a:tr>
              <a:tr h="198979">
                <a:tc>
                  <a:txBody>
                    <a:bodyPr/>
                    <a:lstStyle/>
                    <a:p>
                      <a:pPr>
                        <a:buNone/>
                      </a:pPr>
                      <a:r>
                        <a:rPr lang="en-GB" sz="1200" b="0" err="1">
                          <a:effectLst/>
                        </a:rPr>
                        <a:t>Satellogic</a:t>
                      </a:r>
                      <a:endParaRPr lang="en-GB" sz="1200" b="0">
                        <a:effectLst/>
                      </a:endParaRPr>
                    </a:p>
                  </a:txBody>
                  <a:tcPr marL="12613" marR="12613" marT="6306" marB="6306" anchor="ctr"/>
                </a:tc>
                <a:tc>
                  <a:txBody>
                    <a:bodyPr/>
                    <a:lstStyle/>
                    <a:p>
                      <a:pPr>
                        <a:buNone/>
                      </a:pPr>
                      <a:r>
                        <a:rPr lang="en-GB" sz="1200" b="0">
                          <a:effectLst/>
                        </a:rPr>
                        <a:t>Argentina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2016</a:t>
                      </a:r>
                    </a:p>
                  </a:txBody>
                  <a:tcPr marL="12613" marR="12613" marT="6306" marB="6306" anchor="ctr"/>
                </a:tc>
                <a:tc>
                  <a:txBody>
                    <a:bodyPr/>
                    <a:lstStyle/>
                    <a:p>
                      <a:pPr>
                        <a:buNone/>
                      </a:pPr>
                      <a:r>
                        <a:rPr lang="en-GB" sz="1200" b="0">
                          <a:effectLst/>
                        </a:rPr>
                        <a:t>30+ active</a:t>
                      </a:r>
                    </a:p>
                  </a:txBody>
                  <a:tcPr marL="12613" marR="12613" marT="6306" marB="6306" anchor="ctr"/>
                </a:tc>
                <a:tc>
                  <a:txBody>
                    <a:bodyPr/>
                    <a:lstStyle/>
                    <a:p>
                      <a:pPr>
                        <a:buNone/>
                      </a:pPr>
                      <a:r>
                        <a:rPr lang="en-GB" sz="1200" b="0">
                          <a:effectLst/>
                        </a:rPr>
                        <a:t>~475–500</a:t>
                      </a:r>
                    </a:p>
                  </a:txBody>
                  <a:tcPr marL="12613" marR="12613" marT="6306" marB="6306" anchor="ctr"/>
                </a:tc>
                <a:tc>
                  <a:txBody>
                    <a:bodyPr/>
                    <a:lstStyle/>
                    <a:p>
                      <a:pPr>
                        <a:buNone/>
                      </a:pPr>
                      <a:r>
                        <a:rPr lang="en-GB" sz="1200" b="0">
                          <a:effectLst/>
                        </a:rPr>
                        <a:t>Earth observation</a:t>
                      </a:r>
                    </a:p>
                  </a:txBody>
                  <a:tcPr marL="12613" marR="12613" marT="6306" marB="6306" anchor="ctr"/>
                </a:tc>
                <a:extLst>
                  <a:ext uri="{0D108BD9-81ED-4DB2-BD59-A6C34878D82A}">
                    <a16:rowId xmlns:a16="http://schemas.microsoft.com/office/drawing/2014/main" val="3212099490"/>
                  </a:ext>
                </a:extLst>
              </a:tr>
              <a:tr h="143839">
                <a:tc>
                  <a:txBody>
                    <a:bodyPr/>
                    <a:lstStyle/>
                    <a:p>
                      <a:pPr>
                        <a:buNone/>
                      </a:pPr>
                      <a:r>
                        <a:rPr lang="en-GB" sz="1200" b="0">
                          <a:effectLst/>
                        </a:rPr>
                        <a:t>OneWeb</a:t>
                      </a:r>
                    </a:p>
                  </a:txBody>
                  <a:tcPr marL="12613" marR="12613" marT="6306" marB="6306" anchor="ctr"/>
                </a:tc>
                <a:tc>
                  <a:txBody>
                    <a:bodyPr/>
                    <a:lstStyle/>
                    <a:p>
                      <a:pPr>
                        <a:buNone/>
                      </a:pPr>
                      <a:r>
                        <a:rPr lang="en-GB" sz="1200" b="0">
                          <a:effectLst/>
                        </a:rPr>
                        <a:t>UK/France</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2019</a:t>
                      </a:r>
                    </a:p>
                  </a:txBody>
                  <a:tcPr marL="12613" marR="12613" marT="6306" marB="6306" anchor="ctr"/>
                </a:tc>
                <a:tc>
                  <a:txBody>
                    <a:bodyPr/>
                    <a:lstStyle/>
                    <a:p>
                      <a:pPr>
                        <a:buNone/>
                      </a:pPr>
                      <a:r>
                        <a:rPr lang="en-GB" sz="1200" b="0">
                          <a:effectLst/>
                        </a:rPr>
                        <a:t>~632 active / 648 planned</a:t>
                      </a:r>
                    </a:p>
                  </a:txBody>
                  <a:tcPr marL="12613" marR="12613" marT="6306" marB="6306" anchor="ctr"/>
                </a:tc>
                <a:tc>
                  <a:txBody>
                    <a:bodyPr/>
                    <a:lstStyle/>
                    <a:p>
                      <a:pPr>
                        <a:buNone/>
                      </a:pPr>
                      <a:r>
                        <a:rPr lang="en-GB" sz="1200" b="0">
                          <a:effectLst/>
                        </a:rPr>
                        <a:t>~1,200</a:t>
                      </a:r>
                    </a:p>
                  </a:txBody>
                  <a:tcPr marL="12613" marR="12613" marT="6306" marB="6306" anchor="ctr"/>
                </a:tc>
                <a:tc>
                  <a:txBody>
                    <a:bodyPr/>
                    <a:lstStyle/>
                    <a:p>
                      <a:pPr>
                        <a:buNone/>
                      </a:pPr>
                      <a:r>
                        <a:rPr lang="en-GB" sz="1200" b="0">
                          <a:effectLst/>
                        </a:rPr>
                        <a:t>Broadband</a:t>
                      </a:r>
                    </a:p>
                  </a:txBody>
                  <a:tcPr marL="12613" marR="12613" marT="6306" marB="6306" anchor="ctr"/>
                </a:tc>
                <a:extLst>
                  <a:ext uri="{0D108BD9-81ED-4DB2-BD59-A6C34878D82A}">
                    <a16:rowId xmlns:a16="http://schemas.microsoft.com/office/drawing/2014/main" val="1972692351"/>
                  </a:ext>
                </a:extLst>
              </a:tr>
              <a:tr h="91842">
                <a:tc>
                  <a:txBody>
                    <a:bodyPr/>
                    <a:lstStyle/>
                    <a:p>
                      <a:pPr>
                        <a:buNone/>
                      </a:pPr>
                      <a:r>
                        <a:rPr lang="en-GB" sz="1200" b="0">
                          <a:effectLst/>
                        </a:rPr>
                        <a:t>Starlink (SpaceX)</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2019</a:t>
                      </a:r>
                    </a:p>
                  </a:txBody>
                  <a:tcPr marL="12613" marR="12613" marT="6306" marB="6306" anchor="ctr"/>
                </a:tc>
                <a:tc>
                  <a:txBody>
                    <a:bodyPr/>
                    <a:lstStyle/>
                    <a:p>
                      <a:pPr>
                        <a:buNone/>
                      </a:pPr>
                      <a:r>
                        <a:rPr lang="en-GB" sz="1200" b="0">
                          <a:effectLst/>
                        </a:rPr>
                        <a:t>~5,800 active / up to 42,000 planned</a:t>
                      </a:r>
                    </a:p>
                  </a:txBody>
                  <a:tcPr marL="12613" marR="12613" marT="6306" marB="6306" anchor="ctr"/>
                </a:tc>
                <a:tc>
                  <a:txBody>
                    <a:bodyPr/>
                    <a:lstStyle/>
                    <a:p>
                      <a:pPr>
                        <a:buNone/>
                      </a:pPr>
                      <a:r>
                        <a:rPr lang="en-GB" sz="1200" b="0">
                          <a:effectLst/>
                        </a:rPr>
                        <a:t>~550 (main shell), 340–1,325</a:t>
                      </a:r>
                    </a:p>
                  </a:txBody>
                  <a:tcPr marL="12613" marR="12613" marT="6306" marB="6306" anchor="ctr"/>
                </a:tc>
                <a:tc>
                  <a:txBody>
                    <a:bodyPr/>
                    <a:lstStyle/>
                    <a:p>
                      <a:pPr>
                        <a:buNone/>
                      </a:pPr>
                      <a:r>
                        <a:rPr lang="en-GB" sz="1200" b="0">
                          <a:effectLst/>
                        </a:rPr>
                        <a:t>Broadband</a:t>
                      </a:r>
                    </a:p>
                  </a:txBody>
                  <a:tcPr marL="12613" marR="12613" marT="6306" marB="6306" anchor="ctr"/>
                </a:tc>
                <a:extLst>
                  <a:ext uri="{0D108BD9-81ED-4DB2-BD59-A6C34878D82A}">
                    <a16:rowId xmlns:a16="http://schemas.microsoft.com/office/drawing/2014/main" val="2049266163"/>
                  </a:ext>
                </a:extLst>
              </a:tr>
              <a:tr h="122039">
                <a:tc>
                  <a:txBody>
                    <a:bodyPr/>
                    <a:lstStyle/>
                    <a:p>
                      <a:pPr>
                        <a:buNone/>
                      </a:pPr>
                      <a:r>
                        <a:rPr lang="en-GB" sz="1200" b="0">
                          <a:effectLst/>
                        </a:rPr>
                        <a:t>Tianqi (GuoDianGaoKe)</a:t>
                      </a:r>
                    </a:p>
                  </a:txBody>
                  <a:tcPr marL="12613" marR="12613" marT="6306" marB="6306" anchor="ctr"/>
                </a:tc>
                <a:tc>
                  <a:txBody>
                    <a:bodyPr/>
                    <a:lstStyle/>
                    <a:p>
                      <a:pPr>
                        <a:buNone/>
                      </a:pPr>
                      <a:r>
                        <a:rPr lang="en-GB" sz="1200" b="0">
                          <a:effectLst/>
                        </a:rPr>
                        <a:t>China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2018</a:t>
                      </a:r>
                    </a:p>
                  </a:txBody>
                  <a:tcPr marL="12613" marR="12613" marT="6306" marB="6306" anchor="ctr"/>
                </a:tc>
                <a:tc>
                  <a:txBody>
                    <a:bodyPr/>
                    <a:lstStyle/>
                    <a:p>
                      <a:pPr>
                        <a:buNone/>
                      </a:pPr>
                      <a:r>
                        <a:rPr lang="en-GB" sz="1200" b="0">
                          <a:effectLst/>
                        </a:rPr>
                        <a:t>37 active / expanding</a:t>
                      </a:r>
                    </a:p>
                  </a:txBody>
                  <a:tcPr marL="12613" marR="12613" marT="6306" marB="6306" anchor="ctr"/>
                </a:tc>
                <a:tc>
                  <a:txBody>
                    <a:bodyPr/>
                    <a:lstStyle/>
                    <a:p>
                      <a:pPr>
                        <a:buNone/>
                      </a:pPr>
                      <a:r>
                        <a:rPr lang="en-GB" sz="1200" b="0">
                          <a:effectLst/>
                        </a:rPr>
                        <a:t>~500–600</a:t>
                      </a:r>
                    </a:p>
                  </a:txBody>
                  <a:tcPr marL="12613" marR="12613" marT="6306" marB="6306" anchor="ctr"/>
                </a:tc>
                <a:tc>
                  <a:txBody>
                    <a:bodyPr/>
                    <a:lstStyle/>
                    <a:p>
                      <a:pPr>
                        <a:buNone/>
                      </a:pPr>
                      <a:r>
                        <a:rPr lang="en-GB" sz="1200" b="0">
                          <a:effectLst/>
                        </a:rPr>
                        <a:t>IoT</a:t>
                      </a:r>
                    </a:p>
                  </a:txBody>
                  <a:tcPr marL="12613" marR="12613" marT="6306" marB="6306" anchor="ctr"/>
                </a:tc>
                <a:extLst>
                  <a:ext uri="{0D108BD9-81ED-4DB2-BD59-A6C34878D82A}">
                    <a16:rowId xmlns:a16="http://schemas.microsoft.com/office/drawing/2014/main" val="1841705108"/>
                  </a:ext>
                </a:extLst>
              </a:tr>
              <a:tr h="39220">
                <a:tc>
                  <a:txBody>
                    <a:bodyPr/>
                    <a:lstStyle/>
                    <a:p>
                      <a:pPr>
                        <a:buNone/>
                      </a:pPr>
                      <a:r>
                        <a:rPr lang="en-GB" sz="1200" b="0">
                          <a:effectLst/>
                        </a:rPr>
                        <a:t>BlackSky</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2018</a:t>
                      </a:r>
                    </a:p>
                  </a:txBody>
                  <a:tcPr marL="12613" marR="12613" marT="6306" marB="6306" anchor="ctr"/>
                </a:tc>
                <a:tc>
                  <a:txBody>
                    <a:bodyPr/>
                    <a:lstStyle/>
                    <a:p>
                      <a:pPr>
                        <a:buNone/>
                      </a:pPr>
                      <a:r>
                        <a:rPr lang="en-GB" sz="1200" b="0">
                          <a:effectLst/>
                        </a:rPr>
                        <a:t>16 active / 60 planned</a:t>
                      </a:r>
                    </a:p>
                  </a:txBody>
                  <a:tcPr marL="12613" marR="12613" marT="6306" marB="6306" anchor="ctr"/>
                </a:tc>
                <a:tc>
                  <a:txBody>
                    <a:bodyPr/>
                    <a:lstStyle/>
                    <a:p>
                      <a:pPr>
                        <a:buNone/>
                      </a:pPr>
                      <a:r>
                        <a:rPr lang="en-GB" sz="1200" b="0">
                          <a:effectLst/>
                        </a:rPr>
                        <a:t>~430–450</a:t>
                      </a:r>
                    </a:p>
                  </a:txBody>
                  <a:tcPr marL="12613" marR="12613" marT="6306" marB="6306" anchor="ctr"/>
                </a:tc>
                <a:tc>
                  <a:txBody>
                    <a:bodyPr/>
                    <a:lstStyle/>
                    <a:p>
                      <a:pPr>
                        <a:buNone/>
                      </a:pPr>
                      <a:r>
                        <a:rPr lang="en-GB" sz="1200" b="0">
                          <a:effectLst/>
                        </a:rPr>
                        <a:t>Earth observation</a:t>
                      </a:r>
                    </a:p>
                  </a:txBody>
                  <a:tcPr marL="12613" marR="12613" marT="6306" marB="6306" anchor="ctr"/>
                </a:tc>
                <a:extLst>
                  <a:ext uri="{0D108BD9-81ED-4DB2-BD59-A6C34878D82A}">
                    <a16:rowId xmlns:a16="http://schemas.microsoft.com/office/drawing/2014/main" val="3463948246"/>
                  </a:ext>
                </a:extLst>
              </a:tr>
              <a:tr h="79692">
                <a:tc>
                  <a:txBody>
                    <a:bodyPr/>
                    <a:lstStyle/>
                    <a:p>
                      <a:pPr>
                        <a:buNone/>
                      </a:pPr>
                      <a:r>
                        <a:rPr lang="en-GB" sz="1200" b="0">
                          <a:effectLst/>
                        </a:rPr>
                        <a:t>ICEYE</a:t>
                      </a:r>
                    </a:p>
                  </a:txBody>
                  <a:tcPr marL="12613" marR="12613" marT="6306" marB="6306" anchor="ctr"/>
                </a:tc>
                <a:tc>
                  <a:txBody>
                    <a:bodyPr/>
                    <a:lstStyle/>
                    <a:p>
                      <a:pPr>
                        <a:buNone/>
                      </a:pPr>
                      <a:r>
                        <a:rPr lang="en-GB" sz="1200" b="0">
                          <a:effectLst/>
                        </a:rPr>
                        <a:t>Finland</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2018</a:t>
                      </a:r>
                    </a:p>
                  </a:txBody>
                  <a:tcPr marL="12613" marR="12613" marT="6306" marB="6306" anchor="ctr"/>
                </a:tc>
                <a:tc>
                  <a:txBody>
                    <a:bodyPr/>
                    <a:lstStyle/>
                    <a:p>
                      <a:pPr>
                        <a:buNone/>
                      </a:pPr>
                      <a:r>
                        <a:rPr lang="en-GB" sz="1200" b="0">
                          <a:effectLst/>
                        </a:rPr>
                        <a:t>20+ active</a:t>
                      </a:r>
                    </a:p>
                  </a:txBody>
                  <a:tcPr marL="12613" marR="12613" marT="6306" marB="6306" anchor="ctr"/>
                </a:tc>
                <a:tc>
                  <a:txBody>
                    <a:bodyPr/>
                    <a:lstStyle/>
                    <a:p>
                      <a:pPr>
                        <a:buNone/>
                      </a:pPr>
                      <a:r>
                        <a:rPr lang="en-GB" sz="1200" b="0">
                          <a:effectLst/>
                        </a:rPr>
                        <a:t>~500–600</a:t>
                      </a:r>
                    </a:p>
                  </a:txBody>
                  <a:tcPr marL="12613" marR="12613" marT="6306" marB="6306" anchor="ctr"/>
                </a:tc>
                <a:tc>
                  <a:txBody>
                    <a:bodyPr/>
                    <a:lstStyle/>
                    <a:p>
                      <a:pPr>
                        <a:buNone/>
                      </a:pPr>
                      <a:r>
                        <a:rPr lang="en-GB" sz="1200" b="0">
                          <a:effectLst/>
                        </a:rPr>
                        <a:t>SAR/Earth obs</a:t>
                      </a:r>
                    </a:p>
                  </a:txBody>
                  <a:tcPr marL="12613" marR="12613" marT="6306" marB="6306" anchor="ctr"/>
                </a:tc>
                <a:extLst>
                  <a:ext uri="{0D108BD9-81ED-4DB2-BD59-A6C34878D82A}">
                    <a16:rowId xmlns:a16="http://schemas.microsoft.com/office/drawing/2014/main" val="4034929081"/>
                  </a:ext>
                </a:extLst>
              </a:tr>
              <a:tr h="99614">
                <a:tc>
                  <a:txBody>
                    <a:bodyPr/>
                    <a:lstStyle/>
                    <a:p>
                      <a:pPr>
                        <a:buNone/>
                      </a:pPr>
                      <a:r>
                        <a:rPr lang="en-GB" sz="1200" b="0">
                          <a:effectLst/>
                        </a:rPr>
                        <a:t>Swarm Technologies</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2018</a:t>
                      </a:r>
                    </a:p>
                  </a:txBody>
                  <a:tcPr marL="12613" marR="12613" marT="6306" marB="6306" anchor="ctr"/>
                </a:tc>
                <a:tc>
                  <a:txBody>
                    <a:bodyPr/>
                    <a:lstStyle/>
                    <a:p>
                      <a:pPr>
                        <a:buNone/>
                      </a:pPr>
                      <a:r>
                        <a:rPr lang="en-GB" sz="1200" b="0">
                          <a:effectLst/>
                        </a:rPr>
                        <a:t>120+ active</a:t>
                      </a:r>
                    </a:p>
                  </a:txBody>
                  <a:tcPr marL="12613" marR="12613" marT="6306" marB="6306" anchor="ctr"/>
                </a:tc>
                <a:tc>
                  <a:txBody>
                    <a:bodyPr/>
                    <a:lstStyle/>
                    <a:p>
                      <a:pPr>
                        <a:buNone/>
                      </a:pPr>
                      <a:r>
                        <a:rPr lang="en-GB" sz="1200" b="0">
                          <a:effectLst/>
                        </a:rPr>
                        <a:t>~550</a:t>
                      </a:r>
                    </a:p>
                  </a:txBody>
                  <a:tcPr marL="12613" marR="12613" marT="6306" marB="6306" anchor="ctr"/>
                </a:tc>
                <a:tc>
                  <a:txBody>
                    <a:bodyPr/>
                    <a:lstStyle/>
                    <a:p>
                      <a:pPr>
                        <a:buNone/>
                      </a:pPr>
                      <a:r>
                        <a:rPr lang="en-GB" sz="1200" b="0">
                          <a:effectLst/>
                        </a:rPr>
                        <a:t>IoT</a:t>
                      </a:r>
                    </a:p>
                  </a:txBody>
                  <a:tcPr marL="12613" marR="12613" marT="6306" marB="6306" anchor="ctr"/>
                </a:tc>
                <a:extLst>
                  <a:ext uri="{0D108BD9-81ED-4DB2-BD59-A6C34878D82A}">
                    <a16:rowId xmlns:a16="http://schemas.microsoft.com/office/drawing/2014/main" val="1351189003"/>
                  </a:ext>
                </a:extLst>
              </a:tr>
              <a:tr h="129811">
                <a:tc>
                  <a:txBody>
                    <a:bodyPr/>
                    <a:lstStyle/>
                    <a:p>
                      <a:pPr>
                        <a:buNone/>
                      </a:pPr>
                      <a:r>
                        <a:rPr lang="en-GB" sz="1200" b="0">
                          <a:effectLst/>
                        </a:rPr>
                        <a:t>Hiber Global</a:t>
                      </a:r>
                    </a:p>
                  </a:txBody>
                  <a:tcPr marL="12613" marR="12613" marT="6306" marB="6306" anchor="ctr"/>
                </a:tc>
                <a:tc>
                  <a:txBody>
                    <a:bodyPr/>
                    <a:lstStyle/>
                    <a:p>
                      <a:pPr>
                        <a:buNone/>
                      </a:pPr>
                      <a:r>
                        <a:rPr lang="en-GB" sz="1200" b="0">
                          <a:effectLst/>
                        </a:rPr>
                        <a:t>Netherlands</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2018</a:t>
                      </a:r>
                    </a:p>
                  </a:txBody>
                  <a:tcPr marL="12613" marR="12613" marT="6306" marB="6306" anchor="ctr"/>
                </a:tc>
                <a:tc>
                  <a:txBody>
                    <a:bodyPr/>
                    <a:lstStyle/>
                    <a:p>
                      <a:pPr>
                        <a:buNone/>
                      </a:pPr>
                      <a:r>
                        <a:rPr lang="en-GB" sz="1200" b="0">
                          <a:effectLst/>
                        </a:rPr>
                        <a:t>48 active / 48 planned</a:t>
                      </a:r>
                    </a:p>
                  </a:txBody>
                  <a:tcPr marL="12613" marR="12613" marT="6306" marB="6306" anchor="ctr"/>
                </a:tc>
                <a:tc>
                  <a:txBody>
                    <a:bodyPr/>
                    <a:lstStyle/>
                    <a:p>
                      <a:pPr>
                        <a:buNone/>
                      </a:pPr>
                      <a:r>
                        <a:rPr lang="en-GB" sz="1200" b="0">
                          <a:effectLst/>
                        </a:rPr>
                        <a:t>~600</a:t>
                      </a:r>
                    </a:p>
                  </a:txBody>
                  <a:tcPr marL="12613" marR="12613" marT="6306" marB="6306" anchor="ctr"/>
                </a:tc>
                <a:tc>
                  <a:txBody>
                    <a:bodyPr/>
                    <a:lstStyle/>
                    <a:p>
                      <a:pPr>
                        <a:buNone/>
                      </a:pPr>
                      <a:r>
                        <a:rPr lang="en-GB" sz="1200" b="0">
                          <a:effectLst/>
                        </a:rPr>
                        <a:t>IoT</a:t>
                      </a:r>
                    </a:p>
                  </a:txBody>
                  <a:tcPr marL="12613" marR="12613" marT="6306" marB="6306" anchor="ctr"/>
                </a:tc>
                <a:extLst>
                  <a:ext uri="{0D108BD9-81ED-4DB2-BD59-A6C34878D82A}">
                    <a16:rowId xmlns:a16="http://schemas.microsoft.com/office/drawing/2014/main" val="684856238"/>
                  </a:ext>
                </a:extLst>
              </a:tr>
              <a:tr h="98364">
                <a:tc>
                  <a:txBody>
                    <a:bodyPr/>
                    <a:lstStyle/>
                    <a:p>
                      <a:pPr>
                        <a:buNone/>
                      </a:pPr>
                      <a:r>
                        <a:rPr lang="en-GB" sz="1200" b="0">
                          <a:effectLst/>
                        </a:rPr>
                        <a:t>Astrocast</a:t>
                      </a:r>
                    </a:p>
                  </a:txBody>
                  <a:tcPr marL="12613" marR="12613" marT="6306" marB="6306" anchor="ctr"/>
                </a:tc>
                <a:tc>
                  <a:txBody>
                    <a:bodyPr/>
                    <a:lstStyle/>
                    <a:p>
                      <a:pPr>
                        <a:buNone/>
                      </a:pPr>
                      <a:r>
                        <a:rPr lang="en-GB" sz="1200" b="0">
                          <a:effectLst/>
                        </a:rPr>
                        <a:t>Switzerland</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2018</a:t>
                      </a:r>
                    </a:p>
                  </a:txBody>
                  <a:tcPr marL="12613" marR="12613" marT="6306" marB="6306" anchor="ctr"/>
                </a:tc>
                <a:tc>
                  <a:txBody>
                    <a:bodyPr/>
                    <a:lstStyle/>
                    <a:p>
                      <a:pPr>
                        <a:buNone/>
                      </a:pPr>
                      <a:r>
                        <a:rPr lang="en-GB" sz="1200" b="0">
                          <a:effectLst/>
                        </a:rPr>
                        <a:t>18 active / 100 planned</a:t>
                      </a:r>
                    </a:p>
                  </a:txBody>
                  <a:tcPr marL="12613" marR="12613" marT="6306" marB="6306" anchor="ctr"/>
                </a:tc>
                <a:tc>
                  <a:txBody>
                    <a:bodyPr/>
                    <a:lstStyle/>
                    <a:p>
                      <a:pPr>
                        <a:buNone/>
                      </a:pPr>
                      <a:r>
                        <a:rPr lang="en-GB" sz="1200" b="0">
                          <a:effectLst/>
                        </a:rPr>
                        <a:t>~550</a:t>
                      </a:r>
                    </a:p>
                  </a:txBody>
                  <a:tcPr marL="12613" marR="12613" marT="6306" marB="6306" anchor="ctr"/>
                </a:tc>
                <a:tc>
                  <a:txBody>
                    <a:bodyPr/>
                    <a:lstStyle/>
                    <a:p>
                      <a:pPr>
                        <a:buNone/>
                      </a:pPr>
                      <a:r>
                        <a:rPr lang="en-GB" sz="1200" b="0">
                          <a:effectLst/>
                        </a:rPr>
                        <a:t>IoT</a:t>
                      </a:r>
                    </a:p>
                  </a:txBody>
                  <a:tcPr marL="12613" marR="12613" marT="6306" marB="6306" anchor="ctr"/>
                </a:tc>
                <a:extLst>
                  <a:ext uri="{0D108BD9-81ED-4DB2-BD59-A6C34878D82A}">
                    <a16:rowId xmlns:a16="http://schemas.microsoft.com/office/drawing/2014/main" val="1167442779"/>
                  </a:ext>
                </a:extLst>
              </a:tr>
              <a:tr h="118286">
                <a:tc>
                  <a:txBody>
                    <a:bodyPr/>
                    <a:lstStyle/>
                    <a:p>
                      <a:pPr>
                        <a:buNone/>
                      </a:pPr>
                      <a:r>
                        <a:rPr lang="en-GB" sz="1200" b="0">
                          <a:effectLst/>
                        </a:rPr>
                        <a:t>Kepler Communications</a:t>
                      </a:r>
                    </a:p>
                  </a:txBody>
                  <a:tcPr marL="12613" marR="12613" marT="6306" marB="6306" anchor="ctr"/>
                </a:tc>
                <a:tc>
                  <a:txBody>
                    <a:bodyPr/>
                    <a:lstStyle/>
                    <a:p>
                      <a:pPr>
                        <a:buNone/>
                      </a:pPr>
                      <a:r>
                        <a:rPr lang="en-GB" sz="1200" b="0">
                          <a:effectLst/>
                        </a:rPr>
                        <a:t>Canada</a:t>
                      </a:r>
                    </a:p>
                  </a:txBody>
                  <a:tcPr marL="12613" marR="12613" marT="6306" marB="6306" anchor="ctr"/>
                </a:tc>
                <a:tc>
                  <a:txBody>
                    <a:bodyPr/>
                    <a:lstStyle/>
                    <a:p>
                      <a:pPr>
                        <a:buNone/>
                      </a:pPr>
                      <a:r>
                        <a:rPr lang="en-GB" sz="1200" b="0">
                          <a:effectLst/>
                        </a:rPr>
                        <a:t>Operational</a:t>
                      </a:r>
                    </a:p>
                  </a:txBody>
                  <a:tcPr marL="12613" marR="12613" marT="6306" marB="6306" anchor="ctr"/>
                </a:tc>
                <a:tc>
                  <a:txBody>
                    <a:bodyPr/>
                    <a:lstStyle/>
                    <a:p>
                      <a:pPr>
                        <a:buNone/>
                      </a:pPr>
                      <a:r>
                        <a:rPr lang="en-GB" sz="1200" b="0">
                          <a:effectLst/>
                        </a:rPr>
                        <a:t>2018</a:t>
                      </a:r>
                    </a:p>
                  </a:txBody>
                  <a:tcPr marL="12613" marR="12613" marT="6306" marB="6306" anchor="ctr"/>
                </a:tc>
                <a:tc>
                  <a:txBody>
                    <a:bodyPr/>
                    <a:lstStyle/>
                    <a:p>
                      <a:pPr>
                        <a:buNone/>
                      </a:pPr>
                      <a:r>
                        <a:rPr lang="en-GB" sz="1200" b="0">
                          <a:effectLst/>
                        </a:rPr>
                        <a:t>~21 active / 140 planned</a:t>
                      </a:r>
                    </a:p>
                  </a:txBody>
                  <a:tcPr marL="12613" marR="12613" marT="6306" marB="6306" anchor="ctr"/>
                </a:tc>
                <a:tc>
                  <a:txBody>
                    <a:bodyPr/>
                    <a:lstStyle/>
                    <a:p>
                      <a:pPr>
                        <a:buNone/>
                      </a:pPr>
                      <a:r>
                        <a:rPr lang="en-GB" sz="1200" b="0">
                          <a:effectLst/>
                        </a:rPr>
                        <a:t>~575</a:t>
                      </a:r>
                    </a:p>
                  </a:txBody>
                  <a:tcPr marL="12613" marR="12613" marT="6306" marB="6306" anchor="ctr"/>
                </a:tc>
                <a:tc>
                  <a:txBody>
                    <a:bodyPr/>
                    <a:lstStyle/>
                    <a:p>
                      <a:pPr>
                        <a:buNone/>
                      </a:pPr>
                      <a:r>
                        <a:rPr lang="en-GB" sz="1200" b="0">
                          <a:effectLst/>
                        </a:rPr>
                        <a:t>IoT/data services</a:t>
                      </a:r>
                    </a:p>
                  </a:txBody>
                  <a:tcPr marL="12613" marR="12613" marT="6306" marB="6306" anchor="ctr"/>
                </a:tc>
                <a:extLst>
                  <a:ext uri="{0D108BD9-81ED-4DB2-BD59-A6C34878D82A}">
                    <a16:rowId xmlns:a16="http://schemas.microsoft.com/office/drawing/2014/main" val="2476020735"/>
                  </a:ext>
                </a:extLst>
              </a:tr>
              <a:tr h="107387">
                <a:tc>
                  <a:txBody>
                    <a:bodyPr/>
                    <a:lstStyle/>
                    <a:p>
                      <a:pPr>
                        <a:buNone/>
                      </a:pPr>
                      <a:r>
                        <a:rPr lang="en-GB" sz="1200" b="0">
                          <a:effectLst/>
                        </a:rPr>
                        <a:t>Guowang (China SatNet)</a:t>
                      </a:r>
                    </a:p>
                  </a:txBody>
                  <a:tcPr marL="12613" marR="12613" marT="6306" marB="6306" anchor="ctr"/>
                </a:tc>
                <a:tc>
                  <a:txBody>
                    <a:bodyPr/>
                    <a:lstStyle/>
                    <a:p>
                      <a:pPr>
                        <a:buNone/>
                      </a:pPr>
                      <a:r>
                        <a:rPr lang="en-GB" sz="1200" b="0">
                          <a:effectLst/>
                        </a:rPr>
                        <a:t>China</a:t>
                      </a:r>
                    </a:p>
                  </a:txBody>
                  <a:tcPr marL="12613" marR="12613" marT="6306" marB="6306" anchor="ctr"/>
                </a:tc>
                <a:tc>
                  <a:txBody>
                    <a:bodyPr/>
                    <a:lstStyle/>
                    <a:p>
                      <a:pPr>
                        <a:buNone/>
                      </a:pPr>
                      <a:r>
                        <a:rPr lang="en-GB" sz="1200" b="0">
                          <a:effectLst/>
                        </a:rPr>
                        <a:t>Deploying</a:t>
                      </a:r>
                    </a:p>
                  </a:txBody>
                  <a:tcPr marL="12613" marR="12613" marT="6306" marB="6306" anchor="ctr"/>
                </a:tc>
                <a:tc>
                  <a:txBody>
                    <a:bodyPr/>
                    <a:lstStyle/>
                    <a:p>
                      <a:pPr>
                        <a:buNone/>
                      </a:pPr>
                      <a:r>
                        <a:rPr lang="en-GB" sz="1200" b="0">
                          <a:effectLst/>
                        </a:rPr>
                        <a:t>2022</a:t>
                      </a:r>
                    </a:p>
                  </a:txBody>
                  <a:tcPr marL="12613" marR="12613" marT="6306" marB="6306" anchor="ctr"/>
                </a:tc>
                <a:tc>
                  <a:txBody>
                    <a:bodyPr/>
                    <a:lstStyle/>
                    <a:p>
                      <a:pPr>
                        <a:buNone/>
                      </a:pPr>
                      <a:r>
                        <a:rPr lang="en-GB" sz="1200" b="0">
                          <a:effectLst/>
                        </a:rPr>
                        <a:t>~100 active / 13,000 planned</a:t>
                      </a:r>
                    </a:p>
                  </a:txBody>
                  <a:tcPr marL="12613" marR="12613" marT="6306" marB="6306" anchor="ctr"/>
                </a:tc>
                <a:tc>
                  <a:txBody>
                    <a:bodyPr/>
                    <a:lstStyle/>
                    <a:p>
                      <a:pPr>
                        <a:buNone/>
                      </a:pPr>
                      <a:r>
                        <a:rPr lang="en-GB" sz="1200" b="0">
                          <a:effectLst/>
                        </a:rPr>
                        <a:t>~1,100–1,200 (planned)</a:t>
                      </a:r>
                    </a:p>
                  </a:txBody>
                  <a:tcPr marL="12613" marR="12613" marT="6306" marB="6306" anchor="ctr"/>
                </a:tc>
                <a:tc>
                  <a:txBody>
                    <a:bodyPr/>
                    <a:lstStyle/>
                    <a:p>
                      <a:pPr>
                        <a:buNone/>
                      </a:pPr>
                      <a:r>
                        <a:rPr lang="en-GB" sz="1200" b="0">
                          <a:effectLst/>
                        </a:rPr>
                        <a:t>Broadband, dual-use</a:t>
                      </a:r>
                    </a:p>
                  </a:txBody>
                  <a:tcPr marL="12613" marR="12613" marT="6306" marB="6306" anchor="ctr"/>
                </a:tc>
                <a:extLst>
                  <a:ext uri="{0D108BD9-81ED-4DB2-BD59-A6C34878D82A}">
                    <a16:rowId xmlns:a16="http://schemas.microsoft.com/office/drawing/2014/main" val="3181681504"/>
                  </a:ext>
                </a:extLst>
              </a:tr>
              <a:tr h="127310">
                <a:tc>
                  <a:txBody>
                    <a:bodyPr/>
                    <a:lstStyle/>
                    <a:p>
                      <a:pPr>
                        <a:buNone/>
                      </a:pPr>
                      <a:r>
                        <a:rPr lang="en-GB" sz="1200" b="0">
                          <a:effectLst/>
                        </a:rPr>
                        <a:t>Geely (Future Mobility)</a:t>
                      </a:r>
                    </a:p>
                  </a:txBody>
                  <a:tcPr marL="12613" marR="12613" marT="6306" marB="6306" anchor="ctr"/>
                </a:tc>
                <a:tc>
                  <a:txBody>
                    <a:bodyPr/>
                    <a:lstStyle/>
                    <a:p>
                      <a:pPr>
                        <a:buNone/>
                      </a:pPr>
                      <a:r>
                        <a:rPr lang="en-GB" sz="1200" b="0">
                          <a:effectLst/>
                        </a:rPr>
                        <a:t>China</a:t>
                      </a:r>
                    </a:p>
                  </a:txBody>
                  <a:tcPr marL="12613" marR="12613" marT="6306" marB="6306" anchor="ctr"/>
                </a:tc>
                <a:tc>
                  <a:txBody>
                    <a:bodyPr/>
                    <a:lstStyle/>
                    <a:p>
                      <a:pPr>
                        <a:buNone/>
                      </a:pPr>
                      <a:r>
                        <a:rPr lang="en-GB" sz="1200" b="0">
                          <a:effectLst/>
                        </a:rPr>
                        <a:t>Deploying</a:t>
                      </a:r>
                    </a:p>
                  </a:txBody>
                  <a:tcPr marL="12613" marR="12613" marT="6306" marB="6306" anchor="ctr"/>
                </a:tc>
                <a:tc>
                  <a:txBody>
                    <a:bodyPr/>
                    <a:lstStyle/>
                    <a:p>
                      <a:pPr>
                        <a:buNone/>
                      </a:pPr>
                      <a:r>
                        <a:rPr lang="en-GB" sz="1200" b="0">
                          <a:effectLst/>
                        </a:rPr>
                        <a:t>2022</a:t>
                      </a:r>
                    </a:p>
                  </a:txBody>
                  <a:tcPr marL="12613" marR="12613" marT="6306" marB="6306" anchor="ctr"/>
                </a:tc>
                <a:tc>
                  <a:txBody>
                    <a:bodyPr/>
                    <a:lstStyle/>
                    <a:p>
                      <a:pPr>
                        <a:buNone/>
                      </a:pPr>
                      <a:r>
                        <a:rPr lang="en-GB" sz="1200" b="0">
                          <a:effectLst/>
                        </a:rPr>
                        <a:t>30 active / 72 (phase 1), 264 (phase 2), 5,676 (final)</a:t>
                      </a:r>
                    </a:p>
                  </a:txBody>
                  <a:tcPr marL="12613" marR="12613" marT="6306" marB="6306" anchor="ctr"/>
                </a:tc>
                <a:tc>
                  <a:txBody>
                    <a:bodyPr/>
                    <a:lstStyle/>
                    <a:p>
                      <a:pPr>
                        <a:buNone/>
                      </a:pPr>
                      <a:r>
                        <a:rPr lang="en-GB" sz="1200" b="0">
                          <a:effectLst/>
                        </a:rPr>
                        <a:t>~600–800</a:t>
                      </a:r>
                    </a:p>
                  </a:txBody>
                  <a:tcPr marL="12613" marR="12613" marT="6306" marB="6306" anchor="ctr"/>
                </a:tc>
                <a:tc>
                  <a:txBody>
                    <a:bodyPr/>
                    <a:lstStyle/>
                    <a:p>
                      <a:pPr>
                        <a:buNone/>
                      </a:pPr>
                      <a:r>
                        <a:rPr lang="en-GB" sz="1200" b="0">
                          <a:effectLst/>
                        </a:rPr>
                        <a:t>Vehicle IoT</a:t>
                      </a:r>
                    </a:p>
                  </a:txBody>
                  <a:tcPr marL="12613" marR="12613" marT="6306" marB="6306" anchor="ctr"/>
                </a:tc>
                <a:extLst>
                  <a:ext uri="{0D108BD9-81ED-4DB2-BD59-A6C34878D82A}">
                    <a16:rowId xmlns:a16="http://schemas.microsoft.com/office/drawing/2014/main" val="1118838609"/>
                  </a:ext>
                </a:extLst>
              </a:tr>
              <a:tr h="157507">
                <a:tc>
                  <a:txBody>
                    <a:bodyPr/>
                    <a:lstStyle/>
                    <a:p>
                      <a:pPr>
                        <a:buNone/>
                      </a:pPr>
                      <a:r>
                        <a:rPr lang="en-GB" sz="1200" b="0">
                          <a:effectLst/>
                        </a:rPr>
                        <a:t>Amazon Kuiper</a:t>
                      </a:r>
                    </a:p>
                  </a:txBody>
                  <a:tcPr marL="12613" marR="12613" marT="6306" marB="6306" anchor="ctr"/>
                </a:tc>
                <a:tc>
                  <a:txBody>
                    <a:bodyPr/>
                    <a:lstStyle/>
                    <a:p>
                      <a:pPr>
                        <a:buNone/>
                      </a:pPr>
                      <a:r>
                        <a:rPr lang="en-GB" sz="1200" b="0">
                          <a:effectLst/>
                        </a:rPr>
                        <a:t>USA</a:t>
                      </a:r>
                    </a:p>
                  </a:txBody>
                  <a:tcPr marL="12613" marR="12613" marT="6306" marB="6306" anchor="ctr"/>
                </a:tc>
                <a:tc>
                  <a:txBody>
                    <a:bodyPr/>
                    <a:lstStyle/>
                    <a:p>
                      <a:pPr>
                        <a:buNone/>
                      </a:pPr>
                      <a:r>
                        <a:rPr lang="en-GB" sz="1200" b="0">
                          <a:effectLst/>
                        </a:rPr>
                        <a:t>Deploying</a:t>
                      </a:r>
                    </a:p>
                  </a:txBody>
                  <a:tcPr marL="12613" marR="12613" marT="6306" marB="6306" anchor="ctr"/>
                </a:tc>
                <a:tc>
                  <a:txBody>
                    <a:bodyPr/>
                    <a:lstStyle/>
                    <a:p>
                      <a:pPr>
                        <a:buNone/>
                      </a:pPr>
                      <a:r>
                        <a:rPr lang="en-GB" sz="1200" b="0">
                          <a:effectLst/>
                        </a:rPr>
                        <a:t>2023</a:t>
                      </a:r>
                    </a:p>
                  </a:txBody>
                  <a:tcPr marL="12613" marR="12613" marT="6306" marB="6306" anchor="ctr"/>
                </a:tc>
                <a:tc>
                  <a:txBody>
                    <a:bodyPr/>
                    <a:lstStyle/>
                    <a:p>
                      <a:pPr>
                        <a:buNone/>
                      </a:pPr>
                      <a:r>
                        <a:rPr lang="en-GB" sz="1200" b="0">
                          <a:effectLst/>
                        </a:rPr>
                        <a:t>2 active / 3,236 planned</a:t>
                      </a:r>
                    </a:p>
                  </a:txBody>
                  <a:tcPr marL="12613" marR="12613" marT="6306" marB="6306" anchor="ctr"/>
                </a:tc>
                <a:tc>
                  <a:txBody>
                    <a:bodyPr/>
                    <a:lstStyle/>
                    <a:p>
                      <a:pPr>
                        <a:buNone/>
                      </a:pPr>
                      <a:r>
                        <a:rPr lang="en-GB" sz="1200" b="0">
                          <a:effectLst/>
                        </a:rPr>
                        <a:t>590, 610, 630 (three shells)</a:t>
                      </a:r>
                    </a:p>
                  </a:txBody>
                  <a:tcPr marL="12613" marR="12613" marT="6306" marB="6306" anchor="ctr"/>
                </a:tc>
                <a:tc>
                  <a:txBody>
                    <a:bodyPr/>
                    <a:lstStyle/>
                    <a:p>
                      <a:pPr>
                        <a:buNone/>
                      </a:pPr>
                      <a:r>
                        <a:rPr lang="en-GB" sz="1200" b="0">
                          <a:effectLst/>
                        </a:rPr>
                        <a:t>Broadband</a:t>
                      </a:r>
                    </a:p>
                  </a:txBody>
                  <a:tcPr marL="12613" marR="12613" marT="6306" marB="6306" anchor="ctr"/>
                </a:tc>
                <a:extLst>
                  <a:ext uri="{0D108BD9-81ED-4DB2-BD59-A6C34878D82A}">
                    <a16:rowId xmlns:a16="http://schemas.microsoft.com/office/drawing/2014/main" val="2375183708"/>
                  </a:ext>
                </a:extLst>
              </a:tr>
              <a:tr h="171011">
                <a:tc>
                  <a:txBody>
                    <a:bodyPr/>
                    <a:lstStyle/>
                    <a:p>
                      <a:pPr>
                        <a:buNone/>
                      </a:pPr>
                      <a:r>
                        <a:rPr lang="en-GB" sz="1200" b="0">
                          <a:effectLst/>
                        </a:rPr>
                        <a:t>Qianfan (“Thousand Sails”)</a:t>
                      </a:r>
                    </a:p>
                  </a:txBody>
                  <a:tcPr marL="12613" marR="12613" marT="6306" marB="6306" anchor="ctr"/>
                </a:tc>
                <a:tc>
                  <a:txBody>
                    <a:bodyPr/>
                    <a:lstStyle/>
                    <a:p>
                      <a:pPr>
                        <a:buNone/>
                      </a:pPr>
                      <a:r>
                        <a:rPr lang="en-GB" sz="1200" b="0">
                          <a:effectLst/>
                        </a:rPr>
                        <a:t>China</a:t>
                      </a:r>
                    </a:p>
                  </a:txBody>
                  <a:tcPr marL="12613" marR="12613" marT="6306" marB="6306" anchor="ctr"/>
                </a:tc>
                <a:tc>
                  <a:txBody>
                    <a:bodyPr/>
                    <a:lstStyle/>
                    <a:p>
                      <a:pPr>
                        <a:buNone/>
                      </a:pPr>
                      <a:r>
                        <a:rPr lang="en-GB" sz="1200" b="0">
                          <a:effectLst/>
                        </a:rPr>
                        <a:t>Deploying</a:t>
                      </a:r>
                    </a:p>
                  </a:txBody>
                  <a:tcPr marL="12613" marR="12613" marT="6306" marB="6306" anchor="ctr"/>
                </a:tc>
                <a:tc>
                  <a:txBody>
                    <a:bodyPr/>
                    <a:lstStyle/>
                    <a:p>
                      <a:pPr>
                        <a:buNone/>
                      </a:pPr>
                      <a:r>
                        <a:rPr lang="en-GB" sz="1200" b="0">
                          <a:effectLst/>
                        </a:rPr>
                        <a:t>2023</a:t>
                      </a:r>
                    </a:p>
                  </a:txBody>
                  <a:tcPr marL="12613" marR="12613" marT="6306" marB="6306" anchor="ctr"/>
                </a:tc>
                <a:tc>
                  <a:txBody>
                    <a:bodyPr/>
                    <a:lstStyle/>
                    <a:p>
                      <a:pPr>
                        <a:buNone/>
                      </a:pPr>
                      <a:r>
                        <a:rPr lang="en-GB" sz="1200" b="0">
                          <a:effectLst/>
                        </a:rPr>
                        <a:t>~90 active / 15,000 planned</a:t>
                      </a:r>
                    </a:p>
                  </a:txBody>
                  <a:tcPr marL="12613" marR="12613" marT="6306" marB="6306" anchor="ctr"/>
                </a:tc>
                <a:tc>
                  <a:txBody>
                    <a:bodyPr/>
                    <a:lstStyle/>
                    <a:p>
                      <a:pPr>
                        <a:buNone/>
                      </a:pPr>
                      <a:r>
                        <a:rPr lang="en-GB" sz="1200" b="0">
                          <a:effectLst/>
                        </a:rPr>
                        <a:t>~1,200 (planned)</a:t>
                      </a:r>
                    </a:p>
                  </a:txBody>
                  <a:tcPr marL="12613" marR="12613" marT="6306" marB="6306" anchor="ctr"/>
                </a:tc>
                <a:tc>
                  <a:txBody>
                    <a:bodyPr/>
                    <a:lstStyle/>
                    <a:p>
                      <a:pPr>
                        <a:buNone/>
                      </a:pPr>
                      <a:r>
                        <a:rPr lang="en-GB" sz="1200" b="0">
                          <a:effectLst/>
                        </a:rPr>
                        <a:t>Broadband</a:t>
                      </a:r>
                    </a:p>
                  </a:txBody>
                  <a:tcPr marL="12613" marR="12613" marT="6306" marB="6306" anchor="ctr"/>
                </a:tc>
                <a:extLst>
                  <a:ext uri="{0D108BD9-81ED-4DB2-BD59-A6C34878D82A}">
                    <a16:rowId xmlns:a16="http://schemas.microsoft.com/office/drawing/2014/main" val="604007957"/>
                  </a:ext>
                </a:extLst>
              </a:tr>
              <a:tr h="106597">
                <a:tc>
                  <a:txBody>
                    <a:bodyPr/>
                    <a:lstStyle/>
                    <a:p>
                      <a:pPr>
                        <a:buNone/>
                      </a:pPr>
                      <a:r>
                        <a:rPr lang="en-GB" sz="1200" b="0">
                          <a:effectLst/>
                        </a:rPr>
                        <a:t>Spacesail</a:t>
                      </a:r>
                    </a:p>
                  </a:txBody>
                  <a:tcPr marL="12613" marR="12613" marT="6306" marB="6306" anchor="ctr"/>
                </a:tc>
                <a:tc>
                  <a:txBody>
                    <a:bodyPr/>
                    <a:lstStyle/>
                    <a:p>
                      <a:pPr>
                        <a:buNone/>
                      </a:pPr>
                      <a:r>
                        <a:rPr lang="en-GB" sz="1200" b="0">
                          <a:effectLst/>
                        </a:rPr>
                        <a:t>China</a:t>
                      </a:r>
                    </a:p>
                  </a:txBody>
                  <a:tcPr marL="12613" marR="12613" marT="6306" marB="6306" anchor="ctr"/>
                </a:tc>
                <a:tc>
                  <a:txBody>
                    <a:bodyPr/>
                    <a:lstStyle/>
                    <a:p>
                      <a:pPr>
                        <a:buNone/>
                      </a:pPr>
                      <a:r>
                        <a:rPr lang="en-GB" sz="1200" b="0">
                          <a:effectLst/>
                        </a:rPr>
                        <a:t>Deploying</a:t>
                      </a:r>
                    </a:p>
                  </a:txBody>
                  <a:tcPr marL="12613" marR="12613" marT="6306" marB="6306" anchor="ctr"/>
                </a:tc>
                <a:tc>
                  <a:txBody>
                    <a:bodyPr/>
                    <a:lstStyle/>
                    <a:p>
                      <a:pPr>
                        <a:buNone/>
                      </a:pPr>
                      <a:r>
                        <a:rPr lang="en-GB" sz="1200" b="0">
                          <a:effectLst/>
                        </a:rPr>
                        <a:t>2024</a:t>
                      </a:r>
                    </a:p>
                  </a:txBody>
                  <a:tcPr marL="12613" marR="12613" marT="6306" marB="6306" anchor="ctr"/>
                </a:tc>
                <a:tc>
                  <a:txBody>
                    <a:bodyPr/>
                    <a:lstStyle/>
                    <a:p>
                      <a:pPr>
                        <a:buNone/>
                      </a:pPr>
                      <a:r>
                        <a:rPr lang="en-GB" sz="1200" b="0">
                          <a:effectLst/>
                        </a:rPr>
                        <a:t>18 active / 648 (2025), 1,296 (2027), 15,000 (2030)</a:t>
                      </a:r>
                    </a:p>
                  </a:txBody>
                  <a:tcPr marL="12613" marR="12613" marT="6306" marB="6306" anchor="ctr"/>
                </a:tc>
                <a:tc>
                  <a:txBody>
                    <a:bodyPr/>
                    <a:lstStyle/>
                    <a:p>
                      <a:pPr>
                        <a:buNone/>
                      </a:pPr>
                      <a:r>
                        <a:rPr lang="en-GB" sz="1200" b="0">
                          <a:effectLst/>
                        </a:rPr>
                        <a:t>~1,200 (planned)</a:t>
                      </a:r>
                    </a:p>
                  </a:txBody>
                  <a:tcPr marL="12613" marR="12613" marT="6306" marB="6306" anchor="ctr"/>
                </a:tc>
                <a:tc>
                  <a:txBody>
                    <a:bodyPr/>
                    <a:lstStyle/>
                    <a:p>
                      <a:pPr>
                        <a:buNone/>
                      </a:pPr>
                      <a:r>
                        <a:rPr lang="en-GB" sz="1200" b="0">
                          <a:effectLst/>
                        </a:rPr>
                        <a:t>Broadband</a:t>
                      </a:r>
                    </a:p>
                  </a:txBody>
                  <a:tcPr marL="12613" marR="12613" marT="6306" marB="6306" anchor="ctr"/>
                </a:tc>
                <a:extLst>
                  <a:ext uri="{0D108BD9-81ED-4DB2-BD59-A6C34878D82A}">
                    <a16:rowId xmlns:a16="http://schemas.microsoft.com/office/drawing/2014/main" val="3276441527"/>
                  </a:ext>
                </a:extLst>
              </a:tr>
              <a:tr h="64875">
                <a:tc>
                  <a:txBody>
                    <a:bodyPr/>
                    <a:lstStyle/>
                    <a:p>
                      <a:pPr>
                        <a:buNone/>
                      </a:pPr>
                      <a:r>
                        <a:rPr lang="en-GB" sz="1200" b="0">
                          <a:effectLst/>
                        </a:rPr>
                        <a:t>Honghu-3</a:t>
                      </a:r>
                    </a:p>
                  </a:txBody>
                  <a:tcPr marL="12613" marR="12613" marT="6306" marB="6306" anchor="ctr"/>
                </a:tc>
                <a:tc>
                  <a:txBody>
                    <a:bodyPr/>
                    <a:lstStyle/>
                    <a:p>
                      <a:pPr>
                        <a:buNone/>
                      </a:pPr>
                      <a:r>
                        <a:rPr lang="en-GB" sz="1200" b="0">
                          <a:effectLst/>
                        </a:rPr>
                        <a:t>China</a:t>
                      </a:r>
                    </a:p>
                  </a:txBody>
                  <a:tcPr marL="12613" marR="12613" marT="6306" marB="6306" anchor="ctr"/>
                </a:tc>
                <a:tc>
                  <a:txBody>
                    <a:bodyPr/>
                    <a:lstStyle/>
                    <a:p>
                      <a:pPr>
                        <a:buNone/>
                      </a:pPr>
                      <a:r>
                        <a:rPr lang="en-GB" sz="1200" b="0">
                          <a:effectLst/>
                        </a:rPr>
                        <a:t>Proposed</a:t>
                      </a:r>
                    </a:p>
                  </a:txBody>
                  <a:tcPr marL="12613" marR="12613" marT="6306" marB="6306" anchor="ctr"/>
                </a:tc>
                <a:tc>
                  <a:txBody>
                    <a:bodyPr/>
                    <a:lstStyle/>
                    <a:p>
                      <a:pPr>
                        <a:buNone/>
                      </a:pPr>
                      <a:r>
                        <a:rPr lang="en-GB" sz="1200" b="0">
                          <a:effectLst/>
                        </a:rPr>
                        <a:t>2025 (planned)</a:t>
                      </a:r>
                    </a:p>
                  </a:txBody>
                  <a:tcPr marL="12613" marR="12613" marT="6306" marB="6306" anchor="ctr"/>
                </a:tc>
                <a:tc>
                  <a:txBody>
                    <a:bodyPr/>
                    <a:lstStyle/>
                    <a:p>
                      <a:pPr>
                        <a:buNone/>
                      </a:pPr>
                      <a:r>
                        <a:rPr lang="en-GB" sz="1200" b="0">
                          <a:effectLst/>
                        </a:rPr>
                        <a:t>0 active / 10,000 planned</a:t>
                      </a:r>
                    </a:p>
                  </a:txBody>
                  <a:tcPr marL="12613" marR="12613" marT="6306" marB="6306" anchor="ctr"/>
                </a:tc>
                <a:tc>
                  <a:txBody>
                    <a:bodyPr/>
                    <a:lstStyle/>
                    <a:p>
                      <a:pPr>
                        <a:buNone/>
                      </a:pPr>
                      <a:r>
                        <a:rPr lang="en-GB" sz="1200" b="0">
                          <a:effectLst/>
                        </a:rPr>
                        <a:t>~1,200 (planned)</a:t>
                      </a:r>
                    </a:p>
                  </a:txBody>
                  <a:tcPr marL="12613" marR="12613" marT="6306" marB="6306" anchor="ctr"/>
                </a:tc>
                <a:tc>
                  <a:txBody>
                    <a:bodyPr/>
                    <a:lstStyle/>
                    <a:p>
                      <a:pPr>
                        <a:buNone/>
                      </a:pPr>
                      <a:r>
                        <a:rPr lang="en-GB" sz="1200" b="0">
                          <a:effectLst/>
                        </a:rPr>
                        <a:t>Broadband</a:t>
                      </a:r>
                    </a:p>
                  </a:txBody>
                  <a:tcPr marL="12613" marR="12613" marT="6306" marB="6306" anchor="ctr"/>
                </a:tc>
                <a:extLst>
                  <a:ext uri="{0D108BD9-81ED-4DB2-BD59-A6C34878D82A}">
                    <a16:rowId xmlns:a16="http://schemas.microsoft.com/office/drawing/2014/main" val="1101029573"/>
                  </a:ext>
                </a:extLst>
              </a:tr>
              <a:tr h="177265">
                <a:tc>
                  <a:txBody>
                    <a:bodyPr/>
                    <a:lstStyle/>
                    <a:p>
                      <a:pPr>
                        <a:buNone/>
                      </a:pPr>
                      <a:r>
                        <a:rPr lang="en-GB" sz="1200" b="0">
                          <a:effectLst/>
                        </a:rPr>
                        <a:t>Telesat Lightspeed</a:t>
                      </a:r>
                    </a:p>
                  </a:txBody>
                  <a:tcPr marL="12613" marR="12613" marT="6306" marB="6306" anchor="ctr"/>
                </a:tc>
                <a:tc>
                  <a:txBody>
                    <a:bodyPr/>
                    <a:lstStyle/>
                    <a:p>
                      <a:pPr>
                        <a:buNone/>
                      </a:pPr>
                      <a:r>
                        <a:rPr lang="en-GB" sz="1200" b="0">
                          <a:effectLst/>
                        </a:rPr>
                        <a:t>Canada</a:t>
                      </a:r>
                    </a:p>
                  </a:txBody>
                  <a:tcPr marL="12613" marR="12613" marT="6306" marB="6306" anchor="ctr"/>
                </a:tc>
                <a:tc>
                  <a:txBody>
                    <a:bodyPr/>
                    <a:lstStyle/>
                    <a:p>
                      <a:pPr>
                        <a:buNone/>
                      </a:pPr>
                      <a:r>
                        <a:rPr lang="en-GB" sz="1200" b="0">
                          <a:effectLst/>
                        </a:rPr>
                        <a:t>Proposed</a:t>
                      </a:r>
                    </a:p>
                  </a:txBody>
                  <a:tcPr marL="12613" marR="12613" marT="6306" marB="6306" anchor="ctr"/>
                </a:tc>
                <a:tc>
                  <a:txBody>
                    <a:bodyPr/>
                    <a:lstStyle/>
                    <a:p>
                      <a:pPr>
                        <a:buNone/>
                      </a:pPr>
                      <a:r>
                        <a:rPr lang="en-GB" sz="1200" b="0">
                          <a:effectLst/>
                        </a:rPr>
                        <a:t>2026 (planned)</a:t>
                      </a:r>
                    </a:p>
                  </a:txBody>
                  <a:tcPr marL="12613" marR="12613" marT="6306" marB="6306" anchor="ctr"/>
                </a:tc>
                <a:tc>
                  <a:txBody>
                    <a:bodyPr/>
                    <a:lstStyle/>
                    <a:p>
                      <a:pPr>
                        <a:buNone/>
                      </a:pPr>
                      <a:r>
                        <a:rPr lang="en-GB" sz="1200" b="0">
                          <a:effectLst/>
                        </a:rPr>
                        <a:t>0 active / 198 planned</a:t>
                      </a:r>
                    </a:p>
                  </a:txBody>
                  <a:tcPr marL="12613" marR="12613" marT="6306" marB="6306" anchor="ctr"/>
                </a:tc>
                <a:tc>
                  <a:txBody>
                    <a:bodyPr/>
                    <a:lstStyle/>
                    <a:p>
                      <a:pPr>
                        <a:buNone/>
                      </a:pPr>
                      <a:r>
                        <a:rPr lang="en-GB" sz="1200" b="0">
                          <a:effectLst/>
                        </a:rPr>
                        <a:t>~1,000</a:t>
                      </a:r>
                    </a:p>
                  </a:txBody>
                  <a:tcPr marL="12613" marR="12613" marT="6306" marB="6306" anchor="ctr"/>
                </a:tc>
                <a:tc>
                  <a:txBody>
                    <a:bodyPr/>
                    <a:lstStyle/>
                    <a:p>
                      <a:pPr>
                        <a:buNone/>
                      </a:pPr>
                      <a:r>
                        <a:rPr lang="en-GB" sz="1200" b="0">
                          <a:effectLst/>
                        </a:rPr>
                        <a:t>Broadband</a:t>
                      </a:r>
                    </a:p>
                  </a:txBody>
                  <a:tcPr marL="12613" marR="12613" marT="6306" marB="6306" anchor="ctr"/>
                </a:tc>
                <a:extLst>
                  <a:ext uri="{0D108BD9-81ED-4DB2-BD59-A6C34878D82A}">
                    <a16:rowId xmlns:a16="http://schemas.microsoft.com/office/drawing/2014/main" val="4273859938"/>
                  </a:ext>
                </a:extLst>
              </a:tr>
              <a:tr h="370840">
                <a:tc>
                  <a:txBody>
                    <a:bodyPr/>
                    <a:lstStyle/>
                    <a:p>
                      <a:pPr>
                        <a:buNone/>
                      </a:pPr>
                      <a:r>
                        <a:rPr lang="fr-FR" sz="1200" b="0">
                          <a:effectLst/>
                        </a:rPr>
                        <a:t>IRIS² (SpaceRISE Consortium: SES, Eutelsat, Hispasat, etc.)</a:t>
                      </a:r>
                    </a:p>
                  </a:txBody>
                  <a:tcPr marL="12613" marR="12613" marT="6306" marB="6306" anchor="ctr"/>
                </a:tc>
                <a:tc>
                  <a:txBody>
                    <a:bodyPr/>
                    <a:lstStyle/>
                    <a:p>
                      <a:pPr>
                        <a:buNone/>
                      </a:pPr>
                      <a:r>
                        <a:rPr lang="en-GB" sz="1200" b="0">
                          <a:effectLst/>
                        </a:rPr>
                        <a:t>European Union</a:t>
                      </a:r>
                    </a:p>
                  </a:txBody>
                  <a:tcPr marL="12613" marR="12613" marT="6306" marB="6306" anchor="ctr"/>
                </a:tc>
                <a:tc>
                  <a:txBody>
                    <a:bodyPr/>
                    <a:lstStyle/>
                    <a:p>
                      <a:pPr>
                        <a:buNone/>
                      </a:pPr>
                      <a:r>
                        <a:rPr lang="en-GB" sz="1200" b="0">
                          <a:effectLst/>
                        </a:rPr>
                        <a:t>Under development</a:t>
                      </a:r>
                    </a:p>
                  </a:txBody>
                  <a:tcPr marL="12613" marR="12613" marT="6306" marB="6306" anchor="ctr"/>
                </a:tc>
                <a:tc>
                  <a:txBody>
                    <a:bodyPr/>
                    <a:lstStyle/>
                    <a:p>
                      <a:pPr>
                        <a:buNone/>
                      </a:pPr>
                      <a:r>
                        <a:rPr lang="en-GB" sz="1200" b="0">
                          <a:effectLst/>
                        </a:rPr>
                        <a:t>2025 (contract signed), launches 2027–2030</a:t>
                      </a:r>
                    </a:p>
                  </a:txBody>
                  <a:tcPr marL="12613" marR="12613" marT="6306" marB="6306" anchor="ctr"/>
                </a:tc>
                <a:tc>
                  <a:txBody>
                    <a:bodyPr/>
                    <a:lstStyle/>
                    <a:p>
                      <a:pPr>
                        <a:buNone/>
                      </a:pPr>
                      <a:r>
                        <a:rPr lang="en-GB" sz="1200" b="0">
                          <a:effectLst/>
                        </a:rPr>
                        <a:t>264 LEO + 18 MEO planned</a:t>
                      </a:r>
                    </a:p>
                  </a:txBody>
                  <a:tcPr marL="12613" marR="12613" marT="6306" marB="6306" anchor="ctr"/>
                </a:tc>
                <a:tc>
                  <a:txBody>
                    <a:bodyPr/>
                    <a:lstStyle/>
                    <a:p>
                      <a:pPr>
                        <a:buNone/>
                      </a:pPr>
                      <a:r>
                        <a:rPr lang="en-GB" sz="1200" b="0">
                          <a:effectLst/>
                        </a:rPr>
                        <a:t>~600–700 (planned for LEO)</a:t>
                      </a:r>
                    </a:p>
                  </a:txBody>
                  <a:tcPr marL="12613" marR="12613" marT="6306" marB="6306" anchor="ctr"/>
                </a:tc>
                <a:tc>
                  <a:txBody>
                    <a:bodyPr/>
                    <a:lstStyle/>
                    <a:p>
                      <a:pPr fontAlgn="t">
                        <a:lnSpc>
                          <a:spcPts val="800"/>
                        </a:lnSpc>
                        <a:buNone/>
                      </a:pPr>
                      <a:r>
                        <a:rPr lang="en-GB" sz="1200" b="0">
                          <a:effectLst/>
                        </a:rPr>
                        <a:t>Secure broadband, government &amp; commercial, EU strategic autonomy</a:t>
                      </a:r>
                      <a:endParaRPr lang="en-GB" sz="1200" b="0" i="0">
                        <a:effectLst/>
                        <a:latin typeface="Segoe UI" panose="020B0502040204020203" pitchFamily="34" charset="0"/>
                      </a:endParaRPr>
                    </a:p>
                  </a:txBody>
                  <a:tcPr marL="12613" marR="12613" marT="6306" marB="6306" anchor="ctr"/>
                </a:tc>
                <a:extLst>
                  <a:ext uri="{0D108BD9-81ED-4DB2-BD59-A6C34878D82A}">
                    <a16:rowId xmlns:a16="http://schemas.microsoft.com/office/drawing/2014/main" val="1584669179"/>
                  </a:ext>
                </a:extLst>
              </a:tr>
            </a:tbl>
          </a:graphicData>
        </a:graphic>
      </p:graphicFrame>
      <p:sp>
        <p:nvSpPr>
          <p:cNvPr id="2" name="TextBox 1">
            <a:extLst>
              <a:ext uri="{FF2B5EF4-FFF2-40B4-BE49-F238E27FC236}">
                <a16:creationId xmlns:a16="http://schemas.microsoft.com/office/drawing/2014/main" id="{3552D1E5-FBD5-A027-C64D-BCD94B865F95}"/>
              </a:ext>
            </a:extLst>
          </p:cNvPr>
          <p:cNvSpPr txBox="1"/>
          <p:nvPr/>
        </p:nvSpPr>
        <p:spPr>
          <a:xfrm>
            <a:off x="1068512" y="34889"/>
            <a:ext cx="9711313" cy="523220"/>
          </a:xfrm>
          <a:prstGeom prst="rect">
            <a:avLst/>
          </a:prstGeom>
          <a:noFill/>
        </p:spPr>
        <p:txBody>
          <a:bodyPr wrap="none" lIns="91440" tIns="45720" rIns="91440" bIns="45720" rtlCol="0" anchor="t">
            <a:spAutoFit/>
          </a:bodyPr>
          <a:lstStyle/>
          <a:p>
            <a:r>
              <a:rPr lang="en-GB" sz="2800" dirty="0">
                <a:latin typeface="Arial"/>
                <a:cs typeface="Arial"/>
              </a:rPr>
              <a:t>LEO Satellite Constellations, 2010 onwards ~7300 satellites</a:t>
            </a:r>
          </a:p>
        </p:txBody>
      </p:sp>
    </p:spTree>
    <p:extLst>
      <p:ext uri="{BB962C8B-B14F-4D97-AF65-F5344CB8AC3E}">
        <p14:creationId xmlns:p14="http://schemas.microsoft.com/office/powerpoint/2010/main" val="1659741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OneWeb Satellites inaugurates serial production line for the Assembly ...">
            <a:extLst>
              <a:ext uri="{FF2B5EF4-FFF2-40B4-BE49-F238E27FC236}">
                <a16:creationId xmlns:a16="http://schemas.microsoft.com/office/drawing/2014/main" id="{CCCFAE77-0022-6CD2-8871-F48C159A439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3705" y="35407"/>
            <a:ext cx="10772437" cy="60838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B3A52D5-D177-0161-B262-66DA5FFA5DCF}"/>
              </a:ext>
            </a:extLst>
          </p:cNvPr>
          <p:cNvSpPr txBox="1"/>
          <p:nvPr/>
        </p:nvSpPr>
        <p:spPr>
          <a:xfrm>
            <a:off x="10954025" y="6297214"/>
            <a:ext cx="704039" cy="261610"/>
          </a:xfrm>
          <a:prstGeom prst="rect">
            <a:avLst/>
          </a:prstGeom>
          <a:noFill/>
        </p:spPr>
        <p:txBody>
          <a:bodyPr wrap="none" rtlCol="0">
            <a:spAutoFit/>
          </a:bodyPr>
          <a:lstStyle/>
          <a:p>
            <a:r>
              <a:rPr lang="en-GB" sz="1100">
                <a:solidFill>
                  <a:schemeClr val="bg1"/>
                </a:solidFill>
              </a:rPr>
              <a:t>© Airbus</a:t>
            </a:r>
          </a:p>
        </p:txBody>
      </p:sp>
    </p:spTree>
    <p:extLst>
      <p:ext uri="{BB962C8B-B14F-4D97-AF65-F5344CB8AC3E}">
        <p14:creationId xmlns:p14="http://schemas.microsoft.com/office/powerpoint/2010/main" val="3352682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atellite in space above the earth&#10;&#10;AI-generated content may be incorrect.">
            <a:extLst>
              <a:ext uri="{FF2B5EF4-FFF2-40B4-BE49-F238E27FC236}">
                <a16:creationId xmlns:a16="http://schemas.microsoft.com/office/drawing/2014/main" id="{C7E0A0B8-1F5C-A4AC-1B6E-90716B4513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197" y="1257633"/>
            <a:ext cx="5828411" cy="3278481"/>
          </a:xfrm>
          <a:prstGeom prst="rect">
            <a:avLst/>
          </a:prstGeom>
        </p:spPr>
      </p:pic>
      <p:pic>
        <p:nvPicPr>
          <p:cNvPr id="8" name="Picture 7" descr="A large object with a large object in the middle&#10;&#10;AI-generated content may be incorrect.">
            <a:extLst>
              <a:ext uri="{FF2B5EF4-FFF2-40B4-BE49-F238E27FC236}">
                <a16:creationId xmlns:a16="http://schemas.microsoft.com/office/drawing/2014/main" id="{14DE3CDB-2783-4AF3-F785-CC5D74B93B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82489" y="1257634"/>
            <a:ext cx="4371308" cy="3278481"/>
          </a:xfrm>
          <a:prstGeom prst="rect">
            <a:avLst/>
          </a:prstGeom>
        </p:spPr>
      </p:pic>
      <p:graphicFrame>
        <p:nvGraphicFramePr>
          <p:cNvPr id="9" name="Table 8">
            <a:extLst>
              <a:ext uri="{FF2B5EF4-FFF2-40B4-BE49-F238E27FC236}">
                <a16:creationId xmlns:a16="http://schemas.microsoft.com/office/drawing/2014/main" id="{4945B8BB-98DD-8A64-DF67-0F647E4322E7}"/>
              </a:ext>
            </a:extLst>
          </p:cNvPr>
          <p:cNvGraphicFramePr>
            <a:graphicFrameLocks noGrp="1"/>
          </p:cNvGraphicFramePr>
          <p:nvPr/>
        </p:nvGraphicFramePr>
        <p:xfrm>
          <a:off x="1226189" y="4662895"/>
          <a:ext cx="9945106" cy="1188720"/>
        </p:xfrm>
        <a:graphic>
          <a:graphicData uri="http://schemas.openxmlformats.org/drawingml/2006/table">
            <a:tbl>
              <a:tblPr firstRow="1" bandRow="1">
                <a:tableStyleId>{5C22544A-7EE6-4342-B048-85BDC9FD1C3A}</a:tableStyleId>
              </a:tblPr>
              <a:tblGrid>
                <a:gridCol w="2195105">
                  <a:extLst>
                    <a:ext uri="{9D8B030D-6E8A-4147-A177-3AD203B41FA5}">
                      <a16:colId xmlns:a16="http://schemas.microsoft.com/office/drawing/2014/main" val="2835235485"/>
                    </a:ext>
                  </a:extLst>
                </a:gridCol>
                <a:gridCol w="3092522">
                  <a:extLst>
                    <a:ext uri="{9D8B030D-6E8A-4147-A177-3AD203B41FA5}">
                      <a16:colId xmlns:a16="http://schemas.microsoft.com/office/drawing/2014/main" val="1949812591"/>
                    </a:ext>
                  </a:extLst>
                </a:gridCol>
                <a:gridCol w="4657479">
                  <a:extLst>
                    <a:ext uri="{9D8B030D-6E8A-4147-A177-3AD203B41FA5}">
                      <a16:colId xmlns:a16="http://schemas.microsoft.com/office/drawing/2014/main" val="3776468578"/>
                    </a:ext>
                  </a:extLst>
                </a:gridCol>
              </a:tblGrid>
              <a:tr h="370840">
                <a:tc>
                  <a:txBody>
                    <a:bodyPr/>
                    <a:lstStyle/>
                    <a:p>
                      <a:pPr>
                        <a:buNone/>
                      </a:pPr>
                      <a:r>
                        <a:rPr lang="en-GB" sz="2000">
                          <a:effectLst/>
                        </a:rPr>
                        <a:t>Version</a:t>
                      </a:r>
                    </a:p>
                  </a:txBody>
                  <a:tcPr anchor="ctr"/>
                </a:tc>
                <a:tc>
                  <a:txBody>
                    <a:bodyPr/>
                    <a:lstStyle/>
                    <a:p>
                      <a:pPr>
                        <a:buNone/>
                      </a:pPr>
                      <a:r>
                        <a:rPr lang="en-GB" sz="2000">
                          <a:effectLst/>
                        </a:rPr>
                        <a:t>Throughput per Satellite</a:t>
                      </a:r>
                    </a:p>
                  </a:txBody>
                  <a:tcPr anchor="ctr"/>
                </a:tc>
                <a:tc>
                  <a:txBody>
                    <a:bodyPr/>
                    <a:lstStyle/>
                    <a:p>
                      <a:pPr>
                        <a:buNone/>
                      </a:pPr>
                      <a:r>
                        <a:rPr lang="en-GB" sz="2000">
                          <a:effectLst/>
                        </a:rPr>
                        <a:t>Constellation Bandwidth</a:t>
                      </a:r>
                    </a:p>
                  </a:txBody>
                  <a:tcPr anchor="ctr"/>
                </a:tc>
                <a:extLst>
                  <a:ext uri="{0D108BD9-81ED-4DB2-BD59-A6C34878D82A}">
                    <a16:rowId xmlns:a16="http://schemas.microsoft.com/office/drawing/2014/main" val="3488163382"/>
                  </a:ext>
                </a:extLst>
              </a:tr>
              <a:tr h="370840">
                <a:tc>
                  <a:txBody>
                    <a:bodyPr/>
                    <a:lstStyle/>
                    <a:p>
                      <a:pPr>
                        <a:buNone/>
                      </a:pPr>
                      <a:r>
                        <a:rPr lang="en-GB" sz="2000" b="1">
                          <a:effectLst/>
                        </a:rPr>
                        <a:t>Gen 1</a:t>
                      </a:r>
                      <a:endParaRPr lang="en-GB" sz="2000">
                        <a:effectLst/>
                      </a:endParaRPr>
                    </a:p>
                  </a:txBody>
                  <a:tcPr anchor="ctr"/>
                </a:tc>
                <a:tc>
                  <a:txBody>
                    <a:bodyPr/>
                    <a:lstStyle/>
                    <a:p>
                      <a:pPr>
                        <a:buNone/>
                      </a:pPr>
                      <a:r>
                        <a:rPr lang="en-GB" sz="2000">
                          <a:effectLst/>
                        </a:rPr>
                        <a:t>Up to 7.2 Gbps</a:t>
                      </a:r>
                    </a:p>
                  </a:txBody>
                  <a:tcPr anchor="ctr"/>
                </a:tc>
                <a:tc>
                  <a:txBody>
                    <a:bodyPr/>
                    <a:lstStyle/>
                    <a:p>
                      <a:pPr>
                        <a:buNone/>
                      </a:pPr>
                      <a:r>
                        <a:rPr lang="sv-SE" sz="2000">
                          <a:effectLst/>
                        </a:rPr>
                        <a:t>~4.7 Tbps (648 sats × 7.2 Gbps) Actual</a:t>
                      </a:r>
                    </a:p>
                  </a:txBody>
                  <a:tcPr anchor="ctr"/>
                </a:tc>
                <a:extLst>
                  <a:ext uri="{0D108BD9-81ED-4DB2-BD59-A6C34878D82A}">
                    <a16:rowId xmlns:a16="http://schemas.microsoft.com/office/drawing/2014/main" val="4130988389"/>
                  </a:ext>
                </a:extLst>
              </a:tr>
              <a:tr h="370840">
                <a:tc>
                  <a:txBody>
                    <a:bodyPr/>
                    <a:lstStyle/>
                    <a:p>
                      <a:pPr>
                        <a:buNone/>
                      </a:pPr>
                      <a:r>
                        <a:rPr lang="en-GB" sz="2000" b="1">
                          <a:effectLst/>
                        </a:rPr>
                        <a:t>Gen 2</a:t>
                      </a:r>
                      <a:r>
                        <a:rPr lang="en-GB" sz="2000">
                          <a:effectLst/>
                        </a:rPr>
                        <a:t> (planned)</a:t>
                      </a:r>
                    </a:p>
                  </a:txBody>
                  <a:tcPr anchor="ctr"/>
                </a:tc>
                <a:tc>
                  <a:txBody>
                    <a:bodyPr/>
                    <a:lstStyle/>
                    <a:p>
                      <a:pPr>
                        <a:buNone/>
                      </a:pPr>
                      <a:r>
                        <a:rPr lang="en-GB" sz="2000">
                          <a:effectLst/>
                        </a:rPr>
                        <a:t>~20 Gbps (est.)</a:t>
                      </a:r>
                    </a:p>
                  </a:txBody>
                  <a:tcPr anchor="ctr"/>
                </a:tc>
                <a:tc>
                  <a:txBody>
                    <a:bodyPr/>
                    <a:lstStyle/>
                    <a:p>
                      <a:pPr fontAlgn="t">
                        <a:lnSpc>
                          <a:spcPts val="1500"/>
                        </a:lnSpc>
                        <a:buNone/>
                      </a:pPr>
                      <a:r>
                        <a:rPr lang="sv-SE" sz="2000">
                          <a:effectLst/>
                        </a:rPr>
                        <a:t>~13 Tbps (648 sats × 20 Gbps) Proposed</a:t>
                      </a:r>
                      <a:endParaRPr lang="sv-SE" sz="2000" b="0" i="0">
                        <a:effectLst/>
                        <a:latin typeface="Segoe UI" panose="020B0502040204020203" pitchFamily="34" charset="0"/>
                      </a:endParaRPr>
                    </a:p>
                  </a:txBody>
                  <a:tcPr anchor="ctr"/>
                </a:tc>
                <a:extLst>
                  <a:ext uri="{0D108BD9-81ED-4DB2-BD59-A6C34878D82A}">
                    <a16:rowId xmlns:a16="http://schemas.microsoft.com/office/drawing/2014/main" val="1902693235"/>
                  </a:ext>
                </a:extLst>
              </a:tr>
            </a:tbl>
          </a:graphicData>
        </a:graphic>
      </p:graphicFrame>
      <p:sp>
        <p:nvSpPr>
          <p:cNvPr id="12" name="TextBox 11">
            <a:extLst>
              <a:ext uri="{FF2B5EF4-FFF2-40B4-BE49-F238E27FC236}">
                <a16:creationId xmlns:a16="http://schemas.microsoft.com/office/drawing/2014/main" id="{9C0376DD-8DC0-9570-152C-E6EA720B1026}"/>
              </a:ext>
            </a:extLst>
          </p:cNvPr>
          <p:cNvSpPr txBox="1"/>
          <p:nvPr/>
        </p:nvSpPr>
        <p:spPr>
          <a:xfrm>
            <a:off x="4765395" y="4166782"/>
            <a:ext cx="20591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Images © Eutelsat</a:t>
            </a:r>
          </a:p>
        </p:txBody>
      </p:sp>
      <p:sp>
        <p:nvSpPr>
          <p:cNvPr id="13" name="TextBox 12">
            <a:extLst>
              <a:ext uri="{FF2B5EF4-FFF2-40B4-BE49-F238E27FC236}">
                <a16:creationId xmlns:a16="http://schemas.microsoft.com/office/drawing/2014/main" id="{6927A985-C66A-E1C1-D69F-A114CE49FC13}"/>
              </a:ext>
            </a:extLst>
          </p:cNvPr>
          <p:cNvSpPr txBox="1"/>
          <p:nvPr/>
        </p:nvSpPr>
        <p:spPr>
          <a:xfrm>
            <a:off x="4851386" y="2357513"/>
            <a:ext cx="181522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Gen 1 OneWeb Satellite</a:t>
            </a:r>
          </a:p>
        </p:txBody>
      </p:sp>
      <p:sp>
        <p:nvSpPr>
          <p:cNvPr id="14" name="TextBox 13">
            <a:extLst>
              <a:ext uri="{FF2B5EF4-FFF2-40B4-BE49-F238E27FC236}">
                <a16:creationId xmlns:a16="http://schemas.microsoft.com/office/drawing/2014/main" id="{2EFCD899-5F20-9A25-B51D-EA2FCD2783DA}"/>
              </a:ext>
            </a:extLst>
          </p:cNvPr>
          <p:cNvSpPr txBox="1"/>
          <p:nvPr/>
        </p:nvSpPr>
        <p:spPr>
          <a:xfrm>
            <a:off x="8013843" y="1690688"/>
            <a:ext cx="4780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40 </a:t>
            </a:r>
          </a:p>
        </p:txBody>
      </p:sp>
      <p:sp>
        <p:nvSpPr>
          <p:cNvPr id="3" name="TextBox 2">
            <a:extLst>
              <a:ext uri="{FF2B5EF4-FFF2-40B4-BE49-F238E27FC236}">
                <a16:creationId xmlns:a16="http://schemas.microsoft.com/office/drawing/2014/main" id="{5E0A441A-94F9-BBB6-8BD1-508BD4ED3792}"/>
              </a:ext>
            </a:extLst>
          </p:cNvPr>
          <p:cNvSpPr txBox="1"/>
          <p:nvPr/>
        </p:nvSpPr>
        <p:spPr>
          <a:xfrm>
            <a:off x="1705510" y="575353"/>
            <a:ext cx="1047210" cy="369332"/>
          </a:xfrm>
          <a:prstGeom prst="rect">
            <a:avLst/>
          </a:prstGeom>
          <a:noFill/>
        </p:spPr>
        <p:txBody>
          <a:bodyPr wrap="none" rtlCol="0">
            <a:spAutoFit/>
          </a:bodyPr>
          <a:lstStyle/>
          <a:p>
            <a:r>
              <a:rPr lang="en-GB"/>
              <a:t>OneWeb</a:t>
            </a:r>
          </a:p>
        </p:txBody>
      </p:sp>
    </p:spTree>
    <p:extLst>
      <p:ext uri="{BB962C8B-B14F-4D97-AF65-F5344CB8AC3E}">
        <p14:creationId xmlns:p14="http://schemas.microsoft.com/office/powerpoint/2010/main" val="4012690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C7FD8-DC0D-C2C7-10DB-3C800C7CC67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5E946CD-B233-7553-E50F-21C712BFC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842" y="168021"/>
            <a:ext cx="567355" cy="1249618"/>
          </a:xfrm>
          <a:prstGeom prst="rect">
            <a:avLst/>
          </a:prstGeom>
        </p:spPr>
      </p:pic>
      <p:pic>
        <p:nvPicPr>
          <p:cNvPr id="16" name="Picture 15">
            <a:extLst>
              <a:ext uri="{FF2B5EF4-FFF2-40B4-BE49-F238E27FC236}">
                <a16:creationId xmlns:a16="http://schemas.microsoft.com/office/drawing/2014/main" id="{58C2F7F4-2451-C1EF-1E27-58BE2DC87E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28" y="163456"/>
            <a:ext cx="1249446" cy="1254183"/>
          </a:xfrm>
          <a:prstGeom prst="rect">
            <a:avLst/>
          </a:prstGeom>
        </p:spPr>
      </p:pic>
      <p:sp>
        <p:nvSpPr>
          <p:cNvPr id="4" name="TextBox 3">
            <a:extLst>
              <a:ext uri="{FF2B5EF4-FFF2-40B4-BE49-F238E27FC236}">
                <a16:creationId xmlns:a16="http://schemas.microsoft.com/office/drawing/2014/main" id="{720DB3C1-F04C-60C7-31F4-7AF861648A30}"/>
              </a:ext>
            </a:extLst>
          </p:cNvPr>
          <p:cNvSpPr txBox="1"/>
          <p:nvPr/>
        </p:nvSpPr>
        <p:spPr>
          <a:xfrm>
            <a:off x="2136648" y="5678424"/>
            <a:ext cx="7918704" cy="307777"/>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All slides in this presentation are copyright of the RSGB 2026 and Patrick Wood, 2E0IFB </a:t>
            </a:r>
          </a:p>
        </p:txBody>
      </p:sp>
      <p:sp>
        <p:nvSpPr>
          <p:cNvPr id="5" name="Title 3">
            <a:extLst>
              <a:ext uri="{FF2B5EF4-FFF2-40B4-BE49-F238E27FC236}">
                <a16:creationId xmlns:a16="http://schemas.microsoft.com/office/drawing/2014/main" id="{05799154-ECD8-F594-5BA6-8CBA664C0312}"/>
              </a:ext>
            </a:extLst>
          </p:cNvPr>
          <p:cNvSpPr txBox="1">
            <a:spLocks/>
          </p:cNvSpPr>
          <p:nvPr/>
        </p:nvSpPr>
        <p:spPr>
          <a:xfrm>
            <a:off x="720351" y="2203704"/>
            <a:ext cx="10972800" cy="3337560"/>
          </a:xfrm>
          <a:prstGeom prst="rect">
            <a:avLst/>
          </a:prstGeom>
        </p:spPr>
        <p:txBody>
          <a:bodyPr vert="horz" lIns="91440" tIns="45720" rIns="91440" bIns="45720" rtlCol="0" anchor="ctr">
            <a:noAutofit/>
          </a:bodyPr>
          <a:lstStyle>
            <a:lvl1pPr algn="ctr" defTabSz="1219170" rtl="0" eaLnBrk="1" latinLnBrk="0" hangingPunct="1">
              <a:spcBef>
                <a:spcPct val="0"/>
              </a:spcBef>
              <a:buNone/>
              <a:defRPr sz="5867" kern="1200">
                <a:solidFill>
                  <a:schemeClr val="tx1"/>
                </a:solidFill>
                <a:latin typeface="Arial" panose="020B0604020202020204" pitchFamily="34" charset="0"/>
                <a:ea typeface="+mj-ea"/>
                <a:cs typeface="Arial" panose="020B0604020202020204" pitchFamily="34" charset="0"/>
              </a:defRPr>
            </a:lvl1pPr>
          </a:lstStyle>
          <a:p>
            <a:pPr algn="l"/>
            <a:r>
              <a:rPr lang="en-GB" sz="2000" dirty="0"/>
              <a:t>Thank you for taking part in World Space Week 2026 and showing that amateur radio is part of space exploration, education and communication.</a:t>
            </a:r>
            <a:br>
              <a:rPr lang="en-GB" sz="2000" dirty="0"/>
            </a:br>
            <a:br>
              <a:rPr lang="en-GB" sz="2000" dirty="0"/>
            </a:br>
            <a:r>
              <a:rPr lang="en-GB" sz="2000" b="1" dirty="0"/>
              <a:t>Don’t forget to:</a:t>
            </a:r>
          </a:p>
          <a:p>
            <a:pPr algn="l"/>
            <a:endParaRPr lang="en-GB" sz="2000" dirty="0"/>
          </a:p>
          <a:p>
            <a:pPr marL="457200" indent="-457200" algn="l">
              <a:buAutoNum type="arabicPeriod"/>
            </a:pPr>
            <a:r>
              <a:rPr lang="en-GB" sz="2000" dirty="0"/>
              <a:t>Login via worldspaceweek.org/events and update your event listings with the number of people involved in your event</a:t>
            </a:r>
          </a:p>
          <a:p>
            <a:pPr marL="457200" indent="-457200" algn="l">
              <a:buAutoNum type="arabicPeriod"/>
            </a:pPr>
            <a:endParaRPr lang="en-GB" sz="2000" dirty="0"/>
          </a:p>
          <a:p>
            <a:pPr marL="457200" indent="-457200" algn="l">
              <a:buAutoNum type="arabicPeriod"/>
            </a:pPr>
            <a:r>
              <a:rPr lang="en-GB" sz="2000" dirty="0"/>
              <a:t>Share your results with RSGB Board Director Patrick Wood, 2E0IFB via 2e0ifb@rsgb.org.uk</a:t>
            </a:r>
            <a:br>
              <a:rPr lang="en-GB" sz="2000" dirty="0"/>
            </a:br>
            <a:br>
              <a:rPr lang="en-GB" dirty="0"/>
            </a:br>
            <a:endParaRPr lang="en-GB" sz="3600" dirty="0"/>
          </a:p>
        </p:txBody>
      </p:sp>
    </p:spTree>
    <p:extLst>
      <p:ext uri="{BB962C8B-B14F-4D97-AF65-F5344CB8AC3E}">
        <p14:creationId xmlns:p14="http://schemas.microsoft.com/office/powerpoint/2010/main" val="14811967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11c79c4-594c-48a4-a01b-79c628e7221d">
      <Terms xmlns="http://schemas.microsoft.com/office/infopath/2007/PartnerControls"/>
    </lcf76f155ced4ddcb4097134ff3c332f>
    <TaxCatchAll xmlns="c97a08b9-f75f-42be-8e1e-88250c929bd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D9F3BE07D735C48A1698625C8F09EC5" ma:contentTypeVersion="12" ma:contentTypeDescription="Create a new document." ma:contentTypeScope="" ma:versionID="bf943a3a1556ab65bf3b17534e89b6cc">
  <xsd:schema xmlns:xsd="http://www.w3.org/2001/XMLSchema" xmlns:xs="http://www.w3.org/2001/XMLSchema" xmlns:p="http://schemas.microsoft.com/office/2006/metadata/properties" xmlns:ns2="c11c79c4-594c-48a4-a01b-79c628e7221d" xmlns:ns3="c97a08b9-f75f-42be-8e1e-88250c929bd6" targetNamespace="http://schemas.microsoft.com/office/2006/metadata/properties" ma:root="true" ma:fieldsID="1a550ecef54bef7be24051e1e6ec941d" ns2:_="" ns3:_="">
    <xsd:import namespace="c11c79c4-594c-48a4-a01b-79c628e7221d"/>
    <xsd:import namespace="c97a08b9-f75f-42be-8e1e-88250c929bd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c79c4-594c-48a4-a01b-79c628e722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b68233-6f88-480f-8594-c973a388e49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7a08b9-f75f-42be-8e1e-88250c929bd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ca7fd58-b84a-4bb7-af00-cbcc64dcf510}" ma:internalName="TaxCatchAll" ma:showField="CatchAllData" ma:web="c97a08b9-f75f-42be-8e1e-88250c929b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D420F0-AC6A-4B1C-A1F4-EFB9BEE6426B}">
  <ds:schemaRefs>
    <ds:schemaRef ds:uri="http://schemas.microsoft.com/office/2006/metadata/properties"/>
    <ds:schemaRef ds:uri="http://schemas.microsoft.com/office/infopath/2007/PartnerControls"/>
    <ds:schemaRef ds:uri="c11c79c4-594c-48a4-a01b-79c628e7221d"/>
    <ds:schemaRef ds:uri="c97a08b9-f75f-42be-8e1e-88250c929bd6"/>
  </ds:schemaRefs>
</ds:datastoreItem>
</file>

<file path=customXml/itemProps2.xml><?xml version="1.0" encoding="utf-8"?>
<ds:datastoreItem xmlns:ds="http://schemas.openxmlformats.org/officeDocument/2006/customXml" ds:itemID="{910D48F7-4597-4B7A-9ED7-44C9B7DE87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1c79c4-594c-48a4-a01b-79c628e7221d"/>
    <ds:schemaRef ds:uri="c97a08b9-f75f-42be-8e1e-88250c929b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96FC67-588A-4BF2-A15B-E936DDE632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TotalTime>
  <Words>7488</Words>
  <Application>Microsoft Office PowerPoint</Application>
  <PresentationFormat>Widescreen</PresentationFormat>
  <Paragraphs>740</Paragraphs>
  <Slides>16</Slides>
  <Notes>16</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Aptos</vt:lpstr>
      <vt:lpstr>Arial</vt:lpstr>
      <vt:lpstr>Calibri</vt:lpstr>
      <vt:lpstr>Gill Sans MT</vt:lpstr>
      <vt:lpstr>Open Sans</vt:lpstr>
      <vt:lpstr>Segoe UI</vt:lpstr>
      <vt:lpstr>Wingdings</vt:lpstr>
      <vt:lpstr>Wix Madefor Text</vt:lpstr>
      <vt:lpstr>Custom Design</vt:lpstr>
      <vt:lpstr>1_Custom Design</vt:lpstr>
      <vt:lpstr>      The RSGB is supporting  World Space Week 2026!  Take inspiration from our ideas at rsgb.org/wsw and then start planning your event  4-10 October 2026 </vt:lpstr>
      <vt:lpstr>World Space Week 2026</vt:lpstr>
      <vt:lpstr>World Space Week 2026</vt:lpstr>
      <vt:lpstr>TITLE</vt:lpstr>
      <vt:lpstr>From Sputnik to today</vt:lpstr>
      <vt:lpstr>PowerPoint Presentation</vt:lpstr>
      <vt:lpstr>PowerPoint Presentation</vt:lpstr>
      <vt:lpstr>PowerPoint Presentation</vt:lpstr>
      <vt:lpstr>Space: challenges or opportunities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Wood</dc:creator>
  <cp:lastModifiedBy>Helen Sargeant, M7MZE</cp:lastModifiedBy>
  <cp:revision>31</cp:revision>
  <cp:lastPrinted>2026-08-05T16:56:17Z</cp:lastPrinted>
  <dcterms:created xsi:type="dcterms:W3CDTF">2026-08-01T07:52:32Z</dcterms:created>
  <dcterms:modified xsi:type="dcterms:W3CDTF">2026-09-15T13:05:41Z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0x010100DD9F3BE07D735C48A1698625C8F09EC5</vt:lpwstr>
  </property>
  <property fmtid="{D5CDD505-2E9C-101B-9397-08002B2CF9AE}" pid="3" name="MediaServiceImageTags">
    <vt:lpwstr/>
  </property>
</Properties>
</file>