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2" r:id="rId5"/>
  </p:sldMasterIdLst>
  <p:notesMasterIdLst>
    <p:notesMasterId r:id="rId19"/>
  </p:notesMasterIdLst>
  <p:sldIdLst>
    <p:sldId id="2145704806" r:id="rId6"/>
    <p:sldId id="287" r:id="rId7"/>
    <p:sldId id="288" r:id="rId8"/>
    <p:sldId id="2145704805" r:id="rId9"/>
    <p:sldId id="271" r:id="rId10"/>
    <p:sldId id="273" r:id="rId11"/>
    <p:sldId id="257" r:id="rId12"/>
    <p:sldId id="262" r:id="rId13"/>
    <p:sldId id="260" r:id="rId14"/>
    <p:sldId id="261" r:id="rId15"/>
    <p:sldId id="265" r:id="rId16"/>
    <p:sldId id="263" r:id="rId17"/>
    <p:sldId id="2145704807" r:id="rId18"/>
  </p:sldIdLst>
  <p:sldSz cx="12192000" cy="6858000"/>
  <p:notesSz cx="6888163" cy="100187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E0FF"/>
    <a:srgbClr val="FF0000"/>
    <a:srgbClr val="156082"/>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B4480F-D0F0-9584-A8F3-A1DA50996049}" v="5" dt="2026-09-15T06:31:24.443"/>
    <p1510:client id="{BAFA23E1-81F0-AF05-C89D-C2DE7CEFBBEA}" v="156" dt="2026-09-15T09:18:06.2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9886" autoAdjust="0"/>
  </p:normalViewPr>
  <p:slideViewPr>
    <p:cSldViewPr snapToGrid="0">
      <p:cViewPr varScale="1">
        <p:scale>
          <a:sx n="99" d="100"/>
          <a:sy n="99" d="100"/>
        </p:scale>
        <p:origin x="1032" y="9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p:scale>
          <a:sx n="98" d="100"/>
          <a:sy n="98" d="100"/>
        </p:scale>
        <p:origin x="2443" y="-122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ather Parsons, M7OWS" userId="6ef6bb8b-6a77-4162-b93f-919707b8d664" providerId="ADAL" clId="{4CA832AC-18A2-40A5-A8EE-857C8912DB9E}"/>
    <pc:docChg chg="modSld">
      <pc:chgData name="Heather Parsons, M7OWS" userId="6ef6bb8b-6a77-4162-b93f-919707b8d664" providerId="ADAL" clId="{4CA832AC-18A2-40A5-A8EE-857C8912DB9E}" dt="2026-09-15T10:10:43.581" v="16" actId="113"/>
      <pc:docMkLst>
        <pc:docMk/>
      </pc:docMkLst>
      <pc:sldChg chg="modSp mod">
        <pc:chgData name="Heather Parsons, M7OWS" userId="6ef6bb8b-6a77-4162-b93f-919707b8d664" providerId="ADAL" clId="{4CA832AC-18A2-40A5-A8EE-857C8912DB9E}" dt="2026-09-15T10:10:22.416" v="15" actId="20577"/>
        <pc:sldMkLst>
          <pc:docMk/>
          <pc:sldMk cId="782825901" sldId="288"/>
        </pc:sldMkLst>
        <pc:spChg chg="mod">
          <ac:chgData name="Heather Parsons, M7OWS" userId="6ef6bb8b-6a77-4162-b93f-919707b8d664" providerId="ADAL" clId="{4CA832AC-18A2-40A5-A8EE-857C8912DB9E}" dt="2026-09-15T10:10:22.416" v="15" actId="20577"/>
          <ac:spMkLst>
            <pc:docMk/>
            <pc:sldMk cId="782825901" sldId="288"/>
            <ac:spMk id="5" creationId="{C0872F69-4308-7709-5366-8F7A3F420D4F}"/>
          </ac:spMkLst>
        </pc:spChg>
      </pc:sldChg>
      <pc:sldChg chg="modSp mod">
        <pc:chgData name="Heather Parsons, M7OWS" userId="6ef6bb8b-6a77-4162-b93f-919707b8d664" providerId="ADAL" clId="{4CA832AC-18A2-40A5-A8EE-857C8912DB9E}" dt="2026-09-15T10:10:43.581" v="16" actId="113"/>
        <pc:sldMkLst>
          <pc:docMk/>
          <pc:sldMk cId="3273478532" sldId="2145704806"/>
        </pc:sldMkLst>
        <pc:spChg chg="mod">
          <ac:chgData name="Heather Parsons, M7OWS" userId="6ef6bb8b-6a77-4162-b93f-919707b8d664" providerId="ADAL" clId="{4CA832AC-18A2-40A5-A8EE-857C8912DB9E}" dt="2026-09-15T10:10:43.581" v="16" actId="113"/>
          <ac:spMkLst>
            <pc:docMk/>
            <pc:sldMk cId="3273478532" sldId="2145704806"/>
            <ac:spMk id="10" creationId="{10737DEA-F0D8-4014-D076-7344C7304EF1}"/>
          </ac:spMkLst>
        </pc:spChg>
      </pc:sldChg>
    </pc:docChg>
  </pc:docChgLst>
  <pc:docChgLst>
    <pc:chgData name="Helen Sargeant, M7MZE" userId="9c185273-9bae-4b6f-97dd-e0fff64fc196" providerId="ADAL" clId="{E27235F3-20CE-4D53-A901-D9F91947C82C}"/>
    <pc:docChg chg="custSel modSld">
      <pc:chgData name="Helen Sargeant, M7MZE" userId="9c185273-9bae-4b6f-97dd-e0fff64fc196" providerId="ADAL" clId="{E27235F3-20CE-4D53-A901-D9F91947C82C}" dt="2026-09-15T13:05:53.279" v="3" actId="113"/>
      <pc:docMkLst>
        <pc:docMk/>
      </pc:docMkLst>
      <pc:sldChg chg="addSp delSp modSp mod">
        <pc:chgData name="Helen Sargeant, M7MZE" userId="9c185273-9bae-4b6f-97dd-e0fff64fc196" providerId="ADAL" clId="{E27235F3-20CE-4D53-A901-D9F91947C82C}" dt="2026-09-15T13:05:53.279" v="3" actId="113"/>
        <pc:sldMkLst>
          <pc:docMk/>
          <pc:sldMk cId="148119675" sldId="2145704807"/>
        </pc:sldMkLst>
        <pc:spChg chg="del mod">
          <ac:chgData name="Helen Sargeant, M7MZE" userId="9c185273-9bae-4b6f-97dd-e0fff64fc196" providerId="ADAL" clId="{E27235F3-20CE-4D53-A901-D9F91947C82C}" dt="2026-09-15T09:48:14.492" v="1" actId="478"/>
          <ac:spMkLst>
            <pc:docMk/>
            <pc:sldMk cId="148119675" sldId="2145704807"/>
            <ac:spMk id="2" creationId="{446D3C5E-0A20-2CD2-6AFB-CD5518789D71}"/>
          </ac:spMkLst>
        </pc:spChg>
        <pc:spChg chg="mod">
          <ac:chgData name="Helen Sargeant, M7MZE" userId="9c185273-9bae-4b6f-97dd-e0fff64fc196" providerId="ADAL" clId="{E27235F3-20CE-4D53-A901-D9F91947C82C}" dt="2026-09-15T13:05:53.279" v="3" actId="113"/>
          <ac:spMkLst>
            <pc:docMk/>
            <pc:sldMk cId="148119675" sldId="2145704807"/>
            <ac:spMk id="4" creationId="{720DB3C1-F04C-60C7-31F4-7AF861648A30}"/>
          </ac:spMkLst>
        </pc:spChg>
        <pc:spChg chg="add">
          <ac:chgData name="Helen Sargeant, M7MZE" userId="9c185273-9bae-4b6f-97dd-e0fff64fc196" providerId="ADAL" clId="{E27235F3-20CE-4D53-A901-D9F91947C82C}" dt="2026-09-15T09:48:22.168" v="2" actId="22"/>
          <ac:spMkLst>
            <pc:docMk/>
            <pc:sldMk cId="148119675" sldId="2145704807"/>
            <ac:spMk id="5" creationId="{69AF746C-2A61-2F77-30A6-23DB8C72DBD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70166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19721E-3834-A354-BCDF-72DD68C860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B4CE27-D46B-AED5-C3A5-9BABCA49148E}"/>
              </a:ext>
            </a:extLst>
          </p:cNvPr>
          <p:cNvSpPr>
            <a:spLocks noGrp="1" noRot="1" noChangeAspect="1"/>
          </p:cNvSpPr>
          <p:nvPr>
            <p:ph type="sldImg"/>
          </p:nvPr>
        </p:nvSpPr>
        <p:spPr>
          <a:xfrm>
            <a:off x="439738" y="1252538"/>
            <a:ext cx="6008687" cy="3381375"/>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2B7D93C9-1387-E9CA-994A-91AEA2888E6A}"/>
              </a:ext>
            </a:extLst>
          </p:cNvPr>
          <p:cNvSpPr>
            <a:spLocks noGrp="1"/>
          </p:cNvSpPr>
          <p:nvPr>
            <p:ph type="body" idx="1"/>
          </p:nvPr>
        </p:nvSpPr>
        <p:spPr>
          <a:xfrm>
            <a:off x="574013" y="4708794"/>
            <a:ext cx="5740137" cy="4708795"/>
          </a:xfrm>
          <a:prstGeom prst="rect">
            <a:avLst/>
          </a:prstGeom>
        </p:spPr>
        <p:txBody>
          <a:bodyPr lIns="91440" tIns="45720" rIns="91440" bIns="45720">
            <a:normAutofit/>
          </a:bodyPr>
          <a:lstStyle/>
          <a:p>
            <a:pPr>
              <a:lnSpc>
                <a:spcPct val="100000"/>
              </a:lnSpc>
              <a:spcAft>
                <a:spcPts val="600"/>
              </a:spcAft>
            </a:pPr>
            <a:endParaRPr lang="en-GB"/>
          </a:p>
        </p:txBody>
      </p:sp>
    </p:spTree>
    <p:extLst>
      <p:ext uri="{BB962C8B-B14F-4D97-AF65-F5344CB8AC3E}">
        <p14:creationId xmlns:p14="http://schemas.microsoft.com/office/powerpoint/2010/main" val="30183151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9738" y="1252538"/>
            <a:ext cx="6008687" cy="3381375"/>
          </a:xfrm>
          <a:prstGeom prst="rect">
            <a:avLst/>
          </a:prstGeom>
          <a:noFill/>
          <a:ln w="12700">
            <a:solidFill>
              <a:prstClr val="black"/>
            </a:solidFill>
          </a:ln>
        </p:spPr>
      </p:sp>
      <p:sp>
        <p:nvSpPr>
          <p:cNvPr id="3" name="Notes Placeholder 2"/>
          <p:cNvSpPr>
            <a:spLocks noGrp="1"/>
          </p:cNvSpPr>
          <p:nvPr>
            <p:ph type="body" idx="1"/>
          </p:nvPr>
        </p:nvSpPr>
        <p:spPr>
          <a:xfrm>
            <a:off x="574013" y="4708794"/>
            <a:ext cx="5740137" cy="4708795"/>
          </a:xfrm>
          <a:prstGeom prst="rect">
            <a:avLst/>
          </a:prstGeom>
        </p:spPr>
        <p:txBody>
          <a:bodyPr lIns="91440" tIns="45720" rIns="91440" bIns="45720">
            <a:normAutofit/>
          </a:bodyPr>
          <a:lstStyle/>
          <a:p>
            <a:pPr>
              <a:lnSpc>
                <a:spcPct val="100000"/>
              </a:lnSpc>
              <a:spcAft>
                <a:spcPts val="600"/>
              </a:spcAft>
            </a:pPr>
            <a:endParaRPr lang="en-GB"/>
          </a:p>
        </p:txBody>
      </p:sp>
    </p:spTree>
    <p:extLst>
      <p:ext uri="{BB962C8B-B14F-4D97-AF65-F5344CB8AC3E}">
        <p14:creationId xmlns:p14="http://schemas.microsoft.com/office/powerpoint/2010/main" val="42337966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9738" y="1252538"/>
            <a:ext cx="6008687" cy="3381375"/>
          </a:xfrm>
          <a:prstGeom prst="rect">
            <a:avLst/>
          </a:prstGeom>
          <a:noFill/>
          <a:ln w="12700">
            <a:solidFill>
              <a:prstClr val="black"/>
            </a:solidFill>
          </a:ln>
        </p:spPr>
      </p:sp>
      <p:sp>
        <p:nvSpPr>
          <p:cNvPr id="3" name="Notes Placeholder 2"/>
          <p:cNvSpPr>
            <a:spLocks noGrp="1"/>
          </p:cNvSpPr>
          <p:nvPr>
            <p:ph type="body" idx="1"/>
          </p:nvPr>
        </p:nvSpPr>
        <p:spPr>
          <a:xfrm>
            <a:off x="574013" y="4708794"/>
            <a:ext cx="5740137" cy="4708795"/>
          </a:xfrm>
          <a:prstGeom prst="rect">
            <a:avLst/>
          </a:prstGeom>
        </p:spPr>
        <p:txBody>
          <a:bodyPr lIns="91440" tIns="45720" rIns="91440" bIns="45720">
            <a:normAutofit/>
          </a:bodyPr>
          <a:lstStyle/>
          <a:p>
            <a:pPr>
              <a:lnSpc>
                <a:spcPct val="100000"/>
              </a:lnSpc>
              <a:spcAft>
                <a:spcPts val="600"/>
              </a:spcAft>
            </a:pPr>
            <a:endParaRPr lang="en-GB"/>
          </a:p>
        </p:txBody>
      </p:sp>
    </p:spTree>
    <p:extLst>
      <p:ext uri="{BB962C8B-B14F-4D97-AF65-F5344CB8AC3E}">
        <p14:creationId xmlns:p14="http://schemas.microsoft.com/office/powerpoint/2010/main" val="5677354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a:extLst>
              <a:ext uri="{FF2B5EF4-FFF2-40B4-BE49-F238E27FC236}">
                <a16:creationId xmlns:a16="http://schemas.microsoft.com/office/drawing/2014/main" id="{B28ECFE0-79E3-BB6F-57D2-2DC2996B127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97283" name="Notes Placeholder 2">
            <a:extLst>
              <a:ext uri="{FF2B5EF4-FFF2-40B4-BE49-F238E27FC236}">
                <a16:creationId xmlns:a16="http://schemas.microsoft.com/office/drawing/2014/main" id="{18F921AD-43B7-DED0-F5CD-4E580901407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dirty="0"/>
              <a:t>TITLE SLIDE - the picture</a:t>
            </a:r>
          </a:p>
          <a:p>
            <a:endParaRPr lang="en-GB" dirty="0"/>
          </a:p>
          <a:p>
            <a:r>
              <a:rPr lang="en-GB" dirty="0"/>
              <a:t>WHAT IT SHOWS</a:t>
            </a:r>
          </a:p>
          <a:p>
            <a:r>
              <a:rPr lang="en-GB" dirty="0"/>
              <a:t>Three Earth-imaging satellites called DMC3, built in Guildford, Surrey by a company called SSTL that began as a university spin-out.</a:t>
            </a:r>
          </a:p>
          <a:p>
            <a:endParaRPr lang="en-GB" dirty="0"/>
          </a:p>
          <a:p>
            <a:r>
              <a:rPr lang="en-GB" dirty="0"/>
              <a:t>SAY THIS</a:t>
            </a:r>
          </a:p>
          <a:p>
            <a:r>
              <a:rPr lang="en-GB" dirty="0"/>
              <a:t>"These satellites were designed and built in Britain."</a:t>
            </a:r>
          </a:p>
          <a:p>
            <a:r>
              <a:rPr lang="en-GB" dirty="0"/>
              <a:t>"They photograph the Earth in enough detail to see individual cars and buildings."</a:t>
            </a:r>
          </a:p>
          <a:p>
            <a:r>
              <a:rPr lang="en-GB" dirty="0"/>
              <a:t>"They were built to help after disasters - floods, earthquakes and wildfires - by getting fresh pictures fast."</a:t>
            </a:r>
          </a:p>
          <a:p>
            <a:endParaRPr lang="en-GB" dirty="0"/>
          </a:p>
          <a:p>
            <a:r>
              <a:rPr lang="en-GB" dirty="0"/>
              <a:t>ONE EXTRA FACT IF ASKED</a:t>
            </a:r>
          </a:p>
          <a:p>
            <a:r>
              <a:rPr lang="en-GB" dirty="0"/>
              <a:t>Launched in 2015. There are three of them spaced around the same orbit, so together they can photograph anywhere on Earth every day. The pictures are also used for mapping, farming and city planning.</a:t>
            </a:r>
          </a:p>
          <a:p>
            <a:endParaRPr lang="en-GB" dirty="0"/>
          </a:p>
          <a:p>
            <a:r>
              <a:rPr lang="en-GB" dirty="0"/>
              <a:t>LINK TO THE TALK</a:t>
            </a:r>
          </a:p>
          <a:p>
            <a:r>
              <a:rPr lang="en-GB" dirty="0"/>
              <a:t>SSTL showed that useful satellites can be small, quick and affordable - the same idea that lets amateurs build satellites today.</a:t>
            </a:r>
          </a:p>
        </p:txBody>
      </p:sp>
      <p:sp>
        <p:nvSpPr>
          <p:cNvPr id="97284" name="Slide Number Placeholder 3">
            <a:extLst>
              <a:ext uri="{FF2B5EF4-FFF2-40B4-BE49-F238E27FC236}">
                <a16:creationId xmlns:a16="http://schemas.microsoft.com/office/drawing/2014/main" id="{5DE05892-7149-9C26-62E4-BB0DD72E0A2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0759F2D3-DCEA-4E68-BB40-08C51196499C}" type="slidenum">
              <a:rPr kumimoji="0" lang="en-GB" altLang="en-US" sz="18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4</a:t>
            </a:fld>
            <a:endParaRPr kumimoji="0" lang="en-GB" alt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97285" name="Date Placeholder 4">
            <a:extLst>
              <a:ext uri="{FF2B5EF4-FFF2-40B4-BE49-F238E27FC236}">
                <a16:creationId xmlns:a16="http://schemas.microsoft.com/office/drawing/2014/main" id="{11684453-D9E2-F90F-E837-6CEB68BEF8D5}"/>
              </a:ext>
            </a:extLst>
          </p:cNvPr>
          <p:cNvSpPr>
            <a:spLocks noGrp="1" noChangeArrowheads="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a:defRPr>
                <a:solidFill>
                  <a:schemeClr val="tx1"/>
                </a:solidFill>
                <a:latin typeface="Gill Sans MT" panose="020B0502020104020203" pitchFamily="34" charset="0"/>
              </a:defRPr>
            </a:lvl1pPr>
            <a:lvl2pPr marL="742950" indent="-285750">
              <a:defRPr>
                <a:solidFill>
                  <a:schemeClr val="tx1"/>
                </a:solidFill>
                <a:latin typeface="Gill Sans MT" panose="020B0502020104020203" pitchFamily="34" charset="0"/>
              </a:defRPr>
            </a:lvl2pPr>
            <a:lvl3pPr marL="1143000" indent="-228600">
              <a:defRPr>
                <a:solidFill>
                  <a:schemeClr val="tx1"/>
                </a:solidFill>
                <a:latin typeface="Gill Sans MT" panose="020B0502020104020203" pitchFamily="34" charset="0"/>
              </a:defRPr>
            </a:lvl3pPr>
            <a:lvl4pPr marL="1600200" indent="-228600">
              <a:defRPr>
                <a:solidFill>
                  <a:schemeClr val="tx1"/>
                </a:solidFill>
                <a:latin typeface="Gill Sans MT" panose="020B0502020104020203" pitchFamily="34" charset="0"/>
              </a:defRPr>
            </a:lvl4pPr>
            <a:lvl5pPr marL="2057400" indent="-228600">
              <a:defRPr>
                <a:solidFill>
                  <a:schemeClr val="tx1"/>
                </a:solidFill>
                <a:latin typeface="Gill Sans MT" panose="020B0502020104020203" pitchFamily="34" charset="0"/>
              </a:defRPr>
            </a:lvl5pPr>
            <a:lvl6pPr marL="2514600" indent="-228600" eaLnBrk="0" fontAlgn="base" hangingPunct="0">
              <a:spcBef>
                <a:spcPct val="0"/>
              </a:spcBef>
              <a:spcAft>
                <a:spcPct val="0"/>
              </a:spcAft>
              <a:defRPr>
                <a:solidFill>
                  <a:schemeClr val="tx1"/>
                </a:solidFill>
                <a:latin typeface="Gill Sans MT" panose="020B0502020104020203" pitchFamily="34" charset="0"/>
              </a:defRPr>
            </a:lvl6pPr>
            <a:lvl7pPr marL="2971800" indent="-228600" eaLnBrk="0" fontAlgn="base" hangingPunct="0">
              <a:spcBef>
                <a:spcPct val="0"/>
              </a:spcBef>
              <a:spcAft>
                <a:spcPct val="0"/>
              </a:spcAft>
              <a:defRPr>
                <a:solidFill>
                  <a:schemeClr val="tx1"/>
                </a:solidFill>
                <a:latin typeface="Gill Sans MT" panose="020B0502020104020203" pitchFamily="34" charset="0"/>
              </a:defRPr>
            </a:lvl7pPr>
            <a:lvl8pPr marL="3429000" indent="-228600" eaLnBrk="0" fontAlgn="base" hangingPunct="0">
              <a:spcBef>
                <a:spcPct val="0"/>
              </a:spcBef>
              <a:spcAft>
                <a:spcPct val="0"/>
              </a:spcAft>
              <a:defRPr>
                <a:solidFill>
                  <a:schemeClr val="tx1"/>
                </a:solidFill>
                <a:latin typeface="Gill Sans MT" panose="020B0502020104020203" pitchFamily="34" charset="0"/>
              </a:defRPr>
            </a:lvl8pPr>
            <a:lvl9pPr marL="3886200" indent="-228600" eaLnBrk="0" fontAlgn="base" hangingPunct="0">
              <a:spcBef>
                <a:spcPct val="0"/>
              </a:spcBef>
              <a:spcAft>
                <a:spcPct val="0"/>
              </a:spcAft>
              <a:defRPr>
                <a:solidFill>
                  <a:schemeClr val="tx1"/>
                </a:solidFill>
                <a:latin typeface="Gill Sans MT" panose="020B0502020104020203"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fld id="{58380463-8224-4C3E-992E-B298F8A45521}" type="datetime1">
              <a:rPr kumimoji="0" lang="en-GB" altLang="en-US" sz="18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15/09/2026</a:t>
            </a:fld>
            <a:endParaRPr kumimoji="0" lang="en-GB" alt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83E5B-5775-0BF0-CFF4-C9A561F7D5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D26450-F1F2-2A55-5461-7972A176563F}"/>
              </a:ext>
            </a:extLst>
          </p:cNvPr>
          <p:cNvSpPr>
            <a:spLocks noGrp="1" noRot="1" noChangeAspect="1"/>
          </p:cNvSpPr>
          <p:nvPr>
            <p:ph type="sldImg"/>
          </p:nvPr>
        </p:nvSpPr>
        <p:spPr/>
        <p:txBody>
          <a:bodyPr lIns="96606" tIns="48303" rIns="96606" bIns="48303"/>
          <a:lstStyle/>
          <a:p>
            <a:endParaRPr lang="en-GB"/>
          </a:p>
        </p:txBody>
      </p:sp>
      <p:sp>
        <p:nvSpPr>
          <p:cNvPr id="3" name="Notes Placeholder 2">
            <a:extLst>
              <a:ext uri="{FF2B5EF4-FFF2-40B4-BE49-F238E27FC236}">
                <a16:creationId xmlns:a16="http://schemas.microsoft.com/office/drawing/2014/main" id="{BC077666-9C8E-F0A7-512E-492D42F89AF5}"/>
              </a:ext>
            </a:extLst>
          </p:cNvPr>
          <p:cNvSpPr>
            <a:spLocks noGrp="1"/>
          </p:cNvSpPr>
          <p:nvPr>
            <p:ph type="body" idx="1"/>
          </p:nvPr>
        </p:nvSpPr>
        <p:spPr>
          <a:xfrm>
            <a:off x="574013" y="4708794"/>
            <a:ext cx="5740137" cy="4708795"/>
          </a:xfrm>
        </p:spPr>
        <p:txBody>
          <a:bodyPr>
            <a:normAutofit lnSpcReduction="10000"/>
          </a:bodyPr>
          <a:lstStyle/>
          <a:p>
            <a:r>
              <a:rPr lang="en-GB" dirty="0"/>
              <a:t>AO-7 - the oldest amateur satellite still working</a:t>
            </a:r>
          </a:p>
          <a:p>
            <a:endParaRPr lang="en-GB" dirty="0"/>
          </a:p>
          <a:p>
            <a:r>
              <a:rPr lang="en-GB" dirty="0"/>
              <a:t>THE STORY (the main point)</a:t>
            </a:r>
          </a:p>
          <a:p>
            <a:r>
              <a:rPr lang="en-GB" dirty="0"/>
              <a:t>Built by volunteers from amateur radio groups in the USA, Germany, Australia and Canada. Launched November 1974. It stopped working in 1981 when a battery failed. In 2002 the faulty battery changed from short to open circuit and the satellite came back to life, running straight off its solar panels. It is still used today.</a:t>
            </a:r>
          </a:p>
          <a:p>
            <a:endParaRPr lang="en-GB" dirty="0"/>
          </a:p>
          <a:p>
            <a:r>
              <a:rPr lang="en-GB" dirty="0"/>
              <a:t>SAY THIS</a:t>
            </a:r>
          </a:p>
          <a:p>
            <a:r>
              <a:rPr lang="en-GB" dirty="0"/>
              <a:t>"A 1974 satellite, the size of a suitcase, is still carrying amateur radio contacts fifty years later."</a:t>
            </a:r>
          </a:p>
          <a:p>
            <a:endParaRPr lang="en-GB" dirty="0"/>
          </a:p>
          <a:p>
            <a:r>
              <a:rPr lang="en-GB" dirty="0"/>
              <a:t>KEY FACTS</a:t>
            </a:r>
          </a:p>
          <a:p>
            <a:r>
              <a:rPr lang="en-GB" dirty="0"/>
              <a:t>28.6 kg. Orbit 1,450 km high. Circles the Earth about every two hours.</a:t>
            </a:r>
          </a:p>
          <a:p>
            <a:r>
              <a:rPr lang="en-GB" dirty="0"/>
              <a:t>No batteries, no ground control - it just runs on sunlight.</a:t>
            </a:r>
          </a:p>
          <a:p>
            <a:endParaRPr lang="en-GB" dirty="0"/>
          </a:p>
          <a:p>
            <a:r>
              <a:rPr lang="en-GB" dirty="0"/>
              <a:t>WHAT USERS NEED TO KNOW</a:t>
            </a:r>
          </a:p>
          <a:p>
            <a:r>
              <a:rPr lang="en-GB" dirty="0"/>
              <a:t>- It only works in sunlight, and cuts out suddenly when it goes into the Earth's shadow.</a:t>
            </a:r>
          </a:p>
          <a:p>
            <a:r>
              <a:rPr lang="en-GB" dirty="0"/>
              <a:t>- It switches itself between two modes (A and B) about every 24 hours, so listen for its beacon first to find out which is running.</a:t>
            </a:r>
          </a:p>
          <a:p>
            <a:r>
              <a:rPr lang="en-GB" dirty="0"/>
              <a:t>- Use SSB or CW, never FM - one FM signal blocks everyone.</a:t>
            </a:r>
          </a:p>
          <a:p>
            <a:r>
              <a:rPr lang="en-GB" dirty="0"/>
              <a:t>- Use low power. If you can hear yourself coming back, that is enough.</a:t>
            </a:r>
          </a:p>
          <a:p>
            <a:endParaRPr lang="en-GB" dirty="0"/>
          </a:p>
          <a:p>
            <a:r>
              <a:rPr lang="en-GB" dirty="0"/>
              <a:t>TALKING POINT</a:t>
            </a:r>
          </a:p>
          <a:p>
            <a:r>
              <a:rPr lang="en-GB" dirty="0"/>
              <a:t>The best example of how long simple, robust engineering can last.</a:t>
            </a:r>
          </a:p>
        </p:txBody>
      </p:sp>
      <p:sp>
        <p:nvSpPr>
          <p:cNvPr id="4" name="Slide Number Placeholder 3">
            <a:extLst>
              <a:ext uri="{FF2B5EF4-FFF2-40B4-BE49-F238E27FC236}">
                <a16:creationId xmlns:a16="http://schemas.microsoft.com/office/drawing/2014/main" id="{B3CABB19-3F33-2E8F-03DE-17FEF95B2F59}"/>
              </a:ext>
            </a:extLst>
          </p:cNvPr>
          <p:cNvSpPr>
            <a:spLocks noGrp="1"/>
          </p:cNvSpPr>
          <p:nvPr>
            <p:ph type="sldNum" sz="quarter" idx="5"/>
          </p:nvPr>
        </p:nvSpPr>
        <p:spPr/>
        <p:txBody>
          <a:bodyPr lIns="96606" tIns="48303" rIns="96606" bIns="48303"/>
          <a:lstStyle/>
          <a:p>
            <a:fld id="{74181A2A-70E2-4393-8B70-4EAA5E91A575}" type="slidenum">
              <a:rPr lang="en-GB" smtClean="0"/>
              <a:t>5</a:t>
            </a:fld>
            <a:endParaRPr lang="en-GB"/>
          </a:p>
        </p:txBody>
      </p:sp>
    </p:spTree>
    <p:extLst>
      <p:ext uri="{BB962C8B-B14F-4D97-AF65-F5344CB8AC3E}">
        <p14:creationId xmlns:p14="http://schemas.microsoft.com/office/powerpoint/2010/main" val="18886439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7327B0-489B-FD37-755D-4EA63C79B4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498B09-315D-F344-401E-4BD4E18E5786}"/>
              </a:ext>
            </a:extLst>
          </p:cNvPr>
          <p:cNvSpPr>
            <a:spLocks noGrp="1" noRot="1" noChangeAspect="1"/>
          </p:cNvSpPr>
          <p:nvPr>
            <p:ph type="sldImg"/>
          </p:nvPr>
        </p:nvSpPr>
        <p:spPr/>
        <p:txBody>
          <a:bodyPr lIns="96606" tIns="48303" rIns="96606" bIns="48303"/>
          <a:lstStyle/>
          <a:p>
            <a:endParaRPr lang="en-GB"/>
          </a:p>
        </p:txBody>
      </p:sp>
      <p:sp>
        <p:nvSpPr>
          <p:cNvPr id="3" name="Notes Placeholder 2">
            <a:extLst>
              <a:ext uri="{FF2B5EF4-FFF2-40B4-BE49-F238E27FC236}">
                <a16:creationId xmlns:a16="http://schemas.microsoft.com/office/drawing/2014/main" id="{C989C9F3-648A-3D50-078B-EAADAE7848E9}"/>
              </a:ext>
            </a:extLst>
          </p:cNvPr>
          <p:cNvSpPr>
            <a:spLocks noGrp="1"/>
          </p:cNvSpPr>
          <p:nvPr>
            <p:ph type="body" idx="1"/>
          </p:nvPr>
        </p:nvSpPr>
        <p:spPr>
          <a:xfrm>
            <a:off x="574013" y="4708794"/>
            <a:ext cx="5740137" cy="4708795"/>
          </a:xfrm>
        </p:spPr>
        <p:txBody>
          <a:bodyPr>
            <a:normAutofit/>
          </a:bodyPr>
          <a:lstStyle/>
          <a:p>
            <a:r>
              <a:rPr lang="en-GB" dirty="0"/>
              <a:t>FO-29 - Japan's amateur satellite</a:t>
            </a:r>
          </a:p>
          <a:p>
            <a:endParaRPr lang="en-GB" dirty="0"/>
          </a:p>
          <a:p>
            <a:r>
              <a:rPr lang="en-GB" dirty="0"/>
              <a:t>BACKGROUND</a:t>
            </a:r>
          </a:p>
          <a:p>
            <a:r>
              <a:rPr lang="en-GB" dirty="0"/>
              <a:t>Built by the Japan Amateur Radio League and launched in August 1996 on a Japanese H-II rocket. About 50 kg, orbiting 1,300 km up.</a:t>
            </a:r>
          </a:p>
          <a:p>
            <a:endParaRPr lang="en-GB" dirty="0"/>
          </a:p>
          <a:p>
            <a:r>
              <a:rPr lang="en-GB" dirty="0"/>
              <a:t>SAY THIS</a:t>
            </a:r>
          </a:p>
          <a:p>
            <a:r>
              <a:rPr lang="en-GB" dirty="0"/>
              <a:t>"This one was built and is still run by Japan's national amateur radio society."</a:t>
            </a:r>
          </a:p>
          <a:p>
            <a:r>
              <a:rPr lang="en-GB" dirty="0"/>
              <a:t>"Because its orbit is high, passes last up to 20 minutes and you can reach right across Europe and beyond."</a:t>
            </a:r>
          </a:p>
          <a:p>
            <a:endParaRPr lang="en-GB" dirty="0"/>
          </a:p>
          <a:p>
            <a:r>
              <a:rPr lang="en-GB" dirty="0"/>
              <a:t>WHAT IS ON BOARD</a:t>
            </a:r>
          </a:p>
          <a:p>
            <a:r>
              <a:rPr lang="en-GB" dirty="0"/>
              <a:t>A linear transponder (relays SSB and Morse signals), a Morse beacon, and - unusually - a voice unit that reads its own status aloud.</a:t>
            </a:r>
          </a:p>
          <a:p>
            <a:endParaRPr lang="en-GB" dirty="0"/>
          </a:p>
          <a:p>
            <a:r>
              <a:rPr lang="en-GB" dirty="0"/>
              <a:t>WHAT USERS NEED TO KNOW</a:t>
            </a:r>
          </a:p>
          <a:p>
            <a:r>
              <a:rPr lang="en-GB" dirty="0"/>
              <a:t>- It is not always switched on. Its batteries are old, so the operators turn the transponder on and off. Check the AMSAT status page before a pass.</a:t>
            </a:r>
          </a:p>
          <a:p>
            <a:r>
              <a:rPr lang="en-GB" dirty="0"/>
              <a:t>- Transmit on 2 m, listen on 70 cm.</a:t>
            </a:r>
          </a:p>
          <a:p>
            <a:r>
              <a:rPr lang="en-GB" dirty="0"/>
              <a:t>- Keep power low - the satellite shares a small amount of transmit power among everyone using it.</a:t>
            </a:r>
          </a:p>
          <a:p>
            <a:endParaRPr lang="en-GB" dirty="0"/>
          </a:p>
          <a:p>
            <a:r>
              <a:rPr lang="en-GB" dirty="0"/>
              <a:t>TALKING POINT</a:t>
            </a:r>
          </a:p>
          <a:p>
            <a:r>
              <a:rPr lang="en-GB" dirty="0"/>
              <a:t>A good example of how amateur satellites age gracefully: it still works, but power has to be rationed.</a:t>
            </a:r>
          </a:p>
        </p:txBody>
      </p:sp>
      <p:sp>
        <p:nvSpPr>
          <p:cNvPr id="4" name="Slide Number Placeholder 3">
            <a:extLst>
              <a:ext uri="{FF2B5EF4-FFF2-40B4-BE49-F238E27FC236}">
                <a16:creationId xmlns:a16="http://schemas.microsoft.com/office/drawing/2014/main" id="{26624974-2E62-9ED8-78E1-AFAD577BA4A0}"/>
              </a:ext>
            </a:extLst>
          </p:cNvPr>
          <p:cNvSpPr>
            <a:spLocks noGrp="1"/>
          </p:cNvSpPr>
          <p:nvPr>
            <p:ph type="sldNum" sz="quarter" idx="5"/>
          </p:nvPr>
        </p:nvSpPr>
        <p:spPr/>
        <p:txBody>
          <a:bodyPr lIns="96606" tIns="48303" rIns="96606" bIns="48303"/>
          <a:lstStyle/>
          <a:p>
            <a:fld id="{74181A2A-70E2-4393-8B70-4EAA5E91A575}" type="slidenum">
              <a:rPr lang="en-GB" smtClean="0"/>
              <a:t>6</a:t>
            </a:fld>
            <a:endParaRPr lang="en-GB"/>
          </a:p>
        </p:txBody>
      </p:sp>
    </p:spTree>
    <p:extLst>
      <p:ext uri="{BB962C8B-B14F-4D97-AF65-F5344CB8AC3E}">
        <p14:creationId xmlns:p14="http://schemas.microsoft.com/office/powerpoint/2010/main" val="17343060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lIns="96606" tIns="48303" rIns="96606" bIns="48303"/>
          <a:lstStyle/>
          <a:p>
            <a:endParaRPr lang="en-GB"/>
          </a:p>
        </p:txBody>
      </p:sp>
      <p:sp>
        <p:nvSpPr>
          <p:cNvPr id="3" name="Notes Placeholder 2"/>
          <p:cNvSpPr>
            <a:spLocks noGrp="1"/>
          </p:cNvSpPr>
          <p:nvPr>
            <p:ph type="body" idx="1"/>
          </p:nvPr>
        </p:nvSpPr>
        <p:spPr>
          <a:xfrm>
            <a:off x="574013" y="4708794"/>
            <a:ext cx="5740137" cy="4708795"/>
          </a:xfrm>
        </p:spPr>
        <p:txBody>
          <a:bodyPr>
            <a:normAutofit lnSpcReduction="10000"/>
          </a:bodyPr>
          <a:lstStyle/>
          <a:p>
            <a:r>
              <a:rPr lang="en-GB" dirty="0"/>
              <a:t>AO-73 FUNcube-1 - the education satellite</a:t>
            </a:r>
          </a:p>
          <a:p>
            <a:endParaRPr lang="en-GB" dirty="0"/>
          </a:p>
          <a:p>
            <a:r>
              <a:rPr lang="en-GB" dirty="0"/>
              <a:t>WHAT IT IS</a:t>
            </a:r>
          </a:p>
          <a:p>
            <a:r>
              <a:rPr lang="en-GB" dirty="0"/>
              <a:t>A CubeSat: a 10 cm cube weighing under 1 kg, built by amateur radio volunteers in Britain and the Netherlands. Launched November 2013. It has only about 2 watts of power.</a:t>
            </a:r>
          </a:p>
          <a:p>
            <a:endParaRPr lang="en-GB" dirty="0"/>
          </a:p>
          <a:p>
            <a:r>
              <a:rPr lang="en-GB" dirty="0"/>
              <a:t>SAY THIS</a:t>
            </a:r>
          </a:p>
          <a:p>
            <a:r>
              <a:rPr lang="en-GB" dirty="0"/>
              <a:t>"This whole satellite is smaller than a bag of sugar and was built by volunteers."</a:t>
            </a:r>
          </a:p>
          <a:p>
            <a:r>
              <a:rPr lang="en-GB" dirty="0"/>
              <a:t>"It was designed so that schoolchildren could receive real data from space."</a:t>
            </a:r>
          </a:p>
          <a:p>
            <a:endParaRPr lang="en-GB" dirty="0"/>
          </a:p>
          <a:p>
            <a:r>
              <a:rPr lang="en-GB" dirty="0"/>
              <a:t>THE EDUCATIONAL BIT (the main point)</a:t>
            </a:r>
          </a:p>
          <a:p>
            <a:r>
              <a:rPr lang="en-GB" dirty="0"/>
              <a:t>It broadcasts live information about itself - solar panel readings, temperatures, an experiment on board. Pupils receive it with a lower cost USB dongle and free software, and the data is uploaded automatically to a shared worldwide database.</a:t>
            </a:r>
          </a:p>
          <a:p>
            <a:endParaRPr lang="en-GB" dirty="0"/>
          </a:p>
          <a:p>
            <a:r>
              <a:rPr lang="en-GB" dirty="0"/>
              <a:t>WHAT USERS NEED TO KNOW</a:t>
            </a:r>
          </a:p>
          <a:p>
            <a:r>
              <a:rPr lang="en-GB" dirty="0"/>
              <a:t>- It alternates between two modes: education mode (data beacon) and amateur mode (relaying contacts). If the relay seems missing, it is probably in education mode - not broken.</a:t>
            </a:r>
          </a:p>
          <a:p>
            <a:r>
              <a:rPr lang="en-GB" dirty="0"/>
              <a:t>- Transmit on 70 cm, listen on 2 m. Very low power is plenty.</a:t>
            </a:r>
          </a:p>
          <a:p>
            <a:r>
              <a:rPr lang="en-GB" dirty="0"/>
              <a:t>- Its frequencies drift slightly with temperature, so you may have to hunt for the signal.</a:t>
            </a:r>
          </a:p>
          <a:p>
            <a:endParaRPr lang="en-GB" dirty="0"/>
          </a:p>
          <a:p>
            <a:r>
              <a:rPr lang="en-GB" dirty="0"/>
              <a:t>TALKING POINT</a:t>
            </a:r>
          </a:p>
          <a:p>
            <a:r>
              <a:rPr lang="en-GB" dirty="0"/>
              <a:t>Under a kilogram, two watts, built by volunteers - and doing real education since 2013. Anyone can receive it with very little kit.</a:t>
            </a:r>
          </a:p>
        </p:txBody>
      </p:sp>
      <p:sp>
        <p:nvSpPr>
          <p:cNvPr id="4" name="Slide Number Placeholder 3"/>
          <p:cNvSpPr>
            <a:spLocks noGrp="1"/>
          </p:cNvSpPr>
          <p:nvPr>
            <p:ph type="sldNum" sz="quarter" idx="5"/>
          </p:nvPr>
        </p:nvSpPr>
        <p:spPr/>
        <p:txBody>
          <a:bodyPr lIns="96606" tIns="48303" rIns="96606" bIns="48303"/>
          <a:lstStyle/>
          <a:p>
            <a:fld id="{74181A2A-70E2-4393-8B70-4EAA5E91A575}" type="slidenum">
              <a:rPr lang="en-GB" smtClean="0"/>
              <a:t>7</a:t>
            </a:fld>
            <a:endParaRPr lang="en-GB"/>
          </a:p>
        </p:txBody>
      </p:sp>
    </p:spTree>
    <p:extLst>
      <p:ext uri="{BB962C8B-B14F-4D97-AF65-F5344CB8AC3E}">
        <p14:creationId xmlns:p14="http://schemas.microsoft.com/office/powerpoint/2010/main" val="30544368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071F7F-AF92-2671-EC46-AA7BC2994A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0D1AB0-9C02-775F-281F-C0BF82754C64}"/>
              </a:ext>
            </a:extLst>
          </p:cNvPr>
          <p:cNvSpPr>
            <a:spLocks noGrp="1" noRot="1" noChangeAspect="1"/>
          </p:cNvSpPr>
          <p:nvPr>
            <p:ph type="sldImg"/>
          </p:nvPr>
        </p:nvSpPr>
        <p:spPr/>
        <p:txBody>
          <a:bodyPr lIns="96606" tIns="48303" rIns="96606" bIns="48303"/>
          <a:lstStyle/>
          <a:p>
            <a:endParaRPr lang="en-GB"/>
          </a:p>
        </p:txBody>
      </p:sp>
      <p:sp>
        <p:nvSpPr>
          <p:cNvPr id="3" name="Notes Placeholder 2">
            <a:extLst>
              <a:ext uri="{FF2B5EF4-FFF2-40B4-BE49-F238E27FC236}">
                <a16:creationId xmlns:a16="http://schemas.microsoft.com/office/drawing/2014/main" id="{BC4E6DF2-E7A6-05FE-3096-264E59F70BEF}"/>
              </a:ext>
            </a:extLst>
          </p:cNvPr>
          <p:cNvSpPr>
            <a:spLocks noGrp="1"/>
          </p:cNvSpPr>
          <p:nvPr>
            <p:ph type="body" idx="1"/>
          </p:nvPr>
        </p:nvSpPr>
        <p:spPr>
          <a:xfrm>
            <a:off x="574013" y="4708794"/>
            <a:ext cx="5740137" cy="4708795"/>
          </a:xfrm>
        </p:spPr>
        <p:txBody>
          <a:bodyPr>
            <a:normAutofit fontScale="92500" lnSpcReduction="10000"/>
          </a:bodyPr>
          <a:lstStyle/>
          <a:p>
            <a:r>
              <a:rPr lang="en-GB" dirty="0"/>
              <a:t>The International Space Station - amateur radio on board</a:t>
            </a:r>
          </a:p>
          <a:p>
            <a:endParaRPr lang="en-GB" dirty="0"/>
          </a:p>
          <a:p>
            <a:r>
              <a:rPr lang="en-GB" dirty="0"/>
              <a:t>BACKGROUND</a:t>
            </a:r>
          </a:p>
          <a:p>
            <a:r>
              <a:rPr lang="en-GB" dirty="0"/>
              <a:t>The biggest thing ever built in space - about 109 m across and 420 tonnes. Assembled in orbit from 1998 by the USA, Russia, Europe, Japan and Canada. It orbits 400 km up and goes round the Earth about every 90 minutes - 16 times a day.</a:t>
            </a:r>
          </a:p>
          <a:p>
            <a:endParaRPr lang="en-GB" dirty="0"/>
          </a:p>
          <a:p>
            <a:r>
              <a:rPr lang="en-GB" dirty="0"/>
              <a:t>WHO RUNS THE RADIO</a:t>
            </a:r>
          </a:p>
          <a:p>
            <a:r>
              <a:rPr lang="en-GB" dirty="0"/>
              <a:t>A volunteer programme called ARISS, working with the space agencies. The radios on board are ordinary amateur Kenwood transceivers.</a:t>
            </a:r>
          </a:p>
          <a:p>
            <a:endParaRPr lang="en-GB" dirty="0"/>
          </a:p>
          <a:p>
            <a:r>
              <a:rPr lang="en-GB" dirty="0"/>
              <a:t>WHAT AMATEURS CAN DO (four things)</a:t>
            </a:r>
          </a:p>
          <a:p>
            <a:r>
              <a:rPr lang="en-GB" dirty="0"/>
              <a:t>1. FM voice repeater - talk through the station to other amateurs.</a:t>
            </a:r>
          </a:p>
          <a:p>
            <a:r>
              <a:rPr lang="en-GB" dirty="0"/>
              <a:t>2. APRS - send a short text/position message and see it relayed back.</a:t>
            </a:r>
          </a:p>
          <a:p>
            <a:r>
              <a:rPr lang="en-GB" dirty="0"/>
              <a:t>3. Slow-scan TV - pictures sent down during special events; you need no transmitter at all, just an aerial and free software.</a:t>
            </a:r>
          </a:p>
          <a:p>
            <a:r>
              <a:rPr lang="en-GB" dirty="0"/>
              <a:t>4. Crew contacts - scheduled question-and-answer sessions with schools. Listen only; don't transmit.</a:t>
            </a:r>
          </a:p>
          <a:p>
            <a:endParaRPr lang="en-GB" dirty="0"/>
          </a:p>
          <a:p>
            <a:r>
              <a:rPr lang="en-GB" dirty="0"/>
              <a:t>SAY THIS</a:t>
            </a:r>
          </a:p>
          <a:p>
            <a:r>
              <a:rPr lang="en-GB" dirty="0"/>
              <a:t>"You can do this with a handheld radio and a homemade aerial."</a:t>
            </a:r>
          </a:p>
          <a:p>
            <a:endParaRPr lang="en-GB" dirty="0"/>
          </a:p>
          <a:p>
            <a:r>
              <a:rPr lang="en-GB" dirty="0"/>
              <a:t>PRACTICAL TIPS</a:t>
            </a:r>
          </a:p>
          <a:p>
            <a:r>
              <a:rPr lang="en-GB" dirty="0"/>
              <a:t>Listen first, keep calls short - a pass lasts about ten minutes and everyone wants a turn.</a:t>
            </a:r>
          </a:p>
          <a:p>
            <a:endParaRPr lang="en-GB" dirty="0"/>
          </a:p>
          <a:p>
            <a:r>
              <a:rPr lang="en-GB" dirty="0"/>
              <a:t>TALKING POINT</a:t>
            </a:r>
          </a:p>
          <a:p>
            <a:r>
              <a:rPr lang="en-GB" dirty="0"/>
              <a:t>This is the slide that wins an audience over: a handheld radio and a spacecraft the size of a football pitch passing overhead at 17,500 mph.</a:t>
            </a:r>
          </a:p>
        </p:txBody>
      </p:sp>
      <p:sp>
        <p:nvSpPr>
          <p:cNvPr id="4" name="Slide Number Placeholder 3">
            <a:extLst>
              <a:ext uri="{FF2B5EF4-FFF2-40B4-BE49-F238E27FC236}">
                <a16:creationId xmlns:a16="http://schemas.microsoft.com/office/drawing/2014/main" id="{99ADA495-E4CE-915A-BBD1-AB3DCC2FCFF8}"/>
              </a:ext>
            </a:extLst>
          </p:cNvPr>
          <p:cNvSpPr>
            <a:spLocks noGrp="1"/>
          </p:cNvSpPr>
          <p:nvPr>
            <p:ph type="sldNum" sz="quarter" idx="5"/>
          </p:nvPr>
        </p:nvSpPr>
        <p:spPr/>
        <p:txBody>
          <a:bodyPr lIns="96606" tIns="48303" rIns="96606" bIns="48303"/>
          <a:lstStyle/>
          <a:p>
            <a:fld id="{74181A2A-70E2-4393-8B70-4EAA5E91A575}" type="slidenum">
              <a:rPr lang="en-GB" smtClean="0"/>
              <a:t>8</a:t>
            </a:fld>
            <a:endParaRPr lang="en-GB"/>
          </a:p>
        </p:txBody>
      </p:sp>
    </p:spTree>
    <p:extLst>
      <p:ext uri="{BB962C8B-B14F-4D97-AF65-F5344CB8AC3E}">
        <p14:creationId xmlns:p14="http://schemas.microsoft.com/office/powerpoint/2010/main" val="42163009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CB3A7-68E3-2722-2963-422E4ADA55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015337-0632-8D20-EBF1-5A72CC4CB08A}"/>
              </a:ext>
            </a:extLst>
          </p:cNvPr>
          <p:cNvSpPr>
            <a:spLocks noGrp="1" noRot="1" noChangeAspect="1"/>
          </p:cNvSpPr>
          <p:nvPr>
            <p:ph type="sldImg"/>
          </p:nvPr>
        </p:nvSpPr>
        <p:spPr/>
        <p:txBody>
          <a:bodyPr lIns="96606" tIns="48303" rIns="96606" bIns="48303"/>
          <a:lstStyle/>
          <a:p>
            <a:endParaRPr lang="en-GB"/>
          </a:p>
        </p:txBody>
      </p:sp>
      <p:sp>
        <p:nvSpPr>
          <p:cNvPr id="3" name="Notes Placeholder 2">
            <a:extLst>
              <a:ext uri="{FF2B5EF4-FFF2-40B4-BE49-F238E27FC236}">
                <a16:creationId xmlns:a16="http://schemas.microsoft.com/office/drawing/2014/main" id="{45188A6D-65F7-4840-332D-E123E7E60E0C}"/>
              </a:ext>
            </a:extLst>
          </p:cNvPr>
          <p:cNvSpPr>
            <a:spLocks noGrp="1"/>
          </p:cNvSpPr>
          <p:nvPr>
            <p:ph type="body" idx="1"/>
          </p:nvPr>
        </p:nvSpPr>
        <p:spPr>
          <a:xfrm>
            <a:off x="574013" y="4708794"/>
            <a:ext cx="5740137" cy="4708795"/>
          </a:xfrm>
        </p:spPr>
        <p:txBody>
          <a:bodyPr>
            <a:normAutofit lnSpcReduction="10000"/>
          </a:bodyPr>
          <a:lstStyle/>
          <a:p>
            <a:r>
              <a:rPr lang="en-GB" dirty="0"/>
              <a:t>SO-50 - the best satellite for beginners</a:t>
            </a:r>
          </a:p>
          <a:p>
            <a:endParaRPr lang="en-GB" dirty="0"/>
          </a:p>
          <a:p>
            <a:r>
              <a:rPr lang="en-GB" dirty="0"/>
              <a:t>BACKGROUND</a:t>
            </a:r>
          </a:p>
          <a:p>
            <a:r>
              <a:rPr lang="en-GB" dirty="0"/>
              <a:t>Built in Saudi Arabia by the national science and technology institute, launched December 2002. About 15 kg, orbiting roughly 600 km up. Still working after more than twenty years.</a:t>
            </a:r>
          </a:p>
          <a:p>
            <a:endParaRPr lang="en-GB" dirty="0"/>
          </a:p>
          <a:p>
            <a:r>
              <a:rPr lang="en-GB" dirty="0"/>
              <a:t>WHY IT MATTERS</a:t>
            </a:r>
          </a:p>
          <a:p>
            <a:r>
              <a:rPr lang="en-GB" dirty="0"/>
              <a:t>It carries a simple FM repeater, so an ordinary dual-band handheld radio and a small hand-held aerial are enough to make a contact through it.</a:t>
            </a:r>
          </a:p>
          <a:p>
            <a:endParaRPr lang="en-GB" dirty="0"/>
          </a:p>
          <a:p>
            <a:r>
              <a:rPr lang="en-GB" dirty="0"/>
              <a:t>SAY THIS</a:t>
            </a:r>
          </a:p>
          <a:p>
            <a:r>
              <a:rPr lang="en-GB" dirty="0"/>
              <a:t>"If you already own a dual-band handheld, you already own most of what you need to talk through a satellite."</a:t>
            </a:r>
          </a:p>
          <a:p>
            <a:endParaRPr lang="en-GB" dirty="0"/>
          </a:p>
          <a:p>
            <a:r>
              <a:rPr lang="en-GB" dirty="0"/>
              <a:t>THE ONE ODD DETAIL</a:t>
            </a:r>
          </a:p>
          <a:p>
            <a:r>
              <a:rPr lang="en-GB" dirty="0"/>
              <a:t>The repeater is not always on. It has a ten-minute timer. You switch it on by sending a two-second carrier with a 74.4 Hz tone - a different tone from the one used for normal access. Usually someone else does this at the start of a pass, so listen first.</a:t>
            </a:r>
          </a:p>
          <a:p>
            <a:endParaRPr lang="en-GB" dirty="0"/>
          </a:p>
          <a:p>
            <a:r>
              <a:rPr lang="en-GB" dirty="0"/>
              <a:t>PRACTICAL TIPS</a:t>
            </a:r>
          </a:p>
          <a:p>
            <a:r>
              <a:rPr lang="en-GB" dirty="0"/>
              <a:t>- FM means only one person at a time. Listen, call briefly with your callsign, swap callsign and location, then make way.</a:t>
            </a:r>
          </a:p>
          <a:p>
            <a:r>
              <a:rPr lang="en-GB" dirty="0"/>
              <a:t>- Its transmitter is tiny (a quarter of a watt), so a simple directional aerial makes a huge difference.</a:t>
            </a:r>
          </a:p>
          <a:p>
            <a:endParaRPr lang="en-GB" dirty="0"/>
          </a:p>
          <a:p>
            <a:r>
              <a:rPr lang="en-GB" dirty="0"/>
              <a:t>TALKING POINT</a:t>
            </a:r>
          </a:p>
          <a:p>
            <a:r>
              <a:rPr lang="en-GB" dirty="0"/>
              <a:t>The classic starter satellite.</a:t>
            </a:r>
          </a:p>
        </p:txBody>
      </p:sp>
      <p:sp>
        <p:nvSpPr>
          <p:cNvPr id="4" name="Slide Number Placeholder 3">
            <a:extLst>
              <a:ext uri="{FF2B5EF4-FFF2-40B4-BE49-F238E27FC236}">
                <a16:creationId xmlns:a16="http://schemas.microsoft.com/office/drawing/2014/main" id="{5719408C-D99F-79E3-130D-04C038F21A65}"/>
              </a:ext>
            </a:extLst>
          </p:cNvPr>
          <p:cNvSpPr>
            <a:spLocks noGrp="1"/>
          </p:cNvSpPr>
          <p:nvPr>
            <p:ph type="sldNum" sz="quarter" idx="5"/>
          </p:nvPr>
        </p:nvSpPr>
        <p:spPr/>
        <p:txBody>
          <a:bodyPr lIns="96606" tIns="48303" rIns="96606" bIns="48303"/>
          <a:lstStyle/>
          <a:p>
            <a:fld id="{74181A2A-70E2-4393-8B70-4EAA5E91A575}" type="slidenum">
              <a:rPr lang="en-GB" smtClean="0"/>
              <a:t>9</a:t>
            </a:fld>
            <a:endParaRPr lang="en-GB"/>
          </a:p>
        </p:txBody>
      </p:sp>
    </p:spTree>
    <p:extLst>
      <p:ext uri="{BB962C8B-B14F-4D97-AF65-F5344CB8AC3E}">
        <p14:creationId xmlns:p14="http://schemas.microsoft.com/office/powerpoint/2010/main" val="31725523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50B8B0-133C-DAB5-5806-DDA2803A75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1A514D-E766-CAEE-3CC6-A7F5700BCB45}"/>
              </a:ext>
            </a:extLst>
          </p:cNvPr>
          <p:cNvSpPr>
            <a:spLocks noGrp="1" noRot="1" noChangeAspect="1"/>
          </p:cNvSpPr>
          <p:nvPr>
            <p:ph type="sldImg"/>
          </p:nvPr>
        </p:nvSpPr>
        <p:spPr/>
        <p:txBody>
          <a:bodyPr lIns="96606" tIns="48303" rIns="96606" bIns="48303"/>
          <a:lstStyle/>
          <a:p>
            <a:endParaRPr lang="en-GB"/>
          </a:p>
        </p:txBody>
      </p:sp>
      <p:sp>
        <p:nvSpPr>
          <p:cNvPr id="3" name="Notes Placeholder 2">
            <a:extLst>
              <a:ext uri="{FF2B5EF4-FFF2-40B4-BE49-F238E27FC236}">
                <a16:creationId xmlns:a16="http://schemas.microsoft.com/office/drawing/2014/main" id="{BCDB0133-7C82-78C1-51E9-486155533449}"/>
              </a:ext>
            </a:extLst>
          </p:cNvPr>
          <p:cNvSpPr>
            <a:spLocks noGrp="1"/>
          </p:cNvSpPr>
          <p:nvPr>
            <p:ph type="body" idx="1"/>
          </p:nvPr>
        </p:nvSpPr>
        <p:spPr>
          <a:xfrm>
            <a:off x="574013" y="4708794"/>
            <a:ext cx="5740137" cy="4708795"/>
          </a:xfrm>
        </p:spPr>
        <p:txBody>
          <a:bodyPr>
            <a:normAutofit/>
          </a:bodyPr>
          <a:lstStyle/>
          <a:p>
            <a:r>
              <a:rPr lang="en-GB" dirty="0"/>
              <a:t>RS-44 - long passes and plenty of range</a:t>
            </a:r>
          </a:p>
          <a:p>
            <a:endParaRPr lang="en-GB" dirty="0"/>
          </a:p>
          <a:p>
            <a:r>
              <a:rPr lang="en-GB" dirty="0"/>
              <a:t>BACKGROUND</a:t>
            </a:r>
          </a:p>
          <a:p>
            <a:r>
              <a:rPr lang="en-GB" dirty="0"/>
              <a:t>A Russian amateur payload launched December 2019, sharing a rocket with a navigation satellite. About 100 kg, in a high orbit between 1,175 and 1,500 km.</a:t>
            </a:r>
          </a:p>
          <a:p>
            <a:endParaRPr lang="en-GB" dirty="0"/>
          </a:p>
          <a:p>
            <a:r>
              <a:rPr lang="en-GB" dirty="0"/>
              <a:t>THE QUIRK (worth mentioning)</a:t>
            </a:r>
          </a:p>
          <a:p>
            <a:r>
              <a:rPr lang="en-GB" dirty="0"/>
              <a:t>It never separated from the rocket's upper stage, so its stabilising boom never deployed. The satellite tumbles slowly, which makes the signal fade in and out.</a:t>
            </a:r>
          </a:p>
          <a:p>
            <a:endParaRPr lang="en-GB" dirty="0"/>
          </a:p>
          <a:p>
            <a:r>
              <a:rPr lang="en-GB" dirty="0"/>
              <a:t>SAY THIS</a:t>
            </a:r>
          </a:p>
          <a:p>
            <a:r>
              <a:rPr lang="en-GB" dirty="0"/>
              <a:t>"Because its orbit is high, passes last over twenty minutes and you can work most of Europe, North Africa and the Middle East - sometimes across the Atlantic."</a:t>
            </a:r>
          </a:p>
          <a:p>
            <a:endParaRPr lang="en-GB" dirty="0"/>
          </a:p>
          <a:p>
            <a:r>
              <a:rPr lang="en-GB" dirty="0"/>
              <a:t>WHAT USERS NEED TO KNOW</a:t>
            </a:r>
          </a:p>
          <a:p>
            <a:r>
              <a:rPr lang="en-GB" dirty="0"/>
              <a:t>- The signal rises and fades every few tens of seconds because of the tumble. Don't assume you have lost it - wait.</a:t>
            </a:r>
          </a:p>
          <a:p>
            <a:r>
              <a:rPr lang="en-GB" dirty="0"/>
              <a:t>- Transmit on 2 m, listen on 70 cm. Use SSB or Morse, never FM.</a:t>
            </a:r>
          </a:p>
          <a:p>
            <a:r>
              <a:rPr lang="en-GB" dirty="0"/>
              <a:t>- It has a wide relay bandwidth, so spread out rather than all crowding the middle.</a:t>
            </a:r>
          </a:p>
          <a:p>
            <a:r>
              <a:rPr lang="en-GB" dirty="0"/>
              <a:t>- Listening to your own signal coming back is the key skill.</a:t>
            </a:r>
          </a:p>
          <a:p>
            <a:endParaRPr lang="en-GB" dirty="0"/>
          </a:p>
          <a:p>
            <a:r>
              <a:rPr lang="en-GB" dirty="0"/>
              <a:t>TALKING POINT</a:t>
            </a:r>
          </a:p>
          <a:p>
            <a:r>
              <a:rPr lang="en-GB" dirty="0"/>
              <a:t>The natural next step after the simple FM satellites.</a:t>
            </a:r>
          </a:p>
        </p:txBody>
      </p:sp>
      <p:sp>
        <p:nvSpPr>
          <p:cNvPr id="4" name="Slide Number Placeholder 3">
            <a:extLst>
              <a:ext uri="{FF2B5EF4-FFF2-40B4-BE49-F238E27FC236}">
                <a16:creationId xmlns:a16="http://schemas.microsoft.com/office/drawing/2014/main" id="{C3051AD7-D232-A68B-F0FC-C7A7E992EDE2}"/>
              </a:ext>
            </a:extLst>
          </p:cNvPr>
          <p:cNvSpPr>
            <a:spLocks noGrp="1"/>
          </p:cNvSpPr>
          <p:nvPr>
            <p:ph type="sldNum" sz="quarter" idx="5"/>
          </p:nvPr>
        </p:nvSpPr>
        <p:spPr/>
        <p:txBody>
          <a:bodyPr lIns="96606" tIns="48303" rIns="96606" bIns="48303"/>
          <a:lstStyle/>
          <a:p>
            <a:fld id="{74181A2A-70E2-4393-8B70-4EAA5E91A575}" type="slidenum">
              <a:rPr lang="en-GB" smtClean="0"/>
              <a:t>10</a:t>
            </a:fld>
            <a:endParaRPr lang="en-GB"/>
          </a:p>
        </p:txBody>
      </p:sp>
    </p:spTree>
    <p:extLst>
      <p:ext uri="{BB962C8B-B14F-4D97-AF65-F5344CB8AC3E}">
        <p14:creationId xmlns:p14="http://schemas.microsoft.com/office/powerpoint/2010/main" val="35564836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74013" y="4708794"/>
            <a:ext cx="5740137" cy="4708795"/>
          </a:xfrm>
        </p:spPr>
        <p:txBody>
          <a:bodyPr>
            <a:normAutofit fontScale="92500" lnSpcReduction="10000"/>
          </a:bodyPr>
          <a:lstStyle/>
          <a:p>
            <a:r>
              <a:rPr lang="en-GB" dirty="0"/>
              <a:t>QO-100 - the satellite that never moves</a:t>
            </a:r>
          </a:p>
          <a:p>
            <a:endParaRPr lang="en-GB" dirty="0"/>
          </a:p>
          <a:p>
            <a:r>
              <a:rPr lang="en-GB" dirty="0"/>
              <a:t>WHY IT IS SPECIAL (the main point)</a:t>
            </a:r>
          </a:p>
          <a:p>
            <a:r>
              <a:rPr lang="en-GB" dirty="0"/>
              <a:t>It is the first amateur radio relay in geostationary orbit. Every other satellite in this talk races overhead for ten or twenty minutes. This one sits still in the sky, is available 24 hours a day, and covers about a third of the planet - from Brazil to Thailand.</a:t>
            </a:r>
          </a:p>
          <a:p>
            <a:endParaRPr lang="en-GB" dirty="0"/>
          </a:p>
          <a:p>
            <a:r>
              <a:rPr lang="en-GB" dirty="0"/>
              <a:t>BACKGROUND</a:t>
            </a:r>
          </a:p>
          <a:p>
            <a:r>
              <a:rPr lang="en-GB" dirty="0"/>
              <a:t>The host satellite, Es'hail-2, is a large commercial TV satellite built by Mitsubishi Electric in Japan, launched on a SpaceX Falcon 9 in November 2018. It is owned by </a:t>
            </a:r>
            <a:r>
              <a:rPr lang="en-GB" dirty="0" err="1"/>
              <a:t>Es'hailSat</a:t>
            </a:r>
            <a:r>
              <a:rPr lang="en-GB" dirty="0"/>
              <a:t> of Qatar and mainly carries television for the Middle East and North Africa. The amateur equipment on board was designed and built by AMSAT-DL in Germany.</a:t>
            </a:r>
          </a:p>
          <a:p>
            <a:endParaRPr lang="en-GB" dirty="0"/>
          </a:p>
          <a:p>
            <a:r>
              <a:rPr lang="en-GB" dirty="0"/>
              <a:t>KEY FACTS</a:t>
            </a:r>
          </a:p>
          <a:p>
            <a:r>
              <a:rPr lang="en-GB" dirty="0"/>
              <a:t>35,786 km up. 5,300 kg. 15 kW of power. Around 30 m across with its solar panels out.</a:t>
            </a:r>
          </a:p>
          <a:p>
            <a:endParaRPr lang="en-GB" dirty="0"/>
          </a:p>
          <a:p>
            <a:r>
              <a:rPr lang="en-GB" dirty="0"/>
              <a:t>WHAT AMATEURS GET</a:t>
            </a:r>
          </a:p>
          <a:p>
            <a:r>
              <a:rPr lang="en-GB" dirty="0"/>
              <a:t>Two relays: a narrow one for voice and Morse, and a wide one for amateur television. Uplink 2.4 GHz, downlink 10.45 GHz.</a:t>
            </a:r>
          </a:p>
          <a:p>
            <a:endParaRPr lang="en-GB" dirty="0"/>
          </a:p>
          <a:p>
            <a:r>
              <a:rPr lang="en-GB" dirty="0"/>
              <a:t>WHAT USERS NEED TO KNOW</a:t>
            </a:r>
          </a:p>
          <a:p>
            <a:r>
              <a:rPr lang="en-GB" dirty="0"/>
              <a:t>- No tracking needed: a small satellite TV dish, aimed once and left alone.</a:t>
            </a:r>
          </a:p>
          <a:p>
            <a:r>
              <a:rPr lang="en-GB" dirty="0"/>
              <a:t>- A few watts into a 1 m dish is a normal station.</a:t>
            </a:r>
          </a:p>
          <a:p>
            <a:r>
              <a:rPr lang="en-GB" dirty="0"/>
              <a:t>- The golden rule: never transmit stronger than the satellite's own marker beacon. Too much power steals capacity from everyone.</a:t>
            </a:r>
          </a:p>
          <a:p>
            <a:r>
              <a:rPr lang="en-GB" dirty="0"/>
              <a:t>- You can listen online first, through web-based receivers, before buying anything.</a:t>
            </a:r>
          </a:p>
          <a:p>
            <a:endParaRPr lang="en-GB" dirty="0"/>
          </a:p>
          <a:p>
            <a:r>
              <a:rPr lang="en-GB" dirty="0"/>
              <a:t>TALKING POINT</a:t>
            </a:r>
          </a:p>
          <a:p>
            <a:r>
              <a:rPr lang="en-GB" dirty="0"/>
              <a:t>Guaranteed to work at 2pm on a Tuesday - ideal for demonstrations and school events.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DD741E-246F-7B45-5023-60FCA4821B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4EF57B-E17D-118A-E4BA-8993820A79D8}"/>
              </a:ext>
            </a:extLst>
          </p:cNvPr>
          <p:cNvSpPr>
            <a:spLocks noGrp="1" noRot="1" noChangeAspect="1"/>
          </p:cNvSpPr>
          <p:nvPr>
            <p:ph type="sldImg"/>
          </p:nvPr>
        </p:nvSpPr>
        <p:spPr>
          <a:xfrm>
            <a:off x="439738" y="1252538"/>
            <a:ext cx="6008687" cy="3381375"/>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A20F0CA8-6D6C-9916-2316-18171620AB23}"/>
              </a:ext>
            </a:extLst>
          </p:cNvPr>
          <p:cNvSpPr>
            <a:spLocks noGrp="1"/>
          </p:cNvSpPr>
          <p:nvPr>
            <p:ph type="body" idx="1"/>
          </p:nvPr>
        </p:nvSpPr>
        <p:spPr>
          <a:xfrm>
            <a:off x="574013" y="4708794"/>
            <a:ext cx="5740137" cy="4708795"/>
          </a:xfrm>
          <a:prstGeom prst="rect">
            <a:avLst/>
          </a:prstGeom>
        </p:spPr>
        <p:txBody>
          <a:bodyPr lIns="91440" tIns="45720" rIns="91440" bIns="45720">
            <a:normAutofit/>
          </a:bodyPr>
          <a:lstStyle/>
          <a:p>
            <a:pPr>
              <a:lnSpc>
                <a:spcPct val="100000"/>
              </a:lnSpc>
              <a:spcAft>
                <a:spcPts val="600"/>
              </a:spcAft>
            </a:pPr>
            <a:endParaRPr lang="en-GB"/>
          </a:p>
        </p:txBody>
      </p:sp>
    </p:spTree>
    <p:extLst>
      <p:ext uri="{BB962C8B-B14F-4D97-AF65-F5344CB8AC3E}">
        <p14:creationId xmlns:p14="http://schemas.microsoft.com/office/powerpoint/2010/main" val="25073215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DDE63C11-8667-4B59-A431-3D7E1B117797}"/>
              </a:ext>
            </a:extLst>
          </p:cNvPr>
          <p:cNvSpPr>
            <a:spLocks noGrp="1"/>
          </p:cNvSpPr>
          <p:nvPr>
            <p:ph idx="1"/>
          </p:nvPr>
        </p:nvSpPr>
        <p:spPr>
          <a:xfrm>
            <a:off x="609600" y="1600201"/>
            <a:ext cx="10972800" cy="4525963"/>
          </a:xfrm>
          <a:prstGeom prst="rect">
            <a:avLst/>
          </a:prstGeom>
        </p:spPr>
        <p:txBody>
          <a:bodyPr vert="horz" lIns="91440" tIns="45720" rIns="91440" bIns="45720" rtlCol="0">
            <a:normAutofit/>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itle Placeholder 1">
            <a:extLst>
              <a:ext uri="{FF2B5EF4-FFF2-40B4-BE49-F238E27FC236}">
                <a16:creationId xmlns:a16="http://schemas.microsoft.com/office/drawing/2014/main" id="{72621202-EB90-4F0C-AF1A-0B07FC65C316}"/>
              </a:ext>
            </a:extLst>
          </p:cNvPr>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lvl1pPr>
              <a:defRPr>
                <a:latin typeface="Arial" panose="020B0604020202020204" pitchFamily="34" charset="0"/>
                <a:cs typeface="Arial" panose="020B0604020202020204" pitchFamily="34" charset="0"/>
              </a:defRPr>
            </a:lvl1pPr>
          </a:lstStyle>
          <a:p>
            <a:r>
              <a:rPr lang="en-US" dirty="0"/>
              <a:t>Click to edit Master title style</a:t>
            </a:r>
            <a:endParaRPr lang="en-GB" dirty="0"/>
          </a:p>
        </p:txBody>
      </p:sp>
      <p:cxnSp>
        <p:nvCxnSpPr>
          <p:cNvPr id="6" name="Straight Connector 5">
            <a:extLst>
              <a:ext uri="{FF2B5EF4-FFF2-40B4-BE49-F238E27FC236}">
                <a16:creationId xmlns:a16="http://schemas.microsoft.com/office/drawing/2014/main" id="{F303D285-9881-4976-8175-3D039612BB68}"/>
              </a:ext>
            </a:extLst>
          </p:cNvPr>
          <p:cNvCxnSpPr/>
          <p:nvPr userDrawn="1"/>
        </p:nvCxnSpPr>
        <p:spPr>
          <a:xfrm>
            <a:off x="-25144" y="6156785"/>
            <a:ext cx="12217144" cy="0"/>
          </a:xfrm>
          <a:prstGeom prst="line">
            <a:avLst/>
          </a:prstGeom>
          <a:ln w="25400">
            <a:solidFill>
              <a:srgbClr val="25469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20752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sic slide">
    <p:spTree>
      <p:nvGrpSpPr>
        <p:cNvPr id="1" name=""/>
        <p:cNvGrpSpPr/>
        <p:nvPr/>
      </p:nvGrpSpPr>
      <p:grpSpPr>
        <a:xfrm>
          <a:off x="0" y="0"/>
          <a:ext cx="0" cy="0"/>
          <a:chOff x="0" y="0"/>
          <a:chExt cx="0" cy="0"/>
        </a:xfrm>
      </p:grpSpPr>
      <p:sp>
        <p:nvSpPr>
          <p:cNvPr id="13" name="Rectangle 12"/>
          <p:cNvSpPr/>
          <p:nvPr userDrawn="1"/>
        </p:nvSpPr>
        <p:spPr>
          <a:xfrm>
            <a:off x="-17381" y="145217"/>
            <a:ext cx="448752" cy="331457"/>
          </a:xfrm>
          <a:prstGeom prst="rect">
            <a:avLst/>
          </a:prstGeom>
          <a:solidFill>
            <a:srgbClr val="2546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prstClr val="white"/>
              </a:solidFill>
            </a:endParaRPr>
          </a:p>
        </p:txBody>
      </p:sp>
      <p:sp>
        <p:nvSpPr>
          <p:cNvPr id="15" name="Text Placeholder 14"/>
          <p:cNvSpPr>
            <a:spLocks noGrp="1"/>
          </p:cNvSpPr>
          <p:nvPr>
            <p:ph type="body" sz="quarter" idx="13" hasCustomPrompt="1"/>
          </p:nvPr>
        </p:nvSpPr>
        <p:spPr>
          <a:xfrm>
            <a:off x="432395" y="44625"/>
            <a:ext cx="6815733" cy="548233"/>
          </a:xfrm>
          <a:prstGeom prst="rect">
            <a:avLst/>
          </a:prstGeom>
        </p:spPr>
        <p:txBody>
          <a:bodyPr/>
          <a:lstStyle>
            <a:lvl1pPr marL="0" indent="0">
              <a:buNone/>
              <a:defRPr b="1">
                <a:solidFill>
                  <a:srgbClr val="1E4B8C"/>
                </a:solidFill>
                <a:latin typeface="Arial" panose="020B0604020202020204" pitchFamily="34" charset="0"/>
                <a:cs typeface="Arial" panose="020B0604020202020204" pitchFamily="34" charset="0"/>
              </a:defRPr>
            </a:lvl1pPr>
          </a:lstStyle>
          <a:p>
            <a:pPr lvl="0"/>
            <a:r>
              <a:rPr lang="en-US" dirty="0"/>
              <a:t>Click to add slide title</a:t>
            </a:r>
            <a:endParaRPr lang="en-GB" dirty="0"/>
          </a:p>
        </p:txBody>
      </p:sp>
      <p:cxnSp>
        <p:nvCxnSpPr>
          <p:cNvPr id="17" name="Straight Connector 16"/>
          <p:cNvCxnSpPr/>
          <p:nvPr userDrawn="1"/>
        </p:nvCxnSpPr>
        <p:spPr>
          <a:xfrm>
            <a:off x="-25144" y="6156785"/>
            <a:ext cx="12217144" cy="0"/>
          </a:xfrm>
          <a:prstGeom prst="line">
            <a:avLst/>
          </a:prstGeom>
          <a:ln w="25400">
            <a:solidFill>
              <a:srgbClr val="254696"/>
            </a:solidFill>
          </a:ln>
        </p:spPr>
        <p:style>
          <a:lnRef idx="1">
            <a:schemeClr val="accent1"/>
          </a:lnRef>
          <a:fillRef idx="0">
            <a:schemeClr val="accent1"/>
          </a:fillRef>
          <a:effectRef idx="0">
            <a:schemeClr val="accent1"/>
          </a:effectRef>
          <a:fontRef idx="minor">
            <a:schemeClr val="tx1"/>
          </a:fontRef>
        </p:style>
      </p:cxnSp>
      <p:sp>
        <p:nvSpPr>
          <p:cNvPr id="19" name="Text Placeholder 18"/>
          <p:cNvSpPr>
            <a:spLocks noGrp="1"/>
          </p:cNvSpPr>
          <p:nvPr>
            <p:ph type="body" sz="quarter" idx="14"/>
          </p:nvPr>
        </p:nvSpPr>
        <p:spPr>
          <a:xfrm>
            <a:off x="431371" y="1196752"/>
            <a:ext cx="9601200" cy="2305051"/>
          </a:xfrm>
          <a:prstGeom prst="rect">
            <a:avLst/>
          </a:prstGeom>
        </p:spPr>
        <p:txBody>
          <a:bodyPr>
            <a:normAutofit/>
          </a:bodyPr>
          <a:lstStyle>
            <a:lvl1pPr marL="0" indent="0">
              <a:buNone/>
              <a:defRPr sz="3733">
                <a:latin typeface="Arial" panose="020B0604020202020204" pitchFamily="34" charset="0"/>
                <a:cs typeface="Arial" panose="020B0604020202020204" pitchFamily="34" charset="0"/>
              </a:defRPr>
            </a:lvl1pPr>
          </a:lstStyle>
          <a:p>
            <a:pPr lvl="0"/>
            <a:r>
              <a:rPr lang="en-US" dirty="0"/>
              <a:t>Click to edit</a:t>
            </a:r>
            <a:endParaRPr lang="en-GB" dirty="0"/>
          </a:p>
        </p:txBody>
      </p:sp>
    </p:spTree>
    <p:extLst>
      <p:ext uri="{BB962C8B-B14F-4D97-AF65-F5344CB8AC3E}">
        <p14:creationId xmlns:p14="http://schemas.microsoft.com/office/powerpoint/2010/main" val="3110523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3392" y="980728"/>
            <a:ext cx="5386917" cy="639763"/>
          </a:xfrm>
          <a:prstGeom prst="rect">
            <a:avLst/>
          </a:prstGeom>
        </p:spPr>
        <p:txBody>
          <a:bodyPr anchor="b">
            <a:normAutofit/>
          </a:bodyPr>
          <a:lstStyle>
            <a:lvl1pPr marL="0" indent="0">
              <a:buNone/>
              <a:defRPr sz="2667" b="1">
                <a:latin typeface="Arial" panose="020B0604020202020204" pitchFamily="34" charset="0"/>
                <a:cs typeface="Arial" panose="020B0604020202020204" pitchFamily="34" charset="0"/>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a:t>
            </a:r>
          </a:p>
        </p:txBody>
      </p:sp>
      <p:sp>
        <p:nvSpPr>
          <p:cNvPr id="4" name="Content Placeholder 3"/>
          <p:cNvSpPr>
            <a:spLocks noGrp="1"/>
          </p:cNvSpPr>
          <p:nvPr>
            <p:ph sz="half" idx="2" hasCustomPrompt="1"/>
          </p:nvPr>
        </p:nvSpPr>
        <p:spPr>
          <a:xfrm>
            <a:off x="609600" y="1628801"/>
            <a:ext cx="5386917" cy="4497363"/>
          </a:xfrm>
          <a:prstGeom prst="rect">
            <a:avLst/>
          </a:prstGeom>
        </p:spPr>
        <p:txBody>
          <a:bodyPr>
            <a:normAutofit/>
          </a:bodyPr>
          <a:lstStyle>
            <a:lvl1pPr marL="457189" indent="-457189">
              <a:buClr>
                <a:srgbClr val="1E4B8C"/>
              </a:buClr>
              <a:buFont typeface="Wingdings" panose="05000000000000000000" pitchFamily="2" charset="2"/>
              <a:buChar char="§"/>
              <a:defRPr sz="2667">
                <a:latin typeface="Arial" panose="020B0604020202020204" pitchFamily="34" charset="0"/>
                <a:cs typeface="Arial" panose="020B0604020202020204" pitchFamily="34" charset="0"/>
              </a:defRPr>
            </a:lvl1pPr>
            <a:lvl2pPr>
              <a:defRPr sz="2667">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133">
                <a:latin typeface="Arial" panose="020B0604020202020204" pitchFamily="34" charset="0"/>
                <a:cs typeface="Arial" panose="020B0604020202020204" pitchFamily="34" charset="0"/>
              </a:defRPr>
            </a:lvl4pPr>
            <a:lvl5pPr>
              <a:defRPr sz="2133">
                <a:latin typeface="Arial" panose="020B0604020202020204" pitchFamily="34" charset="0"/>
                <a:cs typeface="Arial" panose="020B0604020202020204" pitchFamily="34" charset="0"/>
              </a:defRPr>
            </a:lvl5pPr>
            <a:lvl6pPr>
              <a:defRPr sz="2133"/>
            </a:lvl6pPr>
            <a:lvl7pPr>
              <a:defRPr sz="2133"/>
            </a:lvl7pPr>
            <a:lvl8pPr>
              <a:defRPr sz="2133"/>
            </a:lvl8pPr>
            <a:lvl9pPr>
              <a:defRPr sz="2133"/>
            </a:lvl9pPr>
          </a:lstStyle>
          <a:p>
            <a:pPr lvl="0"/>
            <a:r>
              <a:rPr lang="en-US" dirty="0"/>
              <a:t>Bullet</a:t>
            </a:r>
          </a:p>
          <a:p>
            <a:pPr lvl="0"/>
            <a:endParaRPr lang="en-US" dirty="0"/>
          </a:p>
        </p:txBody>
      </p:sp>
      <p:sp>
        <p:nvSpPr>
          <p:cNvPr id="5" name="Text Placeholder 4"/>
          <p:cNvSpPr>
            <a:spLocks noGrp="1"/>
          </p:cNvSpPr>
          <p:nvPr>
            <p:ph type="body" sz="quarter" idx="3"/>
          </p:nvPr>
        </p:nvSpPr>
        <p:spPr>
          <a:xfrm>
            <a:off x="6193369" y="980728"/>
            <a:ext cx="5389033" cy="639763"/>
          </a:xfrm>
          <a:prstGeom prst="rect">
            <a:avLst/>
          </a:prstGeom>
        </p:spPr>
        <p:txBody>
          <a:bodyPr anchor="b">
            <a:normAutofit/>
          </a:bodyPr>
          <a:lstStyle>
            <a:lvl1pPr marL="0" indent="0">
              <a:buNone/>
              <a:defRPr sz="2667" b="1">
                <a:latin typeface="Arial" panose="020B0604020202020204" pitchFamily="34" charset="0"/>
                <a:cs typeface="Arial" panose="020B0604020202020204" pitchFamily="34" charset="0"/>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a:t>
            </a:r>
          </a:p>
        </p:txBody>
      </p:sp>
      <p:sp>
        <p:nvSpPr>
          <p:cNvPr id="6" name="Content Placeholder 5"/>
          <p:cNvSpPr>
            <a:spLocks noGrp="1"/>
          </p:cNvSpPr>
          <p:nvPr>
            <p:ph sz="quarter" idx="4" hasCustomPrompt="1"/>
          </p:nvPr>
        </p:nvSpPr>
        <p:spPr>
          <a:xfrm>
            <a:off x="6193369" y="1628801"/>
            <a:ext cx="5389033" cy="4497363"/>
          </a:xfrm>
          <a:prstGeom prst="rect">
            <a:avLst/>
          </a:prstGeom>
        </p:spPr>
        <p:txBody>
          <a:bodyPr/>
          <a:lstStyle>
            <a:lvl1pPr marL="457189" indent="-457189">
              <a:buClr>
                <a:srgbClr val="1E4B8C"/>
              </a:buClr>
              <a:buFont typeface="Wingdings" panose="05000000000000000000" pitchFamily="2" charset="2"/>
              <a:buChar char="§"/>
              <a:defRPr sz="2667">
                <a:latin typeface="Arial" panose="020B0604020202020204" pitchFamily="34" charset="0"/>
                <a:cs typeface="Arial" panose="020B0604020202020204" pitchFamily="34" charset="0"/>
              </a:defRPr>
            </a:lvl1pPr>
            <a:lvl2pPr>
              <a:defRPr sz="2667">
                <a:latin typeface="Arial" panose="020B0604020202020204" pitchFamily="34" charset="0"/>
                <a:cs typeface="Arial" panose="020B0604020202020204" pitchFamily="34" charset="0"/>
              </a:defRPr>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dirty="0"/>
              <a:t>Bullet</a:t>
            </a:r>
          </a:p>
        </p:txBody>
      </p:sp>
      <p:cxnSp>
        <p:nvCxnSpPr>
          <p:cNvPr id="16" name="Straight Connector 15"/>
          <p:cNvCxnSpPr/>
          <p:nvPr userDrawn="1"/>
        </p:nvCxnSpPr>
        <p:spPr>
          <a:xfrm>
            <a:off x="-25144" y="6156785"/>
            <a:ext cx="12217144" cy="0"/>
          </a:xfrm>
          <a:prstGeom prst="line">
            <a:avLst/>
          </a:prstGeom>
          <a:ln w="25400">
            <a:solidFill>
              <a:srgbClr val="254696"/>
            </a:solidFill>
          </a:ln>
        </p:spPr>
        <p:style>
          <a:lnRef idx="1">
            <a:schemeClr val="accent1"/>
          </a:lnRef>
          <a:fillRef idx="0">
            <a:schemeClr val="accent1"/>
          </a:fillRef>
          <a:effectRef idx="0">
            <a:schemeClr val="accent1"/>
          </a:effectRef>
          <a:fontRef idx="minor">
            <a:schemeClr val="tx1"/>
          </a:fontRef>
        </p:style>
      </p:cxnSp>
      <p:sp>
        <p:nvSpPr>
          <p:cNvPr id="17" name="Rectangle 16"/>
          <p:cNvSpPr/>
          <p:nvPr userDrawn="1"/>
        </p:nvSpPr>
        <p:spPr>
          <a:xfrm>
            <a:off x="-17381" y="145217"/>
            <a:ext cx="448752" cy="331457"/>
          </a:xfrm>
          <a:prstGeom prst="rect">
            <a:avLst/>
          </a:prstGeom>
          <a:solidFill>
            <a:srgbClr val="2546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prstClr val="white"/>
              </a:solidFill>
            </a:endParaRPr>
          </a:p>
        </p:txBody>
      </p:sp>
      <p:sp>
        <p:nvSpPr>
          <p:cNvPr id="21" name="Text Placeholder 20"/>
          <p:cNvSpPr>
            <a:spLocks noGrp="1"/>
          </p:cNvSpPr>
          <p:nvPr>
            <p:ph type="body" sz="quarter" idx="10" hasCustomPrompt="1"/>
          </p:nvPr>
        </p:nvSpPr>
        <p:spPr>
          <a:xfrm>
            <a:off x="431373" y="45444"/>
            <a:ext cx="6272063" cy="503237"/>
          </a:xfrm>
          <a:prstGeom prst="rect">
            <a:avLst/>
          </a:prstGeom>
        </p:spPr>
        <p:txBody>
          <a:bodyPr/>
          <a:lstStyle>
            <a:lvl1pPr marL="0" marR="0" indent="0" algn="l" defTabSz="1219170" rtl="0" eaLnBrk="1" fontAlgn="auto" latinLnBrk="0" hangingPunct="1">
              <a:lnSpc>
                <a:spcPct val="100000"/>
              </a:lnSpc>
              <a:spcBef>
                <a:spcPct val="20000"/>
              </a:spcBef>
              <a:spcAft>
                <a:spcPts val="0"/>
              </a:spcAft>
              <a:buClrTx/>
              <a:buSzTx/>
              <a:buFont typeface="Arial" panose="020B0604020202020204" pitchFamily="34" charset="0"/>
              <a:buNone/>
              <a:tabLst/>
              <a:defRPr b="1">
                <a:solidFill>
                  <a:srgbClr val="1E4B8C"/>
                </a:solidFill>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dirty="0"/>
              <a:t>Click to add slide title</a:t>
            </a:r>
            <a:endParaRPr lang="en-GB" dirty="0"/>
          </a:p>
        </p:txBody>
      </p:sp>
    </p:spTree>
    <p:extLst>
      <p:ext uri="{BB962C8B-B14F-4D97-AF65-F5344CB8AC3E}">
        <p14:creationId xmlns:p14="http://schemas.microsoft.com/office/powerpoint/2010/main" val="11871860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912D4B7E-B547-4235-85C4-683403AABDD8}"/>
              </a:ext>
            </a:extLst>
          </p:cNvPr>
          <p:cNvCxnSpPr/>
          <p:nvPr userDrawn="1"/>
        </p:nvCxnSpPr>
        <p:spPr>
          <a:xfrm>
            <a:off x="-25144" y="6156785"/>
            <a:ext cx="12217144" cy="0"/>
          </a:xfrm>
          <a:prstGeom prst="line">
            <a:avLst/>
          </a:prstGeom>
          <a:ln w="25400">
            <a:solidFill>
              <a:srgbClr val="25469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70494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D5242-F7EB-DE0D-E547-24100FF31AFB}"/>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42CBC35-4837-657D-F4FB-00CDFA540179}"/>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EFEEA51-1C58-F3B3-D21D-89B91DF8C106}"/>
              </a:ext>
            </a:extLst>
          </p:cNvPr>
          <p:cNvSpPr>
            <a:spLocks noGrp="1"/>
          </p:cNvSpPr>
          <p:nvPr>
            <p:ph type="dt" sz="half" idx="10"/>
          </p:nvPr>
        </p:nvSpPr>
        <p:spPr/>
        <p:txBody>
          <a:bodyPr/>
          <a:lstStyle/>
          <a:p>
            <a:fld id="{2F41CBE1-7DF1-428B-985F-848DCF7CF619}" type="datetimeFigureOut">
              <a:rPr lang="en-GB" smtClean="0"/>
              <a:t>15/09/2026</a:t>
            </a:fld>
            <a:endParaRPr lang="en-GB"/>
          </a:p>
        </p:txBody>
      </p:sp>
      <p:sp>
        <p:nvSpPr>
          <p:cNvPr id="5" name="Footer Placeholder 4">
            <a:extLst>
              <a:ext uri="{FF2B5EF4-FFF2-40B4-BE49-F238E27FC236}">
                <a16:creationId xmlns:a16="http://schemas.microsoft.com/office/drawing/2014/main" id="{E90E251E-B740-AA3B-06E4-B5AD21DB2A0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A29FF7F-BCB2-CDDF-61CC-65A66E840720}"/>
              </a:ext>
            </a:extLst>
          </p:cNvPr>
          <p:cNvSpPr>
            <a:spLocks noGrp="1"/>
          </p:cNvSpPr>
          <p:nvPr>
            <p:ph type="sldNum" sz="quarter" idx="12"/>
          </p:nvPr>
        </p:nvSpPr>
        <p:spPr/>
        <p:txBody>
          <a:bodyPr/>
          <a:lstStyle/>
          <a:p>
            <a:fld id="{88B0298B-AAE0-4B21-8405-37D2F87A6206}" type="slidenum">
              <a:rPr lang="en-GB" smtClean="0"/>
              <a:t>‹#›</a:t>
            </a:fld>
            <a:endParaRPr lang="en-GB"/>
          </a:p>
        </p:txBody>
      </p:sp>
    </p:spTree>
    <p:extLst>
      <p:ext uri="{BB962C8B-B14F-4D97-AF65-F5344CB8AC3E}">
        <p14:creationId xmlns:p14="http://schemas.microsoft.com/office/powerpoint/2010/main" val="18543981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DDE63C11-8667-4B59-A431-3D7E1B117797}"/>
              </a:ext>
            </a:extLst>
          </p:cNvPr>
          <p:cNvSpPr>
            <a:spLocks noGrp="1"/>
          </p:cNvSpPr>
          <p:nvPr>
            <p:ph idx="1"/>
          </p:nvPr>
        </p:nvSpPr>
        <p:spPr>
          <a:xfrm>
            <a:off x="609600" y="1600201"/>
            <a:ext cx="10972800" cy="4525963"/>
          </a:xfrm>
          <a:prstGeom prst="rect">
            <a:avLst/>
          </a:prstGeom>
        </p:spPr>
        <p:txBody>
          <a:bodyPr vert="horz" lIns="91440" tIns="45720" rIns="91440" bIns="45720" rtlCol="0">
            <a:normAutofit/>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itle Placeholder 1">
            <a:extLst>
              <a:ext uri="{FF2B5EF4-FFF2-40B4-BE49-F238E27FC236}">
                <a16:creationId xmlns:a16="http://schemas.microsoft.com/office/drawing/2014/main" id="{72621202-EB90-4F0C-AF1A-0B07FC65C316}"/>
              </a:ext>
            </a:extLst>
          </p:cNvPr>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GB"/>
          </a:p>
        </p:txBody>
      </p:sp>
      <p:cxnSp>
        <p:nvCxnSpPr>
          <p:cNvPr id="6" name="Straight Connector 5">
            <a:extLst>
              <a:ext uri="{FF2B5EF4-FFF2-40B4-BE49-F238E27FC236}">
                <a16:creationId xmlns:a16="http://schemas.microsoft.com/office/drawing/2014/main" id="{F303D285-9881-4976-8175-3D039612BB68}"/>
              </a:ext>
            </a:extLst>
          </p:cNvPr>
          <p:cNvCxnSpPr/>
          <p:nvPr userDrawn="1"/>
        </p:nvCxnSpPr>
        <p:spPr>
          <a:xfrm>
            <a:off x="-25144" y="6156785"/>
            <a:ext cx="12217144" cy="0"/>
          </a:xfrm>
          <a:prstGeom prst="line">
            <a:avLst/>
          </a:prstGeom>
          <a:ln w="25400">
            <a:solidFill>
              <a:srgbClr val="25469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3549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asic slide">
    <p:spTree>
      <p:nvGrpSpPr>
        <p:cNvPr id="1" name=""/>
        <p:cNvGrpSpPr/>
        <p:nvPr/>
      </p:nvGrpSpPr>
      <p:grpSpPr>
        <a:xfrm>
          <a:off x="0" y="0"/>
          <a:ext cx="0" cy="0"/>
          <a:chOff x="0" y="0"/>
          <a:chExt cx="0" cy="0"/>
        </a:xfrm>
      </p:grpSpPr>
      <p:sp>
        <p:nvSpPr>
          <p:cNvPr id="13" name="Rectangle 12"/>
          <p:cNvSpPr/>
          <p:nvPr userDrawn="1"/>
        </p:nvSpPr>
        <p:spPr>
          <a:xfrm>
            <a:off x="-17381" y="145217"/>
            <a:ext cx="448752" cy="331457"/>
          </a:xfrm>
          <a:prstGeom prst="rect">
            <a:avLst/>
          </a:prstGeom>
          <a:solidFill>
            <a:srgbClr val="2546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prstClr val="white"/>
              </a:solidFill>
            </a:endParaRPr>
          </a:p>
        </p:txBody>
      </p:sp>
      <p:sp>
        <p:nvSpPr>
          <p:cNvPr id="15" name="Text Placeholder 14"/>
          <p:cNvSpPr>
            <a:spLocks noGrp="1"/>
          </p:cNvSpPr>
          <p:nvPr>
            <p:ph type="body" sz="quarter" idx="13" hasCustomPrompt="1"/>
          </p:nvPr>
        </p:nvSpPr>
        <p:spPr>
          <a:xfrm>
            <a:off x="432395" y="44625"/>
            <a:ext cx="6815733" cy="548233"/>
          </a:xfrm>
          <a:prstGeom prst="rect">
            <a:avLst/>
          </a:prstGeom>
        </p:spPr>
        <p:txBody>
          <a:bodyPr/>
          <a:lstStyle>
            <a:lvl1pPr marL="0" indent="0">
              <a:buNone/>
              <a:defRPr b="1">
                <a:solidFill>
                  <a:srgbClr val="1E4B8C"/>
                </a:solidFill>
                <a:latin typeface="Arial" panose="020B0604020202020204" pitchFamily="34" charset="0"/>
                <a:cs typeface="Arial" panose="020B0604020202020204" pitchFamily="34" charset="0"/>
              </a:defRPr>
            </a:lvl1pPr>
          </a:lstStyle>
          <a:p>
            <a:pPr lvl="0"/>
            <a:r>
              <a:rPr lang="en-US"/>
              <a:t>Click to add slide title</a:t>
            </a:r>
            <a:endParaRPr lang="en-GB"/>
          </a:p>
        </p:txBody>
      </p:sp>
      <p:cxnSp>
        <p:nvCxnSpPr>
          <p:cNvPr id="17" name="Straight Connector 16"/>
          <p:cNvCxnSpPr/>
          <p:nvPr userDrawn="1"/>
        </p:nvCxnSpPr>
        <p:spPr>
          <a:xfrm>
            <a:off x="-25144" y="6156785"/>
            <a:ext cx="12217144" cy="0"/>
          </a:xfrm>
          <a:prstGeom prst="line">
            <a:avLst/>
          </a:prstGeom>
          <a:ln w="25400">
            <a:solidFill>
              <a:srgbClr val="254696"/>
            </a:solidFill>
          </a:ln>
        </p:spPr>
        <p:style>
          <a:lnRef idx="1">
            <a:schemeClr val="accent1"/>
          </a:lnRef>
          <a:fillRef idx="0">
            <a:schemeClr val="accent1"/>
          </a:fillRef>
          <a:effectRef idx="0">
            <a:schemeClr val="accent1"/>
          </a:effectRef>
          <a:fontRef idx="minor">
            <a:schemeClr val="tx1"/>
          </a:fontRef>
        </p:style>
      </p:cxnSp>
      <p:sp>
        <p:nvSpPr>
          <p:cNvPr id="19" name="Text Placeholder 18"/>
          <p:cNvSpPr>
            <a:spLocks noGrp="1"/>
          </p:cNvSpPr>
          <p:nvPr>
            <p:ph type="body" sz="quarter" idx="14"/>
          </p:nvPr>
        </p:nvSpPr>
        <p:spPr>
          <a:xfrm>
            <a:off x="431371" y="1196752"/>
            <a:ext cx="9601200" cy="2305051"/>
          </a:xfrm>
          <a:prstGeom prst="rect">
            <a:avLst/>
          </a:prstGeom>
        </p:spPr>
        <p:txBody>
          <a:bodyPr>
            <a:normAutofit/>
          </a:bodyPr>
          <a:lstStyle>
            <a:lvl1pPr marL="0" indent="0">
              <a:buNone/>
              <a:defRPr sz="3733">
                <a:latin typeface="Arial" panose="020B0604020202020204" pitchFamily="34" charset="0"/>
                <a:cs typeface="Arial" panose="020B0604020202020204" pitchFamily="34" charset="0"/>
              </a:defRPr>
            </a:lvl1pPr>
          </a:lstStyle>
          <a:p>
            <a:pPr lvl="0"/>
            <a:r>
              <a:rPr lang="en-US"/>
              <a:t>Click to edit</a:t>
            </a:r>
            <a:endParaRPr lang="en-GB"/>
          </a:p>
        </p:txBody>
      </p:sp>
    </p:spTree>
    <p:extLst>
      <p:ext uri="{BB962C8B-B14F-4D97-AF65-F5344CB8AC3E}">
        <p14:creationId xmlns:p14="http://schemas.microsoft.com/office/powerpoint/2010/main" val="41016012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3392" y="980728"/>
            <a:ext cx="5386917" cy="639763"/>
          </a:xfrm>
          <a:prstGeom prst="rect">
            <a:avLst/>
          </a:prstGeom>
        </p:spPr>
        <p:txBody>
          <a:bodyPr anchor="b">
            <a:normAutofit/>
          </a:bodyPr>
          <a:lstStyle>
            <a:lvl1pPr marL="0" indent="0">
              <a:buNone/>
              <a:defRPr sz="2667" b="1">
                <a:latin typeface="Arial" panose="020B0604020202020204" pitchFamily="34" charset="0"/>
                <a:cs typeface="Arial" panose="020B0604020202020204" pitchFamily="34" charset="0"/>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a:t>
            </a:r>
          </a:p>
        </p:txBody>
      </p:sp>
      <p:sp>
        <p:nvSpPr>
          <p:cNvPr id="4" name="Content Placeholder 3"/>
          <p:cNvSpPr>
            <a:spLocks noGrp="1"/>
          </p:cNvSpPr>
          <p:nvPr>
            <p:ph sz="half" idx="2" hasCustomPrompt="1"/>
          </p:nvPr>
        </p:nvSpPr>
        <p:spPr>
          <a:xfrm>
            <a:off x="609600" y="1628801"/>
            <a:ext cx="5386917" cy="4497363"/>
          </a:xfrm>
          <a:prstGeom prst="rect">
            <a:avLst/>
          </a:prstGeom>
        </p:spPr>
        <p:txBody>
          <a:bodyPr>
            <a:normAutofit/>
          </a:bodyPr>
          <a:lstStyle>
            <a:lvl1pPr marL="457189" indent="-457189">
              <a:buClr>
                <a:srgbClr val="1E4B8C"/>
              </a:buClr>
              <a:buFont typeface="Wingdings" panose="05000000000000000000" pitchFamily="2" charset="2"/>
              <a:buChar char="§"/>
              <a:defRPr sz="2667">
                <a:latin typeface="Arial" panose="020B0604020202020204" pitchFamily="34" charset="0"/>
                <a:cs typeface="Arial" panose="020B0604020202020204" pitchFamily="34" charset="0"/>
              </a:defRPr>
            </a:lvl1pPr>
            <a:lvl2pPr>
              <a:defRPr sz="2667">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133">
                <a:latin typeface="Arial" panose="020B0604020202020204" pitchFamily="34" charset="0"/>
                <a:cs typeface="Arial" panose="020B0604020202020204" pitchFamily="34" charset="0"/>
              </a:defRPr>
            </a:lvl4pPr>
            <a:lvl5pPr>
              <a:defRPr sz="2133">
                <a:latin typeface="Arial" panose="020B0604020202020204" pitchFamily="34" charset="0"/>
                <a:cs typeface="Arial" panose="020B0604020202020204" pitchFamily="34" charset="0"/>
              </a:defRPr>
            </a:lvl5pPr>
            <a:lvl6pPr>
              <a:defRPr sz="2133"/>
            </a:lvl6pPr>
            <a:lvl7pPr>
              <a:defRPr sz="2133"/>
            </a:lvl7pPr>
            <a:lvl8pPr>
              <a:defRPr sz="2133"/>
            </a:lvl8pPr>
            <a:lvl9pPr>
              <a:defRPr sz="2133"/>
            </a:lvl9pPr>
          </a:lstStyle>
          <a:p>
            <a:pPr lvl="0"/>
            <a:r>
              <a:rPr lang="en-US"/>
              <a:t>Bullet</a:t>
            </a:r>
          </a:p>
          <a:p>
            <a:pPr lvl="0"/>
            <a:endParaRPr lang="en-US"/>
          </a:p>
        </p:txBody>
      </p:sp>
      <p:sp>
        <p:nvSpPr>
          <p:cNvPr id="5" name="Text Placeholder 4"/>
          <p:cNvSpPr>
            <a:spLocks noGrp="1"/>
          </p:cNvSpPr>
          <p:nvPr>
            <p:ph type="body" sz="quarter" idx="3"/>
          </p:nvPr>
        </p:nvSpPr>
        <p:spPr>
          <a:xfrm>
            <a:off x="6193369" y="980728"/>
            <a:ext cx="5389033" cy="639763"/>
          </a:xfrm>
          <a:prstGeom prst="rect">
            <a:avLst/>
          </a:prstGeom>
        </p:spPr>
        <p:txBody>
          <a:bodyPr anchor="b">
            <a:normAutofit/>
          </a:bodyPr>
          <a:lstStyle>
            <a:lvl1pPr marL="0" indent="0">
              <a:buNone/>
              <a:defRPr sz="2667" b="1">
                <a:latin typeface="Arial" panose="020B0604020202020204" pitchFamily="34" charset="0"/>
                <a:cs typeface="Arial" panose="020B0604020202020204" pitchFamily="34" charset="0"/>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a:t>
            </a:r>
          </a:p>
        </p:txBody>
      </p:sp>
      <p:sp>
        <p:nvSpPr>
          <p:cNvPr id="6" name="Content Placeholder 5"/>
          <p:cNvSpPr>
            <a:spLocks noGrp="1"/>
          </p:cNvSpPr>
          <p:nvPr>
            <p:ph sz="quarter" idx="4" hasCustomPrompt="1"/>
          </p:nvPr>
        </p:nvSpPr>
        <p:spPr>
          <a:xfrm>
            <a:off x="6193369" y="1628801"/>
            <a:ext cx="5389033" cy="4497363"/>
          </a:xfrm>
          <a:prstGeom prst="rect">
            <a:avLst/>
          </a:prstGeom>
        </p:spPr>
        <p:txBody>
          <a:bodyPr/>
          <a:lstStyle>
            <a:lvl1pPr marL="457189" indent="-457189">
              <a:buClr>
                <a:srgbClr val="1E4B8C"/>
              </a:buClr>
              <a:buFont typeface="Wingdings" panose="05000000000000000000" pitchFamily="2" charset="2"/>
              <a:buChar char="§"/>
              <a:defRPr sz="2667">
                <a:latin typeface="Arial" panose="020B0604020202020204" pitchFamily="34" charset="0"/>
                <a:cs typeface="Arial" panose="020B0604020202020204" pitchFamily="34" charset="0"/>
              </a:defRPr>
            </a:lvl1pPr>
            <a:lvl2pPr>
              <a:defRPr sz="2667">
                <a:latin typeface="Arial" panose="020B0604020202020204" pitchFamily="34" charset="0"/>
                <a:cs typeface="Arial" panose="020B0604020202020204" pitchFamily="34" charset="0"/>
              </a:defRPr>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Bullet</a:t>
            </a:r>
          </a:p>
        </p:txBody>
      </p:sp>
      <p:cxnSp>
        <p:nvCxnSpPr>
          <p:cNvPr id="16" name="Straight Connector 15"/>
          <p:cNvCxnSpPr/>
          <p:nvPr userDrawn="1"/>
        </p:nvCxnSpPr>
        <p:spPr>
          <a:xfrm>
            <a:off x="-25144" y="6156785"/>
            <a:ext cx="12217144" cy="0"/>
          </a:xfrm>
          <a:prstGeom prst="line">
            <a:avLst/>
          </a:prstGeom>
          <a:ln w="25400">
            <a:solidFill>
              <a:srgbClr val="254696"/>
            </a:solidFill>
          </a:ln>
        </p:spPr>
        <p:style>
          <a:lnRef idx="1">
            <a:schemeClr val="accent1"/>
          </a:lnRef>
          <a:fillRef idx="0">
            <a:schemeClr val="accent1"/>
          </a:fillRef>
          <a:effectRef idx="0">
            <a:schemeClr val="accent1"/>
          </a:effectRef>
          <a:fontRef idx="minor">
            <a:schemeClr val="tx1"/>
          </a:fontRef>
        </p:style>
      </p:cxnSp>
      <p:sp>
        <p:nvSpPr>
          <p:cNvPr id="17" name="Rectangle 16"/>
          <p:cNvSpPr/>
          <p:nvPr userDrawn="1"/>
        </p:nvSpPr>
        <p:spPr>
          <a:xfrm>
            <a:off x="-17381" y="145217"/>
            <a:ext cx="448752" cy="331457"/>
          </a:xfrm>
          <a:prstGeom prst="rect">
            <a:avLst/>
          </a:prstGeom>
          <a:solidFill>
            <a:srgbClr val="2546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prstClr val="white"/>
              </a:solidFill>
            </a:endParaRPr>
          </a:p>
        </p:txBody>
      </p:sp>
      <p:sp>
        <p:nvSpPr>
          <p:cNvPr id="21" name="Text Placeholder 20"/>
          <p:cNvSpPr>
            <a:spLocks noGrp="1"/>
          </p:cNvSpPr>
          <p:nvPr>
            <p:ph type="body" sz="quarter" idx="10" hasCustomPrompt="1"/>
          </p:nvPr>
        </p:nvSpPr>
        <p:spPr>
          <a:xfrm>
            <a:off x="431373" y="45444"/>
            <a:ext cx="6272063" cy="503237"/>
          </a:xfrm>
          <a:prstGeom prst="rect">
            <a:avLst/>
          </a:prstGeom>
        </p:spPr>
        <p:txBody>
          <a:bodyPr/>
          <a:lstStyle>
            <a:lvl1pPr marL="0" marR="0" indent="0" algn="l" defTabSz="1219170" rtl="0" eaLnBrk="1" fontAlgn="auto" latinLnBrk="0" hangingPunct="1">
              <a:lnSpc>
                <a:spcPct val="100000"/>
              </a:lnSpc>
              <a:spcBef>
                <a:spcPct val="20000"/>
              </a:spcBef>
              <a:spcAft>
                <a:spcPts val="0"/>
              </a:spcAft>
              <a:buClrTx/>
              <a:buSzTx/>
              <a:buFont typeface="Arial" panose="020B0604020202020204" pitchFamily="34" charset="0"/>
              <a:buNone/>
              <a:tabLst/>
              <a:defRPr b="1">
                <a:solidFill>
                  <a:srgbClr val="1E4B8C"/>
                </a:solidFill>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a:t>Click to add slide title</a:t>
            </a:r>
            <a:endParaRPr lang="en-GB"/>
          </a:p>
        </p:txBody>
      </p:sp>
    </p:spTree>
    <p:extLst>
      <p:ext uri="{BB962C8B-B14F-4D97-AF65-F5344CB8AC3E}">
        <p14:creationId xmlns:p14="http://schemas.microsoft.com/office/powerpoint/2010/main" val="40165303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912D4B7E-B547-4235-85C4-683403AABDD8}"/>
              </a:ext>
            </a:extLst>
          </p:cNvPr>
          <p:cNvCxnSpPr/>
          <p:nvPr userDrawn="1"/>
        </p:nvCxnSpPr>
        <p:spPr>
          <a:xfrm>
            <a:off x="-25144" y="6156785"/>
            <a:ext cx="12217144" cy="0"/>
          </a:xfrm>
          <a:prstGeom prst="line">
            <a:avLst/>
          </a:prstGeom>
          <a:ln w="25400">
            <a:solidFill>
              <a:srgbClr val="25469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07813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itle">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0B1A1167-C016-E0CF-B834-B5702F064211}"/>
              </a:ext>
            </a:extLst>
          </p:cNvPr>
          <p:cNvSpPr>
            <a:spLocks noChangeAspect="1"/>
          </p:cNvSpPr>
          <p:nvPr userDrawn="1"/>
        </p:nvSpPr>
        <p:spPr>
          <a:xfrm>
            <a:off x="7999413" y="445272"/>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grpSp>
        <p:nvGrpSpPr>
          <p:cNvPr id="4" name="Group 7">
            <a:extLst>
              <a:ext uri="{FF2B5EF4-FFF2-40B4-BE49-F238E27FC236}">
                <a16:creationId xmlns:a16="http://schemas.microsoft.com/office/drawing/2014/main" id="{CC2B431F-922D-49AD-6EB6-5A3F1FC88599}"/>
              </a:ext>
              <a:ext uri="{C183D7F6-B498-43B3-948B-1728B52AA6E4}">
                <adec:decorative xmlns:adec="http://schemas.microsoft.com/office/drawing/2017/decorative" val="1"/>
              </a:ext>
            </a:extLst>
          </p:cNvPr>
          <p:cNvGrpSpPr>
            <a:grpSpLocks/>
          </p:cNvGrpSpPr>
          <p:nvPr userDrawn="1"/>
        </p:nvGrpSpPr>
        <p:grpSpPr bwMode="auto">
          <a:xfrm rot="5400000">
            <a:off x="10914857" y="5534819"/>
            <a:ext cx="668337" cy="631825"/>
            <a:chOff x="10478914" y="1506691"/>
            <a:chExt cx="667802" cy="631474"/>
          </a:xfrm>
        </p:grpSpPr>
        <p:sp>
          <p:nvSpPr>
            <p:cNvPr id="5" name="Freeform: Shape 9">
              <a:extLst>
                <a:ext uri="{FF2B5EF4-FFF2-40B4-BE49-F238E27FC236}">
                  <a16:creationId xmlns:a16="http://schemas.microsoft.com/office/drawing/2014/main" id="{1A2FC23F-F1B9-A8D3-E1FC-781FDD4D76CA}"/>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7" name="Oval 6">
              <a:extLst>
                <a:ext uri="{FF2B5EF4-FFF2-40B4-BE49-F238E27FC236}">
                  <a16:creationId xmlns:a16="http://schemas.microsoft.com/office/drawing/2014/main" id="{80D872F4-7F3C-D6EF-56A3-43CDDBAA4648}"/>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grpSp>
      <p:sp>
        <p:nvSpPr>
          <p:cNvPr id="6" name="Title 1"/>
          <p:cNvSpPr>
            <a:spLocks noGrp="1"/>
          </p:cNvSpPr>
          <p:nvPr>
            <p:ph type="ctrTitle"/>
          </p:nvPr>
        </p:nvSpPr>
        <p:spPr>
          <a:xfrm>
            <a:off x="7999414" y="1051551"/>
            <a:ext cx="3565524" cy="2384898"/>
          </a:xfrm>
        </p:spPr>
        <p:txBody>
          <a:bodyPr rtlCol="0" anchor="b">
            <a:noAutofit/>
          </a:bodyPr>
          <a:lstStyle/>
          <a:p>
            <a:r>
              <a:rPr lang="en-GB"/>
              <a:t>Click to edit Master title style</a:t>
            </a:r>
          </a:p>
        </p:txBody>
      </p:sp>
      <p:sp>
        <p:nvSpPr>
          <p:cNvPr id="14" name="Picture Placeholder 13"/>
          <p:cNvSpPr>
            <a:spLocks noGrp="1"/>
          </p:cNvSpPr>
          <p:nvPr>
            <p:ph type="pic" sz="quarter" idx="13"/>
          </p:nvPr>
        </p:nvSpPr>
        <p:spPr>
          <a:xfrm>
            <a:off x="0" y="0"/>
            <a:ext cx="7452360" cy="6858000"/>
          </a:xfrm>
          <a:solidFill>
            <a:schemeClr val="accent5"/>
          </a:solidFill>
        </p:spPr>
        <p:txBody>
          <a:bodyPr rtlCol="0">
            <a:noAutofit/>
          </a:bodyPr>
          <a:lstStyle/>
          <a:p>
            <a:pPr lvl="0"/>
            <a:r>
              <a:rPr lang="en-GB" noProof="0"/>
              <a:t>Click icon to add picture</a:t>
            </a:r>
          </a:p>
        </p:txBody>
      </p:sp>
      <p:sp>
        <p:nvSpPr>
          <p:cNvPr id="3" name="Text Placeholder 2"/>
          <p:cNvSpPr>
            <a:spLocks noGrp="1"/>
          </p:cNvSpPr>
          <p:nvPr>
            <p:ph type="body" sz="quarter" idx="14"/>
          </p:nvPr>
        </p:nvSpPr>
        <p:spPr>
          <a:xfrm>
            <a:off x="7999413" y="3568700"/>
            <a:ext cx="3565524" cy="1731963"/>
          </a:xfrm>
        </p:spPr>
        <p:txBody>
          <a:bodyPr/>
          <a:lstStyle>
            <a:lvl1pPr>
              <a:buNone/>
              <a:defRPr sz="2000"/>
            </a:lvl1pPr>
            <a:lvl2pPr>
              <a:buNone/>
              <a:defRPr sz="2000"/>
            </a:lvl2pPr>
            <a:lvl3pPr>
              <a:buNone/>
              <a:defRPr sz="2000"/>
            </a:lvl3pPr>
            <a:lvl4pPr>
              <a:buNone/>
              <a:defRPr sz="2000"/>
            </a:lvl4pPr>
            <a:lvl5pPr>
              <a:buNone/>
              <a:defRPr sz="2000"/>
            </a:lvl5pPr>
          </a:lstStyle>
          <a:p>
            <a:pPr lvl="0"/>
            <a:r>
              <a:rPr lang="en-GB"/>
              <a:t>Click to edit Master text styles</a:t>
            </a:r>
          </a:p>
        </p:txBody>
      </p:sp>
      <p:sp>
        <p:nvSpPr>
          <p:cNvPr id="24" name="Date Placeholder 23">
            <a:extLst>
              <a:ext uri="{FF2B5EF4-FFF2-40B4-BE49-F238E27FC236}">
                <a16:creationId xmlns:a16="http://schemas.microsoft.com/office/drawing/2014/main" id="{982CE41A-ABA5-2190-6451-9D773B48FA01}"/>
              </a:ext>
            </a:extLst>
          </p:cNvPr>
          <p:cNvSpPr>
            <a:spLocks noGrp="1"/>
          </p:cNvSpPr>
          <p:nvPr>
            <p:ph type="dt" sz="half" idx="15"/>
          </p:nvPr>
        </p:nvSpPr>
        <p:spPr/>
        <p:txBody>
          <a:bodyPr/>
          <a:lstStyle/>
          <a:p>
            <a:pPr>
              <a:defRPr/>
            </a:pPr>
            <a:endParaRPr lang="en-GB"/>
          </a:p>
        </p:txBody>
      </p:sp>
      <p:sp>
        <p:nvSpPr>
          <p:cNvPr id="25" name="Footer Placeholder 24">
            <a:extLst>
              <a:ext uri="{FF2B5EF4-FFF2-40B4-BE49-F238E27FC236}">
                <a16:creationId xmlns:a16="http://schemas.microsoft.com/office/drawing/2014/main" id="{AE0F733F-16B7-B107-F1AB-BF30F1A2838B}"/>
              </a:ext>
            </a:extLst>
          </p:cNvPr>
          <p:cNvSpPr>
            <a:spLocks noGrp="1"/>
          </p:cNvSpPr>
          <p:nvPr>
            <p:ph type="ftr" sz="quarter" idx="16"/>
          </p:nvPr>
        </p:nvSpPr>
        <p:spPr/>
        <p:txBody>
          <a:bodyPr/>
          <a:lstStyle/>
          <a:p>
            <a:pPr>
              <a:defRPr/>
            </a:pPr>
            <a:endParaRPr lang="en-GB"/>
          </a:p>
        </p:txBody>
      </p:sp>
      <p:sp>
        <p:nvSpPr>
          <p:cNvPr id="26" name="Slide Number Placeholder 25">
            <a:extLst>
              <a:ext uri="{FF2B5EF4-FFF2-40B4-BE49-F238E27FC236}">
                <a16:creationId xmlns:a16="http://schemas.microsoft.com/office/drawing/2014/main" id="{C13087C4-3898-CB90-E55C-964E2C03281E}"/>
              </a:ext>
            </a:extLst>
          </p:cNvPr>
          <p:cNvSpPr>
            <a:spLocks noGrp="1"/>
          </p:cNvSpPr>
          <p:nvPr>
            <p:ph type="sldNum" sz="quarter" idx="17"/>
          </p:nvPr>
        </p:nvSpPr>
        <p:spPr/>
        <p:txBody>
          <a:bodyPr/>
          <a:lstStyle/>
          <a:p>
            <a:pPr>
              <a:defRPr/>
            </a:pPr>
            <a:fld id="{851F38F8-E730-48C1-8E0C-DF4D6AD39B00}" type="slidenum">
              <a:rPr lang="en-GB" smtClean="0"/>
              <a:pPr>
                <a:defRPr/>
              </a:pPr>
              <a:t>‹#›</a:t>
            </a:fld>
            <a:endParaRPr lang="en-GB"/>
          </a:p>
        </p:txBody>
      </p:sp>
    </p:spTree>
    <p:extLst>
      <p:ext uri="{BB962C8B-B14F-4D97-AF65-F5344CB8AC3E}">
        <p14:creationId xmlns:p14="http://schemas.microsoft.com/office/powerpoint/2010/main" val="19620984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Agenda">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A20507AD-B820-C135-5DE8-FE47F4400845}"/>
              </a:ext>
            </a:extLst>
          </p:cNvPr>
          <p:cNvSpPr>
            <a:spLocks noChangeAspect="1"/>
          </p:cNvSpPr>
          <p:nvPr userDrawn="1"/>
        </p:nvSpPr>
        <p:spPr>
          <a:xfrm>
            <a:off x="6548755" y="850167"/>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grpSp>
        <p:nvGrpSpPr>
          <p:cNvPr id="3" name="Group 7">
            <a:extLst>
              <a:ext uri="{FF2B5EF4-FFF2-40B4-BE49-F238E27FC236}">
                <a16:creationId xmlns:a16="http://schemas.microsoft.com/office/drawing/2014/main" id="{05DC8068-F29E-C6E4-01A2-5BC3089555BD}"/>
              </a:ext>
              <a:ext uri="{C183D7F6-B498-43B3-948B-1728B52AA6E4}">
                <adec:decorative xmlns:adec="http://schemas.microsoft.com/office/drawing/2017/decorative" val="1"/>
              </a:ext>
            </a:extLst>
          </p:cNvPr>
          <p:cNvGrpSpPr>
            <a:grpSpLocks/>
          </p:cNvGrpSpPr>
          <p:nvPr userDrawn="1"/>
        </p:nvGrpSpPr>
        <p:grpSpPr bwMode="auto">
          <a:xfrm>
            <a:off x="5602288" y="5691188"/>
            <a:ext cx="668337" cy="631825"/>
            <a:chOff x="3409557" y="4940429"/>
            <a:chExt cx="667802" cy="631474"/>
          </a:xfrm>
        </p:grpSpPr>
        <p:sp>
          <p:nvSpPr>
            <p:cNvPr id="4" name="Freeform: Shape 10">
              <a:extLst>
                <a:ext uri="{FF2B5EF4-FFF2-40B4-BE49-F238E27FC236}">
                  <a16:creationId xmlns:a16="http://schemas.microsoft.com/office/drawing/2014/main" id="{AE644ECE-2E63-0669-B344-480C947838D3}"/>
                </a:ext>
              </a:extLst>
            </p:cNvPr>
            <p:cNvSpPr>
              <a:spLocks noChangeAspect="1"/>
            </p:cNvSpPr>
            <p:nvPr/>
          </p:nvSpPr>
          <p:spPr>
            <a:xfrm rot="8100000">
              <a:off x="3537358" y="4940429"/>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6" name="Oval 5">
              <a:extLst>
                <a:ext uri="{FF2B5EF4-FFF2-40B4-BE49-F238E27FC236}">
                  <a16:creationId xmlns:a16="http://schemas.microsoft.com/office/drawing/2014/main" id="{E0275010-F2FF-8CD7-2DA8-F00888A7C6A8}"/>
                </a:ext>
              </a:extLst>
            </p:cNvPr>
            <p:cNvSpPr/>
            <p:nvPr/>
          </p:nvSpPr>
          <p:spPr>
            <a:xfrm rot="13500000">
              <a:off x="3544558" y="4858365"/>
              <a:ext cx="270000" cy="540001"/>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grpSp>
      <p:sp>
        <p:nvSpPr>
          <p:cNvPr id="5" name="Title 1"/>
          <p:cNvSpPr>
            <a:spLocks noGrp="1"/>
          </p:cNvSpPr>
          <p:nvPr>
            <p:ph type="title"/>
          </p:nvPr>
        </p:nvSpPr>
        <p:spPr>
          <a:xfrm>
            <a:off x="550864" y="549275"/>
            <a:ext cx="3565524" cy="1997855"/>
          </a:xfrm>
        </p:spPr>
        <p:txBody>
          <a:bodyPr rtlCol="0" anchor="b">
            <a:noAutofit/>
          </a:bodyPr>
          <a:lstStyle>
            <a:lvl1pPr>
              <a:defRPr/>
            </a:lvl1pPr>
          </a:lstStyle>
          <a:p>
            <a:r>
              <a:rPr lang="en-GB"/>
              <a:t>Click to edit Master title style</a:t>
            </a:r>
          </a:p>
        </p:txBody>
      </p:sp>
      <p:sp>
        <p:nvSpPr>
          <p:cNvPr id="7" name="Content Placeholder 2"/>
          <p:cNvSpPr>
            <a:spLocks noGrp="1"/>
          </p:cNvSpPr>
          <p:nvPr>
            <p:ph idx="1"/>
          </p:nvPr>
        </p:nvSpPr>
        <p:spPr>
          <a:xfrm>
            <a:off x="550863" y="2677306"/>
            <a:ext cx="3565525" cy="3415519"/>
          </a:xfrm>
        </p:spPr>
        <p:txBody>
          <a:bodyPr/>
          <a:lstStyle>
            <a:lvl1pPr>
              <a:buNone/>
              <a:defRPr/>
            </a:lvl1pPr>
          </a:lstStyle>
          <a:p>
            <a:pPr lvl="0"/>
            <a:r>
              <a:rPr lang="en-GB"/>
              <a:t>Click to edit Master text styles</a:t>
            </a:r>
          </a:p>
        </p:txBody>
      </p:sp>
      <p:sp>
        <p:nvSpPr>
          <p:cNvPr id="17" name="Picture Placeholder 16"/>
          <p:cNvSpPr>
            <a:spLocks noGrp="1"/>
          </p:cNvSpPr>
          <p:nvPr>
            <p:ph type="pic" sz="quarter" idx="13"/>
          </p:nvPr>
        </p:nvSpPr>
        <p:spPr>
          <a:xfrm>
            <a:off x="5208928" y="1596771"/>
            <a:ext cx="3448558" cy="3448558"/>
          </a:xfrm>
          <a:custGeom>
            <a:avLst/>
            <a:gdLst>
              <a:gd name="connsiteX0" fmla="*/ 1724279 w 3448558"/>
              <a:gd name="connsiteY0" fmla="*/ 0 h 3448558"/>
              <a:gd name="connsiteX1" fmla="*/ 3448558 w 3448558"/>
              <a:gd name="connsiteY1" fmla="*/ 1724279 h 3448558"/>
              <a:gd name="connsiteX2" fmla="*/ 1724279 w 3448558"/>
              <a:gd name="connsiteY2" fmla="*/ 3448558 h 3448558"/>
              <a:gd name="connsiteX3" fmla="*/ 0 w 3448558"/>
              <a:gd name="connsiteY3" fmla="*/ 1724279 h 3448558"/>
              <a:gd name="connsiteX4" fmla="*/ 1724279 w 3448558"/>
              <a:gd name="connsiteY4" fmla="*/ 0 h 3448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8558" h="3448558">
                <a:moveTo>
                  <a:pt x="1724279" y="0"/>
                </a:moveTo>
                <a:cubicBezTo>
                  <a:pt x="2676572" y="0"/>
                  <a:pt x="3448558" y="771986"/>
                  <a:pt x="3448558" y="1724279"/>
                </a:cubicBezTo>
                <a:cubicBezTo>
                  <a:pt x="3448558" y="2676572"/>
                  <a:pt x="2676572" y="3448558"/>
                  <a:pt x="1724279" y="3448558"/>
                </a:cubicBezTo>
                <a:cubicBezTo>
                  <a:pt x="771986" y="3448558"/>
                  <a:pt x="0" y="2676572"/>
                  <a:pt x="0" y="1724279"/>
                </a:cubicBezTo>
                <a:cubicBezTo>
                  <a:pt x="0" y="771986"/>
                  <a:pt x="771986" y="0"/>
                  <a:pt x="1724279" y="0"/>
                </a:cubicBezTo>
                <a:close/>
              </a:path>
            </a:pathLst>
          </a:custGeom>
          <a:solidFill>
            <a:schemeClr val="accent5"/>
          </a:solidFill>
        </p:spPr>
        <p:txBody>
          <a:bodyPr rtlCol="0">
            <a:noAutofit/>
          </a:bodyPr>
          <a:lstStyle/>
          <a:p>
            <a:pPr lvl="0"/>
            <a:r>
              <a:rPr lang="en-GB" noProof="0"/>
              <a:t>Click icon to add picture</a:t>
            </a:r>
          </a:p>
        </p:txBody>
      </p:sp>
      <p:sp>
        <p:nvSpPr>
          <p:cNvPr id="22" name="Picture Placeholder 21"/>
          <p:cNvSpPr>
            <a:spLocks noGrp="1"/>
          </p:cNvSpPr>
          <p:nvPr>
            <p:ph type="pic" sz="quarter" idx="14"/>
          </p:nvPr>
        </p:nvSpPr>
        <p:spPr>
          <a:xfrm>
            <a:off x="8918575" y="596392"/>
            <a:ext cx="2263776" cy="2263776"/>
          </a:xfrm>
          <a:custGeom>
            <a:avLst/>
            <a:gdLst>
              <a:gd name="connsiteX0" fmla="*/ 1131888 w 2263776"/>
              <a:gd name="connsiteY0" fmla="*/ 0 h 2263776"/>
              <a:gd name="connsiteX1" fmla="*/ 2263776 w 2263776"/>
              <a:gd name="connsiteY1" fmla="*/ 1131888 h 2263776"/>
              <a:gd name="connsiteX2" fmla="*/ 1131888 w 2263776"/>
              <a:gd name="connsiteY2" fmla="*/ 2263776 h 2263776"/>
              <a:gd name="connsiteX3" fmla="*/ 0 w 2263776"/>
              <a:gd name="connsiteY3" fmla="*/ 1131888 h 2263776"/>
              <a:gd name="connsiteX4" fmla="*/ 1131888 w 2263776"/>
              <a:gd name="connsiteY4" fmla="*/ 0 h 2263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3776" h="2263776">
                <a:moveTo>
                  <a:pt x="1131888" y="0"/>
                </a:moveTo>
                <a:cubicBezTo>
                  <a:pt x="1757012" y="0"/>
                  <a:pt x="2263776" y="506764"/>
                  <a:pt x="2263776" y="1131888"/>
                </a:cubicBezTo>
                <a:cubicBezTo>
                  <a:pt x="2263776" y="1757012"/>
                  <a:pt x="1757012" y="2263776"/>
                  <a:pt x="1131888" y="2263776"/>
                </a:cubicBezTo>
                <a:cubicBezTo>
                  <a:pt x="506764" y="2263776"/>
                  <a:pt x="0" y="1757012"/>
                  <a:pt x="0" y="1131888"/>
                </a:cubicBezTo>
                <a:cubicBezTo>
                  <a:pt x="0" y="506764"/>
                  <a:pt x="506764" y="0"/>
                  <a:pt x="1131888" y="0"/>
                </a:cubicBezTo>
                <a:close/>
              </a:path>
            </a:pathLst>
          </a:custGeom>
          <a:solidFill>
            <a:schemeClr val="accent5"/>
          </a:solidFill>
        </p:spPr>
        <p:txBody>
          <a:bodyPr rtlCol="0">
            <a:noAutofit/>
          </a:bodyPr>
          <a:lstStyle/>
          <a:p>
            <a:pPr lvl="0"/>
            <a:r>
              <a:rPr lang="en-GB" noProof="0"/>
              <a:t>Click icon to add picture</a:t>
            </a:r>
          </a:p>
        </p:txBody>
      </p:sp>
      <p:sp>
        <p:nvSpPr>
          <p:cNvPr id="25" name="Picture Placeholder 24"/>
          <p:cNvSpPr>
            <a:spLocks noGrp="1"/>
          </p:cNvSpPr>
          <p:nvPr>
            <p:ph type="pic" sz="quarter" idx="15"/>
          </p:nvPr>
        </p:nvSpPr>
        <p:spPr>
          <a:xfrm>
            <a:off x="9091612" y="3324733"/>
            <a:ext cx="2936876" cy="2936876"/>
          </a:xfrm>
          <a:custGeom>
            <a:avLst/>
            <a:gdLst>
              <a:gd name="connsiteX0" fmla="*/ 1468438 w 2936876"/>
              <a:gd name="connsiteY0" fmla="*/ 0 h 2936876"/>
              <a:gd name="connsiteX1" fmla="*/ 2936876 w 2936876"/>
              <a:gd name="connsiteY1" fmla="*/ 1468438 h 2936876"/>
              <a:gd name="connsiteX2" fmla="*/ 1468438 w 2936876"/>
              <a:gd name="connsiteY2" fmla="*/ 2936876 h 2936876"/>
              <a:gd name="connsiteX3" fmla="*/ 0 w 2936876"/>
              <a:gd name="connsiteY3" fmla="*/ 1468438 h 2936876"/>
              <a:gd name="connsiteX4" fmla="*/ 1468438 w 2936876"/>
              <a:gd name="connsiteY4" fmla="*/ 0 h 2936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6876" h="2936876">
                <a:moveTo>
                  <a:pt x="1468438" y="0"/>
                </a:moveTo>
                <a:cubicBezTo>
                  <a:pt x="2279434" y="0"/>
                  <a:pt x="2936876" y="657442"/>
                  <a:pt x="2936876" y="1468438"/>
                </a:cubicBezTo>
                <a:cubicBezTo>
                  <a:pt x="2936876" y="2279434"/>
                  <a:pt x="2279434" y="2936876"/>
                  <a:pt x="1468438" y="2936876"/>
                </a:cubicBezTo>
                <a:cubicBezTo>
                  <a:pt x="657442" y="2936876"/>
                  <a:pt x="0" y="2279434"/>
                  <a:pt x="0" y="1468438"/>
                </a:cubicBezTo>
                <a:cubicBezTo>
                  <a:pt x="0" y="657442"/>
                  <a:pt x="657442" y="0"/>
                  <a:pt x="1468438" y="0"/>
                </a:cubicBezTo>
                <a:close/>
              </a:path>
            </a:pathLst>
          </a:custGeom>
          <a:solidFill>
            <a:schemeClr val="accent5"/>
          </a:solidFill>
        </p:spPr>
        <p:txBody>
          <a:bodyPr rtlCol="0">
            <a:noAutofit/>
          </a:bodyPr>
          <a:lstStyle/>
          <a:p>
            <a:pPr lvl="0"/>
            <a:r>
              <a:rPr lang="en-GB" noProof="0"/>
              <a:t>Click icon to add picture</a:t>
            </a:r>
          </a:p>
        </p:txBody>
      </p:sp>
      <p:sp>
        <p:nvSpPr>
          <p:cNvPr id="8" name="Date Placeholder 7">
            <a:extLst>
              <a:ext uri="{FF2B5EF4-FFF2-40B4-BE49-F238E27FC236}">
                <a16:creationId xmlns:a16="http://schemas.microsoft.com/office/drawing/2014/main" id="{8C914593-F695-12EC-C999-F97BE3DCBC54}"/>
              </a:ext>
            </a:extLst>
          </p:cNvPr>
          <p:cNvSpPr>
            <a:spLocks noGrp="1"/>
          </p:cNvSpPr>
          <p:nvPr>
            <p:ph type="dt" sz="half" idx="16"/>
          </p:nvPr>
        </p:nvSpPr>
        <p:spPr/>
        <p:txBody>
          <a:bodyPr/>
          <a:lstStyle/>
          <a:p>
            <a:pPr>
              <a:defRPr/>
            </a:pPr>
            <a:endParaRPr lang="en-GB"/>
          </a:p>
        </p:txBody>
      </p:sp>
      <p:sp>
        <p:nvSpPr>
          <p:cNvPr id="9" name="Footer Placeholder 8">
            <a:extLst>
              <a:ext uri="{FF2B5EF4-FFF2-40B4-BE49-F238E27FC236}">
                <a16:creationId xmlns:a16="http://schemas.microsoft.com/office/drawing/2014/main" id="{B8585E15-A493-3CEB-98E1-30E6B574BEDB}"/>
              </a:ext>
            </a:extLst>
          </p:cNvPr>
          <p:cNvSpPr>
            <a:spLocks noGrp="1"/>
          </p:cNvSpPr>
          <p:nvPr>
            <p:ph type="ftr" sz="quarter" idx="17"/>
          </p:nvPr>
        </p:nvSpPr>
        <p:spPr/>
        <p:txBody>
          <a:bodyPr/>
          <a:lstStyle/>
          <a:p>
            <a:pPr>
              <a:defRPr/>
            </a:pPr>
            <a:endParaRPr lang="en-GB"/>
          </a:p>
        </p:txBody>
      </p:sp>
      <p:sp>
        <p:nvSpPr>
          <p:cNvPr id="10" name="Slide Number Placeholder 9">
            <a:extLst>
              <a:ext uri="{FF2B5EF4-FFF2-40B4-BE49-F238E27FC236}">
                <a16:creationId xmlns:a16="http://schemas.microsoft.com/office/drawing/2014/main" id="{1B98349C-E08B-696A-C238-4C9265920AF3}"/>
              </a:ext>
            </a:extLst>
          </p:cNvPr>
          <p:cNvSpPr>
            <a:spLocks noGrp="1"/>
          </p:cNvSpPr>
          <p:nvPr>
            <p:ph type="sldNum" sz="quarter" idx="18"/>
          </p:nvPr>
        </p:nvSpPr>
        <p:spPr/>
        <p:txBody>
          <a:bodyPr/>
          <a:lstStyle/>
          <a:p>
            <a:pPr>
              <a:defRPr/>
            </a:pPr>
            <a:fld id="{851F38F8-E730-48C1-8E0C-DF4D6AD39B00}" type="slidenum">
              <a:rPr lang="en-GB" smtClean="0"/>
              <a:pPr>
                <a:defRPr/>
              </a:pPr>
              <a:t>‹#›</a:t>
            </a:fld>
            <a:endParaRPr lang="en-GB"/>
          </a:p>
        </p:txBody>
      </p:sp>
    </p:spTree>
    <p:extLst>
      <p:ext uri="{BB962C8B-B14F-4D97-AF65-F5344CB8AC3E}">
        <p14:creationId xmlns:p14="http://schemas.microsoft.com/office/powerpoint/2010/main" val="7714326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D5242-F7EB-DE0D-E547-24100FF31AFB}"/>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42CBC35-4837-657D-F4FB-00CDFA540179}"/>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EFEEA51-1C58-F3B3-D21D-89B91DF8C106}"/>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E90E251E-B740-AA3B-06E4-B5AD21DB2A0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A29FF7F-BCB2-CDDF-61CC-65A66E840720}"/>
              </a:ext>
            </a:extLst>
          </p:cNvPr>
          <p:cNvSpPr>
            <a:spLocks noGrp="1"/>
          </p:cNvSpPr>
          <p:nvPr>
            <p:ph type="sldNum" sz="quarter" idx="12"/>
          </p:nvPr>
        </p:nvSpPr>
        <p:spPr/>
        <p:txBody>
          <a:bodyPr/>
          <a:lstStyle/>
          <a:p>
            <a:fld id="{88B0298B-AAE0-4B21-8405-37D2F87A6206}" type="slidenum">
              <a:rPr lang="en-GB" smtClean="0"/>
              <a:t>‹#›</a:t>
            </a:fld>
            <a:endParaRPr lang="en-GB"/>
          </a:p>
        </p:txBody>
      </p:sp>
    </p:spTree>
    <p:extLst>
      <p:ext uri="{BB962C8B-B14F-4D97-AF65-F5344CB8AC3E}">
        <p14:creationId xmlns:p14="http://schemas.microsoft.com/office/powerpoint/2010/main" val="2818847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11" Type="http://schemas.openxmlformats.org/officeDocument/2006/relationships/image" Target="../media/image5.png"/><Relationship Id="rId5" Type="http://schemas.openxmlformats.org/officeDocument/2006/relationships/slideLayout" Target="../slideLayouts/slideLayout5.xml"/><Relationship Id="rId10"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13" Type="http://schemas.openxmlformats.org/officeDocument/2006/relationships/image" Target="../media/image5.png"/><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image" Target="../media/image4.png"/><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image" Target="../media/image3.png"/><Relationship Id="rId5" Type="http://schemas.openxmlformats.org/officeDocument/2006/relationships/slideLayout" Target="../slideLayouts/slideLayout10.xml"/><Relationship Id="rId10" Type="http://schemas.openxmlformats.org/officeDocument/2006/relationships/image" Target="../media/image2.jpeg"/><Relationship Id="rId4" Type="http://schemas.openxmlformats.org/officeDocument/2006/relationships/slideLayout" Target="../slideLayouts/slideLayout9.xml"/><Relationship Id="rId9" Type="http://schemas.openxmlformats.org/officeDocument/2006/relationships/image" Target="../media/image6.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9052D568-1B00-4415-86C6-5E03FEB8D8DF}" type="datetimeFigureOut">
              <a:rPr lang="en-GB" smtClean="0"/>
              <a:t>15/09/2026</a:t>
            </a:fld>
            <a:endParaRPr lang="en-GB" dirty="0"/>
          </a:p>
        </p:txBody>
      </p:sp>
      <p:pic>
        <p:nvPicPr>
          <p:cNvPr id="16" name="Picture 15">
            <a:extLst>
              <a:ext uri="{FF2B5EF4-FFF2-40B4-BE49-F238E27FC236}">
                <a16:creationId xmlns:a16="http://schemas.microsoft.com/office/drawing/2014/main" id="{0C2C1029-D387-4B52-9F7E-9523E6232211}"/>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1969" y="6157553"/>
            <a:ext cx="4969504" cy="679385"/>
          </a:xfrm>
          <a:prstGeom prst="rect">
            <a:avLst/>
          </a:prstGeom>
        </p:spPr>
      </p:pic>
      <p:cxnSp>
        <p:nvCxnSpPr>
          <p:cNvPr id="13" name="Straight Connector 12">
            <a:extLst>
              <a:ext uri="{FF2B5EF4-FFF2-40B4-BE49-F238E27FC236}">
                <a16:creationId xmlns:a16="http://schemas.microsoft.com/office/drawing/2014/main" id="{3CF45112-3A66-4E7A-85DD-4F96E11466D3}"/>
              </a:ext>
            </a:extLst>
          </p:cNvPr>
          <p:cNvCxnSpPr/>
          <p:nvPr userDrawn="1"/>
        </p:nvCxnSpPr>
        <p:spPr>
          <a:xfrm>
            <a:off x="-25144" y="6156785"/>
            <a:ext cx="12217144" cy="0"/>
          </a:xfrm>
          <a:prstGeom prst="line">
            <a:avLst/>
          </a:prstGeom>
          <a:ln w="25400">
            <a:solidFill>
              <a:srgbClr val="254696"/>
            </a:solidFill>
          </a:ln>
        </p:spPr>
        <p:style>
          <a:lnRef idx="1">
            <a:schemeClr val="accent1"/>
          </a:lnRef>
          <a:fillRef idx="0">
            <a:schemeClr val="accent1"/>
          </a:fillRef>
          <a:effectRef idx="0">
            <a:schemeClr val="accent1"/>
          </a:effectRef>
          <a:fontRef idx="minor">
            <a:schemeClr val="tx1"/>
          </a:fontRef>
        </p:style>
      </p:cxnSp>
      <p:grpSp>
        <p:nvGrpSpPr>
          <p:cNvPr id="19" name="Group 18">
            <a:extLst>
              <a:ext uri="{FF2B5EF4-FFF2-40B4-BE49-F238E27FC236}">
                <a16:creationId xmlns:a16="http://schemas.microsoft.com/office/drawing/2014/main" id="{CC6CDB77-B622-54BC-ECB7-3C2647A84834}"/>
              </a:ext>
            </a:extLst>
          </p:cNvPr>
          <p:cNvGrpSpPr/>
          <p:nvPr userDrawn="1"/>
        </p:nvGrpSpPr>
        <p:grpSpPr>
          <a:xfrm>
            <a:off x="5638137" y="6343357"/>
            <a:ext cx="6135619" cy="309784"/>
            <a:chOff x="4228603" y="4757517"/>
            <a:chExt cx="4601714" cy="232338"/>
          </a:xfrm>
        </p:grpSpPr>
        <p:grpSp>
          <p:nvGrpSpPr>
            <p:cNvPr id="15" name="Group 14">
              <a:extLst>
                <a:ext uri="{FF2B5EF4-FFF2-40B4-BE49-F238E27FC236}">
                  <a16:creationId xmlns:a16="http://schemas.microsoft.com/office/drawing/2014/main" id="{B554FA06-67CB-9850-3859-A4CCE0E8F84C}"/>
                </a:ext>
              </a:extLst>
            </p:cNvPr>
            <p:cNvGrpSpPr/>
            <p:nvPr userDrawn="1"/>
          </p:nvGrpSpPr>
          <p:grpSpPr>
            <a:xfrm>
              <a:off x="4228603" y="4767263"/>
              <a:ext cx="859401" cy="218726"/>
              <a:chOff x="4228603" y="4767263"/>
              <a:chExt cx="859401" cy="218726"/>
            </a:xfrm>
          </p:grpSpPr>
          <p:pic>
            <p:nvPicPr>
              <p:cNvPr id="8" name="Picture 4" descr="http://a4.mzstatic.com/eu/r30/Purple3/v4/24/65/12/24651233-74c3-4097-6fc4-8839c05f008a/icon320x320.jpeg"/>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4228603" y="4769989"/>
                <a:ext cx="216000" cy="216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userDrawn="1"/>
            </p:nvSpPr>
            <p:spPr>
              <a:xfrm>
                <a:off x="4415177" y="4767263"/>
                <a:ext cx="672827" cy="207749"/>
              </a:xfrm>
              <a:prstGeom prst="rect">
                <a:avLst/>
              </a:prstGeom>
              <a:noFill/>
            </p:spPr>
            <p:txBody>
              <a:bodyPr wrap="square" rtlCol="0">
                <a:spAutoFit/>
              </a:bodyPr>
              <a:lstStyle/>
              <a:p>
                <a:r>
                  <a:rPr lang="en-GB" sz="1200" dirty="0" err="1">
                    <a:solidFill>
                      <a:prstClr val="black"/>
                    </a:solidFill>
                    <a:latin typeface="Arial" panose="020B0604020202020204" pitchFamily="34" charset="0"/>
                    <a:cs typeface="Arial" panose="020B0604020202020204" pitchFamily="34" charset="0"/>
                  </a:rPr>
                  <a:t>theRSGB</a:t>
                </a:r>
                <a:endParaRPr lang="en-GB" sz="1200" dirty="0">
                  <a:solidFill>
                    <a:prstClr val="black"/>
                  </a:solidFill>
                  <a:latin typeface="Arial" panose="020B0604020202020204" pitchFamily="34" charset="0"/>
                  <a:cs typeface="Arial" panose="020B0604020202020204" pitchFamily="34" charset="0"/>
                </a:endParaRPr>
              </a:p>
            </p:txBody>
          </p:sp>
        </p:grpSp>
        <p:grpSp>
          <p:nvGrpSpPr>
            <p:cNvPr id="9" name="Group 8">
              <a:extLst>
                <a:ext uri="{FF2B5EF4-FFF2-40B4-BE49-F238E27FC236}">
                  <a16:creationId xmlns:a16="http://schemas.microsoft.com/office/drawing/2014/main" id="{0C66A699-E1BB-4983-37A0-71804C1AEE2D}"/>
                </a:ext>
              </a:extLst>
            </p:cNvPr>
            <p:cNvGrpSpPr/>
            <p:nvPr userDrawn="1"/>
          </p:nvGrpSpPr>
          <p:grpSpPr>
            <a:xfrm>
              <a:off x="7308304" y="4782105"/>
              <a:ext cx="1522013" cy="207750"/>
              <a:chOff x="6273827" y="4763743"/>
              <a:chExt cx="1522013" cy="222015"/>
            </a:xfrm>
          </p:grpSpPr>
          <p:pic>
            <p:nvPicPr>
              <p:cNvPr id="10" name="Picture 9"/>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6273827" y="4781131"/>
                <a:ext cx="800203" cy="178331"/>
              </a:xfrm>
              <a:prstGeom prst="rect">
                <a:avLst/>
              </a:prstGeom>
            </p:spPr>
          </p:pic>
          <p:sp>
            <p:nvSpPr>
              <p:cNvPr id="20" name="TextBox 19">
                <a:extLst>
                  <a:ext uri="{FF2B5EF4-FFF2-40B4-BE49-F238E27FC236}">
                    <a16:creationId xmlns:a16="http://schemas.microsoft.com/office/drawing/2014/main" id="{DDEDF89B-30C6-4DE7-AC2D-7B62122B4EAA}"/>
                  </a:ext>
                </a:extLst>
              </p:cNvPr>
              <p:cNvSpPr txBox="1"/>
              <p:nvPr userDrawn="1"/>
            </p:nvSpPr>
            <p:spPr>
              <a:xfrm>
                <a:off x="7050912" y="4763743"/>
                <a:ext cx="744928" cy="222015"/>
              </a:xfrm>
              <a:prstGeom prst="rect">
                <a:avLst/>
              </a:prstGeom>
              <a:noFill/>
            </p:spPr>
            <p:txBody>
              <a:bodyPr wrap="square" rtlCol="0">
                <a:spAutoFit/>
              </a:bodyPr>
              <a:lstStyle/>
              <a:p>
                <a:r>
                  <a:rPr lang="en-GB" sz="1200" dirty="0">
                    <a:solidFill>
                      <a:prstClr val="black"/>
                    </a:solidFill>
                    <a:latin typeface="Arial" panose="020B0604020202020204" pitchFamily="34" charset="0"/>
                    <a:cs typeface="Arial" panose="020B0604020202020204" pitchFamily="34" charset="0"/>
                  </a:rPr>
                  <a:t>/</a:t>
                </a:r>
                <a:r>
                  <a:rPr lang="en-GB" sz="1200" dirty="0" err="1">
                    <a:solidFill>
                      <a:prstClr val="black"/>
                    </a:solidFill>
                    <a:latin typeface="Arial" panose="020B0604020202020204" pitchFamily="34" charset="0"/>
                    <a:cs typeface="Arial" panose="020B0604020202020204" pitchFamily="34" charset="0"/>
                  </a:rPr>
                  <a:t>theRSGB</a:t>
                </a:r>
                <a:endParaRPr lang="en-GB" sz="1200" dirty="0">
                  <a:solidFill>
                    <a:prstClr val="black"/>
                  </a:solidFill>
                  <a:latin typeface="Arial" panose="020B0604020202020204" pitchFamily="34" charset="0"/>
                  <a:cs typeface="Arial" panose="020B0604020202020204" pitchFamily="34" charset="0"/>
                </a:endParaRPr>
              </a:p>
            </p:txBody>
          </p:sp>
        </p:grpSp>
        <p:grpSp>
          <p:nvGrpSpPr>
            <p:cNvPr id="17" name="Group 16">
              <a:extLst>
                <a:ext uri="{FF2B5EF4-FFF2-40B4-BE49-F238E27FC236}">
                  <a16:creationId xmlns:a16="http://schemas.microsoft.com/office/drawing/2014/main" id="{5CB84354-FDC8-8A78-3939-D6F6CBF13475}"/>
                </a:ext>
              </a:extLst>
            </p:cNvPr>
            <p:cNvGrpSpPr/>
            <p:nvPr userDrawn="1"/>
          </p:nvGrpSpPr>
          <p:grpSpPr>
            <a:xfrm>
              <a:off x="5300193" y="4757517"/>
              <a:ext cx="987442" cy="221599"/>
              <a:chOff x="5249752" y="4767263"/>
              <a:chExt cx="987442" cy="221599"/>
            </a:xfrm>
          </p:grpSpPr>
          <p:sp>
            <p:nvSpPr>
              <p:cNvPr id="12" name="TextBox 11"/>
              <p:cNvSpPr txBox="1"/>
              <p:nvPr userDrawn="1"/>
            </p:nvSpPr>
            <p:spPr>
              <a:xfrm>
                <a:off x="5387999" y="4767263"/>
                <a:ext cx="849195" cy="207749"/>
              </a:xfrm>
              <a:prstGeom prst="rect">
                <a:avLst/>
              </a:prstGeom>
              <a:noFill/>
            </p:spPr>
            <p:txBody>
              <a:bodyPr wrap="square" rtlCol="0">
                <a:spAutoFit/>
              </a:bodyPr>
              <a:lstStyle/>
              <a:p>
                <a:r>
                  <a:rPr lang="en-GB" sz="1200" dirty="0">
                    <a:solidFill>
                      <a:prstClr val="black"/>
                    </a:solidFill>
                    <a:latin typeface="Arial" panose="020B0604020202020204" pitchFamily="34" charset="0"/>
                    <a:cs typeface="Arial" panose="020B0604020202020204" pitchFamily="34" charset="0"/>
                  </a:rPr>
                  <a:t>@theRSGB</a:t>
                </a:r>
              </a:p>
            </p:txBody>
          </p:sp>
          <p:pic>
            <p:nvPicPr>
              <p:cNvPr id="2" name="Picture 1" descr="A black background with a black square&#10;&#10;Description automatically generated with medium confidence">
                <a:extLst>
                  <a:ext uri="{FF2B5EF4-FFF2-40B4-BE49-F238E27FC236}">
                    <a16:creationId xmlns:a16="http://schemas.microsoft.com/office/drawing/2014/main" id="{193C9906-268B-C7AF-1431-F3A5FD9947F3}"/>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5249752" y="4772862"/>
                <a:ext cx="211332" cy="216000"/>
              </a:xfrm>
              <a:prstGeom prst="rect">
                <a:avLst/>
              </a:prstGeom>
            </p:spPr>
          </p:pic>
        </p:grpSp>
        <p:grpSp>
          <p:nvGrpSpPr>
            <p:cNvPr id="18" name="Group 17">
              <a:extLst>
                <a:ext uri="{FF2B5EF4-FFF2-40B4-BE49-F238E27FC236}">
                  <a16:creationId xmlns:a16="http://schemas.microsoft.com/office/drawing/2014/main" id="{1773BD43-6989-5061-391E-B584F8EEB3F6}"/>
                </a:ext>
              </a:extLst>
            </p:cNvPr>
            <p:cNvGrpSpPr/>
            <p:nvPr userDrawn="1"/>
          </p:nvGrpSpPr>
          <p:grpSpPr>
            <a:xfrm>
              <a:off x="6375441" y="4767263"/>
              <a:ext cx="848440" cy="216000"/>
              <a:chOff x="6294691" y="4774309"/>
              <a:chExt cx="848440" cy="216000"/>
            </a:xfrm>
          </p:grpSpPr>
          <p:pic>
            <p:nvPicPr>
              <p:cNvPr id="7" name="Picture 6">
                <a:extLst>
                  <a:ext uri="{FF2B5EF4-FFF2-40B4-BE49-F238E27FC236}">
                    <a16:creationId xmlns:a16="http://schemas.microsoft.com/office/drawing/2014/main" id="{A2441EB0-6DC7-C326-7144-18723CDF394C}"/>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6294691" y="4774309"/>
                <a:ext cx="216000" cy="216000"/>
              </a:xfrm>
              <a:prstGeom prst="rect">
                <a:avLst/>
              </a:prstGeom>
            </p:spPr>
          </p:pic>
          <p:sp>
            <p:nvSpPr>
              <p:cNvPr id="14" name="TextBox 13">
                <a:extLst>
                  <a:ext uri="{FF2B5EF4-FFF2-40B4-BE49-F238E27FC236}">
                    <a16:creationId xmlns:a16="http://schemas.microsoft.com/office/drawing/2014/main" id="{B0ECBDF6-0870-A34B-E050-260D083CCC75}"/>
                  </a:ext>
                </a:extLst>
              </p:cNvPr>
              <p:cNvSpPr txBox="1"/>
              <p:nvPr userDrawn="1"/>
            </p:nvSpPr>
            <p:spPr>
              <a:xfrm>
                <a:off x="6470304" y="4774309"/>
                <a:ext cx="672827" cy="207749"/>
              </a:xfrm>
              <a:prstGeom prst="rect">
                <a:avLst/>
              </a:prstGeom>
              <a:noFill/>
            </p:spPr>
            <p:txBody>
              <a:bodyPr wrap="square" rtlCol="0">
                <a:spAutoFit/>
              </a:bodyPr>
              <a:lstStyle/>
              <a:p>
                <a:r>
                  <a:rPr lang="en-GB" sz="1200" dirty="0" err="1">
                    <a:solidFill>
                      <a:prstClr val="black"/>
                    </a:solidFill>
                    <a:latin typeface="Arial" panose="020B0604020202020204" pitchFamily="34" charset="0"/>
                    <a:cs typeface="Arial" panose="020B0604020202020204" pitchFamily="34" charset="0"/>
                  </a:rPr>
                  <a:t>theRSGB</a:t>
                </a:r>
                <a:endParaRPr lang="en-GB" sz="1200" dirty="0">
                  <a:solidFill>
                    <a:prstClr val="black"/>
                  </a:solidFill>
                  <a:latin typeface="Arial" panose="020B0604020202020204" pitchFamily="34" charset="0"/>
                  <a:cs typeface="Arial" panose="020B0604020202020204" pitchFamily="34" charset="0"/>
                </a:endParaRPr>
              </a:p>
            </p:txBody>
          </p:sp>
        </p:grpSp>
      </p:grpSp>
    </p:spTree>
    <p:extLst>
      <p:ext uri="{BB962C8B-B14F-4D97-AF65-F5344CB8AC3E}">
        <p14:creationId xmlns:p14="http://schemas.microsoft.com/office/powerpoint/2010/main" val="169355996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Ls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GB"/>
          </a:p>
        </p:txBody>
      </p:sp>
      <p:pic>
        <p:nvPicPr>
          <p:cNvPr id="16" name="Picture 15">
            <a:extLst>
              <a:ext uri="{FF2B5EF4-FFF2-40B4-BE49-F238E27FC236}">
                <a16:creationId xmlns:a16="http://schemas.microsoft.com/office/drawing/2014/main" id="{0C2C1029-D387-4B52-9F7E-9523E6232211}"/>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11969" y="6157553"/>
            <a:ext cx="4969504" cy="679385"/>
          </a:xfrm>
          <a:prstGeom prst="rect">
            <a:avLst/>
          </a:prstGeom>
        </p:spPr>
      </p:pic>
      <p:cxnSp>
        <p:nvCxnSpPr>
          <p:cNvPr id="13" name="Straight Connector 12">
            <a:extLst>
              <a:ext uri="{FF2B5EF4-FFF2-40B4-BE49-F238E27FC236}">
                <a16:creationId xmlns:a16="http://schemas.microsoft.com/office/drawing/2014/main" id="{3CF45112-3A66-4E7A-85DD-4F96E11466D3}"/>
              </a:ext>
            </a:extLst>
          </p:cNvPr>
          <p:cNvCxnSpPr/>
          <p:nvPr userDrawn="1"/>
        </p:nvCxnSpPr>
        <p:spPr>
          <a:xfrm>
            <a:off x="-25144" y="6156785"/>
            <a:ext cx="12217144" cy="0"/>
          </a:xfrm>
          <a:prstGeom prst="line">
            <a:avLst/>
          </a:prstGeom>
          <a:ln w="25400">
            <a:solidFill>
              <a:srgbClr val="254696"/>
            </a:solidFill>
          </a:ln>
        </p:spPr>
        <p:style>
          <a:lnRef idx="1">
            <a:schemeClr val="accent1"/>
          </a:lnRef>
          <a:fillRef idx="0">
            <a:schemeClr val="accent1"/>
          </a:fillRef>
          <a:effectRef idx="0">
            <a:schemeClr val="accent1"/>
          </a:effectRef>
          <a:fontRef idx="minor">
            <a:schemeClr val="tx1"/>
          </a:fontRef>
        </p:style>
      </p:cxnSp>
      <p:grpSp>
        <p:nvGrpSpPr>
          <p:cNvPr id="19" name="Group 18">
            <a:extLst>
              <a:ext uri="{FF2B5EF4-FFF2-40B4-BE49-F238E27FC236}">
                <a16:creationId xmlns:a16="http://schemas.microsoft.com/office/drawing/2014/main" id="{CC6CDB77-B622-54BC-ECB7-3C2647A84834}"/>
              </a:ext>
            </a:extLst>
          </p:cNvPr>
          <p:cNvGrpSpPr/>
          <p:nvPr userDrawn="1"/>
        </p:nvGrpSpPr>
        <p:grpSpPr>
          <a:xfrm>
            <a:off x="5638137" y="6343357"/>
            <a:ext cx="6135619" cy="309784"/>
            <a:chOff x="4228603" y="4757517"/>
            <a:chExt cx="4601714" cy="232338"/>
          </a:xfrm>
        </p:grpSpPr>
        <p:grpSp>
          <p:nvGrpSpPr>
            <p:cNvPr id="15" name="Group 14">
              <a:extLst>
                <a:ext uri="{FF2B5EF4-FFF2-40B4-BE49-F238E27FC236}">
                  <a16:creationId xmlns:a16="http://schemas.microsoft.com/office/drawing/2014/main" id="{B554FA06-67CB-9850-3859-A4CCE0E8F84C}"/>
                </a:ext>
              </a:extLst>
            </p:cNvPr>
            <p:cNvGrpSpPr/>
            <p:nvPr userDrawn="1"/>
          </p:nvGrpSpPr>
          <p:grpSpPr>
            <a:xfrm>
              <a:off x="4228603" y="4767263"/>
              <a:ext cx="859401" cy="218726"/>
              <a:chOff x="4228603" y="4767263"/>
              <a:chExt cx="859401" cy="218726"/>
            </a:xfrm>
          </p:grpSpPr>
          <p:pic>
            <p:nvPicPr>
              <p:cNvPr id="8" name="Picture 4" descr="http://a4.mzstatic.com/eu/r30/Purple3/v4/24/65/12/24651233-74c3-4097-6fc4-8839c05f008a/icon320x320.jpeg"/>
              <p:cNvPicPr>
                <a:picLocks noChangeAspect="1" noChangeArrowheads="1"/>
              </p:cNvPicPr>
              <p:nvPr userDrawn="1"/>
            </p:nvPicPr>
            <p:blipFill>
              <a:blip r:embed="rId10" cstate="print">
                <a:extLst>
                  <a:ext uri="{28A0092B-C50C-407E-A947-70E740481C1C}">
                    <a14:useLocalDpi xmlns:a14="http://schemas.microsoft.com/office/drawing/2010/main"/>
                  </a:ext>
                </a:extLst>
              </a:blip>
              <a:srcRect/>
              <a:stretch>
                <a:fillRect/>
              </a:stretch>
            </p:blipFill>
            <p:spPr bwMode="auto">
              <a:xfrm>
                <a:off x="4228603" y="4769989"/>
                <a:ext cx="216000" cy="216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userDrawn="1"/>
            </p:nvSpPr>
            <p:spPr>
              <a:xfrm>
                <a:off x="4415177" y="4767263"/>
                <a:ext cx="672827" cy="207749"/>
              </a:xfrm>
              <a:prstGeom prst="rect">
                <a:avLst/>
              </a:prstGeom>
              <a:noFill/>
            </p:spPr>
            <p:txBody>
              <a:bodyPr wrap="square" rtlCol="0">
                <a:spAutoFit/>
              </a:bodyPr>
              <a:lstStyle/>
              <a:p>
                <a:r>
                  <a:rPr lang="en-GB" sz="1200" err="1">
                    <a:solidFill>
                      <a:prstClr val="black"/>
                    </a:solidFill>
                    <a:latin typeface="Arial" panose="020B0604020202020204" pitchFamily="34" charset="0"/>
                    <a:cs typeface="Arial" panose="020B0604020202020204" pitchFamily="34" charset="0"/>
                  </a:rPr>
                  <a:t>theRSGB</a:t>
                </a:r>
                <a:endParaRPr lang="en-GB" sz="1200">
                  <a:solidFill>
                    <a:prstClr val="black"/>
                  </a:solidFill>
                  <a:latin typeface="Arial" panose="020B0604020202020204" pitchFamily="34" charset="0"/>
                  <a:cs typeface="Arial" panose="020B0604020202020204" pitchFamily="34" charset="0"/>
                </a:endParaRPr>
              </a:p>
            </p:txBody>
          </p:sp>
        </p:grpSp>
        <p:grpSp>
          <p:nvGrpSpPr>
            <p:cNvPr id="9" name="Group 8">
              <a:extLst>
                <a:ext uri="{FF2B5EF4-FFF2-40B4-BE49-F238E27FC236}">
                  <a16:creationId xmlns:a16="http://schemas.microsoft.com/office/drawing/2014/main" id="{0C66A699-E1BB-4983-37A0-71804C1AEE2D}"/>
                </a:ext>
              </a:extLst>
            </p:cNvPr>
            <p:cNvGrpSpPr/>
            <p:nvPr userDrawn="1"/>
          </p:nvGrpSpPr>
          <p:grpSpPr>
            <a:xfrm>
              <a:off x="7308304" y="4782105"/>
              <a:ext cx="1522013" cy="207750"/>
              <a:chOff x="6273827" y="4763743"/>
              <a:chExt cx="1522013" cy="222015"/>
            </a:xfrm>
          </p:grpSpPr>
          <p:pic>
            <p:nvPicPr>
              <p:cNvPr id="10" name="Picture 9"/>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6273827" y="4781131"/>
                <a:ext cx="800203" cy="178331"/>
              </a:xfrm>
              <a:prstGeom prst="rect">
                <a:avLst/>
              </a:prstGeom>
            </p:spPr>
          </p:pic>
          <p:sp>
            <p:nvSpPr>
              <p:cNvPr id="20" name="TextBox 19">
                <a:extLst>
                  <a:ext uri="{FF2B5EF4-FFF2-40B4-BE49-F238E27FC236}">
                    <a16:creationId xmlns:a16="http://schemas.microsoft.com/office/drawing/2014/main" id="{DDEDF89B-30C6-4DE7-AC2D-7B62122B4EAA}"/>
                  </a:ext>
                </a:extLst>
              </p:cNvPr>
              <p:cNvSpPr txBox="1"/>
              <p:nvPr userDrawn="1"/>
            </p:nvSpPr>
            <p:spPr>
              <a:xfrm>
                <a:off x="7050912" y="4763743"/>
                <a:ext cx="744928" cy="222015"/>
              </a:xfrm>
              <a:prstGeom prst="rect">
                <a:avLst/>
              </a:prstGeom>
              <a:noFill/>
            </p:spPr>
            <p:txBody>
              <a:bodyPr wrap="square" rtlCol="0">
                <a:spAutoFit/>
              </a:bodyPr>
              <a:lstStyle/>
              <a:p>
                <a:r>
                  <a:rPr lang="en-GB" sz="1200">
                    <a:solidFill>
                      <a:prstClr val="black"/>
                    </a:solidFill>
                    <a:latin typeface="Arial" panose="020B0604020202020204" pitchFamily="34" charset="0"/>
                    <a:cs typeface="Arial" panose="020B0604020202020204" pitchFamily="34" charset="0"/>
                  </a:rPr>
                  <a:t>/</a:t>
                </a:r>
                <a:r>
                  <a:rPr lang="en-GB" sz="1200" err="1">
                    <a:solidFill>
                      <a:prstClr val="black"/>
                    </a:solidFill>
                    <a:latin typeface="Arial" panose="020B0604020202020204" pitchFamily="34" charset="0"/>
                    <a:cs typeface="Arial" panose="020B0604020202020204" pitchFamily="34" charset="0"/>
                  </a:rPr>
                  <a:t>theRSGB</a:t>
                </a:r>
                <a:endParaRPr lang="en-GB" sz="1200">
                  <a:solidFill>
                    <a:prstClr val="black"/>
                  </a:solidFill>
                  <a:latin typeface="Arial" panose="020B0604020202020204" pitchFamily="34" charset="0"/>
                  <a:cs typeface="Arial" panose="020B0604020202020204" pitchFamily="34" charset="0"/>
                </a:endParaRPr>
              </a:p>
            </p:txBody>
          </p:sp>
        </p:grpSp>
        <p:grpSp>
          <p:nvGrpSpPr>
            <p:cNvPr id="17" name="Group 16">
              <a:extLst>
                <a:ext uri="{FF2B5EF4-FFF2-40B4-BE49-F238E27FC236}">
                  <a16:creationId xmlns:a16="http://schemas.microsoft.com/office/drawing/2014/main" id="{5CB84354-FDC8-8A78-3939-D6F6CBF13475}"/>
                </a:ext>
              </a:extLst>
            </p:cNvPr>
            <p:cNvGrpSpPr/>
            <p:nvPr userDrawn="1"/>
          </p:nvGrpSpPr>
          <p:grpSpPr>
            <a:xfrm>
              <a:off x="5300193" y="4757517"/>
              <a:ext cx="987442" cy="221599"/>
              <a:chOff x="5249752" y="4767263"/>
              <a:chExt cx="987442" cy="221599"/>
            </a:xfrm>
          </p:grpSpPr>
          <p:sp>
            <p:nvSpPr>
              <p:cNvPr id="12" name="TextBox 11"/>
              <p:cNvSpPr txBox="1"/>
              <p:nvPr userDrawn="1"/>
            </p:nvSpPr>
            <p:spPr>
              <a:xfrm>
                <a:off x="5387999" y="4767263"/>
                <a:ext cx="849195" cy="207749"/>
              </a:xfrm>
              <a:prstGeom prst="rect">
                <a:avLst/>
              </a:prstGeom>
              <a:noFill/>
            </p:spPr>
            <p:txBody>
              <a:bodyPr wrap="square" rtlCol="0">
                <a:spAutoFit/>
              </a:bodyPr>
              <a:lstStyle/>
              <a:p>
                <a:r>
                  <a:rPr lang="en-GB" sz="1200">
                    <a:solidFill>
                      <a:prstClr val="black"/>
                    </a:solidFill>
                    <a:latin typeface="Arial" panose="020B0604020202020204" pitchFamily="34" charset="0"/>
                    <a:cs typeface="Arial" panose="020B0604020202020204" pitchFamily="34" charset="0"/>
                  </a:rPr>
                  <a:t>@theRSGB</a:t>
                </a:r>
              </a:p>
            </p:txBody>
          </p:sp>
          <p:pic>
            <p:nvPicPr>
              <p:cNvPr id="2" name="Picture 1" descr="A black background with a black square&#10;&#10;Description automatically generated with medium confidence">
                <a:extLst>
                  <a:ext uri="{FF2B5EF4-FFF2-40B4-BE49-F238E27FC236}">
                    <a16:creationId xmlns:a16="http://schemas.microsoft.com/office/drawing/2014/main" id="{193C9906-268B-C7AF-1431-F3A5FD9947F3}"/>
                  </a:ext>
                </a:extLst>
              </p:cNvPr>
              <p:cNvPicPr>
                <a:picLocks noChangeAspect="1"/>
              </p:cNvPicPr>
              <p:nvPr userDrawn="1"/>
            </p:nvPicPr>
            <p:blipFill>
              <a:blip r:embed="rId12" cstate="print">
                <a:extLst>
                  <a:ext uri="{28A0092B-C50C-407E-A947-70E740481C1C}">
                    <a14:useLocalDpi xmlns:a14="http://schemas.microsoft.com/office/drawing/2010/main"/>
                  </a:ext>
                </a:extLst>
              </a:blip>
              <a:stretch>
                <a:fillRect/>
              </a:stretch>
            </p:blipFill>
            <p:spPr>
              <a:xfrm>
                <a:off x="5249752" y="4772862"/>
                <a:ext cx="211332" cy="216000"/>
              </a:xfrm>
              <a:prstGeom prst="rect">
                <a:avLst/>
              </a:prstGeom>
            </p:spPr>
          </p:pic>
        </p:grpSp>
        <p:grpSp>
          <p:nvGrpSpPr>
            <p:cNvPr id="18" name="Group 17">
              <a:extLst>
                <a:ext uri="{FF2B5EF4-FFF2-40B4-BE49-F238E27FC236}">
                  <a16:creationId xmlns:a16="http://schemas.microsoft.com/office/drawing/2014/main" id="{1773BD43-6989-5061-391E-B584F8EEB3F6}"/>
                </a:ext>
              </a:extLst>
            </p:cNvPr>
            <p:cNvGrpSpPr/>
            <p:nvPr userDrawn="1"/>
          </p:nvGrpSpPr>
          <p:grpSpPr>
            <a:xfrm>
              <a:off x="6375441" y="4767263"/>
              <a:ext cx="848440" cy="216000"/>
              <a:chOff x="6294691" y="4774309"/>
              <a:chExt cx="848440" cy="216000"/>
            </a:xfrm>
          </p:grpSpPr>
          <p:pic>
            <p:nvPicPr>
              <p:cNvPr id="7" name="Picture 6">
                <a:extLst>
                  <a:ext uri="{FF2B5EF4-FFF2-40B4-BE49-F238E27FC236}">
                    <a16:creationId xmlns:a16="http://schemas.microsoft.com/office/drawing/2014/main" id="{A2441EB0-6DC7-C326-7144-18723CDF394C}"/>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6294691" y="4774309"/>
                <a:ext cx="216000" cy="216000"/>
              </a:xfrm>
              <a:prstGeom prst="rect">
                <a:avLst/>
              </a:prstGeom>
            </p:spPr>
          </p:pic>
          <p:sp>
            <p:nvSpPr>
              <p:cNvPr id="14" name="TextBox 13">
                <a:extLst>
                  <a:ext uri="{FF2B5EF4-FFF2-40B4-BE49-F238E27FC236}">
                    <a16:creationId xmlns:a16="http://schemas.microsoft.com/office/drawing/2014/main" id="{B0ECBDF6-0870-A34B-E050-260D083CCC75}"/>
                  </a:ext>
                </a:extLst>
              </p:cNvPr>
              <p:cNvSpPr txBox="1"/>
              <p:nvPr userDrawn="1"/>
            </p:nvSpPr>
            <p:spPr>
              <a:xfrm>
                <a:off x="6470304" y="4774309"/>
                <a:ext cx="672827" cy="207749"/>
              </a:xfrm>
              <a:prstGeom prst="rect">
                <a:avLst/>
              </a:prstGeom>
              <a:noFill/>
            </p:spPr>
            <p:txBody>
              <a:bodyPr wrap="square" rtlCol="0">
                <a:spAutoFit/>
              </a:bodyPr>
              <a:lstStyle/>
              <a:p>
                <a:r>
                  <a:rPr lang="en-GB" sz="1200" err="1">
                    <a:solidFill>
                      <a:prstClr val="black"/>
                    </a:solidFill>
                    <a:latin typeface="Arial" panose="020B0604020202020204" pitchFamily="34" charset="0"/>
                    <a:cs typeface="Arial" panose="020B0604020202020204" pitchFamily="34" charset="0"/>
                  </a:rPr>
                  <a:t>theRSGB</a:t>
                </a:r>
                <a:endParaRPr lang="en-GB" sz="1200">
                  <a:solidFill>
                    <a:prstClr val="black"/>
                  </a:solidFill>
                  <a:latin typeface="Arial" panose="020B0604020202020204" pitchFamily="34" charset="0"/>
                  <a:cs typeface="Arial" panose="020B0604020202020204" pitchFamily="34" charset="0"/>
                </a:endParaRPr>
              </a:p>
            </p:txBody>
          </p:sp>
        </p:grpSp>
      </p:grpSp>
    </p:spTree>
    <p:extLst>
      <p:ext uri="{BB962C8B-B14F-4D97-AF65-F5344CB8AC3E}">
        <p14:creationId xmlns:p14="http://schemas.microsoft.com/office/powerpoint/2010/main" val="54728622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Lst>
  <p:hf hdr="0" ftr="0" dt="0"/>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media" Target="../media/media1.mp4"/><Relationship Id="rId1" Type="http://schemas.openxmlformats.org/officeDocument/2006/relationships/video" Target="NULL" TargetMode="External"/><Relationship Id="rId5" Type="http://schemas.openxmlformats.org/officeDocument/2006/relationships/image" Target="../media/image9.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hyperlink" Target="http://www.ne.jp/asahi/hamradio/je9pel/" TargetMode="External"/><Relationship Id="rId5" Type="http://schemas.openxmlformats.org/officeDocument/2006/relationships/hyperlink" Target="http://www.nasda.go.jp/index_e.html" TargetMode="External"/><Relationship Id="rId4" Type="http://schemas.openxmlformats.org/officeDocument/2006/relationships/hyperlink" Target="http://www.jarl.or.jp/English/0-2.ht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hyperlink" Target="https://funcube.org.uk/ground-segment/the-data-warehouse/"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B8661-D89F-7F81-3DF5-AF54892B42A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9F79DFD-2CA4-F646-8CE1-ECDE67501F3E}"/>
              </a:ext>
            </a:extLst>
          </p:cNvPr>
          <p:cNvSpPr>
            <a:spLocks noGrp="1"/>
          </p:cNvSpPr>
          <p:nvPr>
            <p:ph type="title"/>
          </p:nvPr>
        </p:nvSpPr>
        <p:spPr/>
        <p:txBody>
          <a:bodyPr>
            <a:normAutofit fontScale="90000"/>
          </a:bodyPr>
          <a:lstStyle/>
          <a:p>
            <a:br>
              <a:rPr lang="en-GB" b="1" dirty="0"/>
            </a:br>
            <a:br>
              <a:rPr lang="en-GB" b="1" dirty="0"/>
            </a:br>
            <a:br>
              <a:rPr lang="en-GB" b="1" dirty="0"/>
            </a:br>
            <a:br>
              <a:rPr lang="en-GB" b="1" dirty="0"/>
            </a:br>
            <a:br>
              <a:rPr lang="en-GB" b="1" dirty="0"/>
            </a:br>
            <a:br>
              <a:rPr lang="en-GB" b="1" dirty="0"/>
            </a:br>
            <a:r>
              <a:rPr lang="en-GB" sz="4000" b="1" dirty="0"/>
              <a:t>The RSGB is supporting </a:t>
            </a:r>
            <a:br>
              <a:rPr lang="en-GB" sz="4000" b="1" dirty="0"/>
            </a:br>
            <a:r>
              <a:rPr lang="en-GB" sz="4000" b="1" dirty="0"/>
              <a:t>World Space Week 2026!</a:t>
            </a:r>
            <a:br>
              <a:rPr lang="en-GB" sz="4000" b="1" dirty="0"/>
            </a:br>
            <a:br>
              <a:rPr lang="en-GB" sz="4000" dirty="0"/>
            </a:br>
            <a:r>
              <a:rPr lang="en-GB" sz="4000" b="1" dirty="0"/>
              <a:t>Take inspiration from our ideas at rsgb.org/</a:t>
            </a:r>
            <a:r>
              <a:rPr lang="en-GB" sz="4000" b="1" dirty="0" err="1"/>
              <a:t>wsw</a:t>
            </a:r>
            <a:r>
              <a:rPr lang="en-GB" sz="4000" b="1" dirty="0"/>
              <a:t> and then start planning your event</a:t>
            </a:r>
            <a:br>
              <a:rPr lang="en-GB" sz="4000" b="1" dirty="0"/>
            </a:br>
            <a:br>
              <a:rPr lang="en-GB" sz="4000" dirty="0"/>
            </a:br>
            <a:r>
              <a:rPr lang="en-GB" sz="4000" b="1" dirty="0"/>
              <a:t>4-10 October 2026</a:t>
            </a:r>
            <a:br>
              <a:rPr lang="en-GB" sz="4400" b="1" dirty="0"/>
            </a:br>
            <a:endParaRPr lang="en-GB" dirty="0"/>
          </a:p>
        </p:txBody>
      </p:sp>
      <p:pic>
        <p:nvPicPr>
          <p:cNvPr id="9" name="Picture 8">
            <a:extLst>
              <a:ext uri="{FF2B5EF4-FFF2-40B4-BE49-F238E27FC236}">
                <a16:creationId xmlns:a16="http://schemas.microsoft.com/office/drawing/2014/main" id="{756915E8-E030-057E-4982-0DE6E26493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99842" y="168021"/>
            <a:ext cx="567355" cy="1249618"/>
          </a:xfrm>
          <a:prstGeom prst="rect">
            <a:avLst/>
          </a:prstGeom>
        </p:spPr>
      </p:pic>
      <p:sp>
        <p:nvSpPr>
          <p:cNvPr id="10" name="TextBox 9">
            <a:extLst>
              <a:ext uri="{FF2B5EF4-FFF2-40B4-BE49-F238E27FC236}">
                <a16:creationId xmlns:a16="http://schemas.microsoft.com/office/drawing/2014/main" id="{10737DEA-F0D8-4014-D076-7344C7304EF1}"/>
              </a:ext>
            </a:extLst>
          </p:cNvPr>
          <p:cNvSpPr txBox="1"/>
          <p:nvPr/>
        </p:nvSpPr>
        <p:spPr>
          <a:xfrm>
            <a:off x="2136648" y="5678424"/>
            <a:ext cx="7918704" cy="307777"/>
          </a:xfrm>
          <a:prstGeom prst="rect">
            <a:avLst/>
          </a:prstGeom>
          <a:noFill/>
        </p:spPr>
        <p:txBody>
          <a:bodyPr wrap="square" rtlCol="0">
            <a:spAutoFit/>
          </a:bodyPr>
          <a:lstStyle/>
          <a:p>
            <a:r>
              <a:rPr lang="en-GB" sz="1400" b="1" dirty="0">
                <a:latin typeface="Arial" panose="020B0604020202020204" pitchFamily="34" charset="0"/>
                <a:cs typeface="Arial" panose="020B0604020202020204" pitchFamily="34" charset="0"/>
              </a:rPr>
              <a:t>All slides in this presentation are copyright of the RSGB 2026 and Patrick Wood, 2E0IFB </a:t>
            </a:r>
          </a:p>
        </p:txBody>
      </p:sp>
      <p:pic>
        <p:nvPicPr>
          <p:cNvPr id="16" name="Picture 15">
            <a:extLst>
              <a:ext uri="{FF2B5EF4-FFF2-40B4-BE49-F238E27FC236}">
                <a16:creationId xmlns:a16="http://schemas.microsoft.com/office/drawing/2014/main" id="{EE1F46FC-2709-32FE-34C3-551FC67579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628" y="163456"/>
            <a:ext cx="1249446" cy="1254183"/>
          </a:xfrm>
          <a:prstGeom prst="rect">
            <a:avLst/>
          </a:prstGeom>
        </p:spPr>
      </p:pic>
    </p:spTree>
    <p:extLst>
      <p:ext uri="{BB962C8B-B14F-4D97-AF65-F5344CB8AC3E}">
        <p14:creationId xmlns:p14="http://schemas.microsoft.com/office/powerpoint/2010/main" val="32734785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Video 4" descr="Animated Globe With Lights">
            <a:extLst>
              <a:ext uri="{FF2B5EF4-FFF2-40B4-BE49-F238E27FC236}">
                <a16:creationId xmlns:a16="http://schemas.microsoft.com/office/drawing/2014/main" id="{416DF70F-8F7C-9BC5-BE05-C3190657D7A1}"/>
              </a:ext>
            </a:extLst>
          </p:cNvPr>
          <p:cNvPicPr>
            <a:picLocks noChangeAspect="1"/>
          </p:cNvPicPr>
          <p:nvPr>
            <a:videoFile r:link="rId1"/>
            <p:extLst>
              <p:ext uri="{DAA4B4D4-6D71-4841-9C94-3DE7FCFB9230}">
                <p14:media xmlns:p14="http://schemas.microsoft.com/office/powerpoint/2010/main" r:embed="rId2">
                  <p14:trim end="5094"/>
                </p14:media>
              </p:ext>
            </p:extLst>
          </p:nvPr>
        </p:nvPicPr>
        <p:blipFill>
          <a:blip r:embed="rId5"/>
          <a:srcRect t="3916" r="-1" b="22964"/>
          <a:stretch>
            <a:fillRect/>
          </a:stretch>
        </p:blipFill>
        <p:spPr>
          <a:xfrm>
            <a:off x="609600" y="1600201"/>
            <a:ext cx="10972800" cy="4525963"/>
          </a:xfrm>
          <a:prstGeom prst="rect">
            <a:avLst/>
          </a:prstGeom>
          <a:noFill/>
        </p:spPr>
      </p:pic>
      <p:sp>
        <p:nvSpPr>
          <p:cNvPr id="2" name="Text Placeholder 1">
            <a:extLst>
              <a:ext uri="{FF2B5EF4-FFF2-40B4-BE49-F238E27FC236}">
                <a16:creationId xmlns:a16="http://schemas.microsoft.com/office/drawing/2014/main" id="{3E17E5AF-F368-ECC7-A738-70ADE19B3E1B}"/>
              </a:ext>
            </a:extLst>
          </p:cNvPr>
          <p:cNvSpPr>
            <a:spLocks noGrp="1"/>
          </p:cNvSpPr>
          <p:nvPr>
            <p:ph type="title"/>
          </p:nvPr>
        </p:nvSpPr>
        <p:spPr>
          <a:xfrm>
            <a:off x="609600" y="274639"/>
            <a:ext cx="10972800" cy="1143000"/>
          </a:xfrm>
        </p:spPr>
        <p:txBody>
          <a:bodyPr anchor="ctr">
            <a:normAutofit/>
          </a:bodyPr>
          <a:lstStyle/>
          <a:p>
            <a:r>
              <a:rPr lang="en-GB" dirty="0"/>
              <a:t>World Space Week 2026</a:t>
            </a:r>
          </a:p>
        </p:txBody>
      </p:sp>
    </p:spTree>
    <p:extLst>
      <p:ext uri="{BB962C8B-B14F-4D97-AF65-F5344CB8AC3E}">
        <p14:creationId xmlns:p14="http://schemas.microsoft.com/office/powerpoint/2010/main" val="1289988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90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mute="1">
                <p:cTn id="12" repeatCount="indefinite" fill="hold" display="0">
                  <p:stCondLst>
                    <p:cond delay="indefinite"/>
                  </p:stCondLst>
                </p:cTn>
                <p:tgtEl>
                  <p:spTgt spid="5"/>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C0872F69-4308-7709-5366-8F7A3F420D4F}"/>
              </a:ext>
            </a:extLst>
          </p:cNvPr>
          <p:cNvSpPr>
            <a:spLocks noGrp="1"/>
          </p:cNvSpPr>
          <p:nvPr>
            <p:ph idx="1"/>
          </p:nvPr>
        </p:nvSpPr>
        <p:spPr>
          <a:xfrm>
            <a:off x="609600" y="1600201"/>
            <a:ext cx="11333584" cy="4525963"/>
          </a:xfrm>
        </p:spPr>
        <p:txBody>
          <a:bodyPr vert="horz" lIns="91440" tIns="45720" rIns="91440" bIns="45720" rtlCol="0" anchor="t">
            <a:normAutofit/>
          </a:bodyPr>
          <a:lstStyle/>
          <a:p>
            <a:pPr marL="0" indent="0">
              <a:buNone/>
            </a:pPr>
            <a:r>
              <a:rPr lang="en-GB" dirty="0"/>
              <a:t>General slides about the Space environment</a:t>
            </a:r>
          </a:p>
          <a:p>
            <a:pPr marL="0" indent="0">
              <a:buNone/>
            </a:pPr>
            <a:endParaRPr lang="en-GB" dirty="0"/>
          </a:p>
          <a:p>
            <a:pPr marL="0" indent="0">
              <a:buNone/>
            </a:pPr>
            <a:r>
              <a:rPr lang="en-GB" sz="4250" dirty="0">
                <a:latin typeface="Arial"/>
                <a:cs typeface="Arial"/>
              </a:rPr>
              <a:t>"Here are a few ideas to help you put together a talk during World Space Week from 4-10 October 2026: pick and choose whatever works for you."</a:t>
            </a:r>
          </a:p>
        </p:txBody>
      </p:sp>
      <p:sp>
        <p:nvSpPr>
          <p:cNvPr id="4" name="Title 3">
            <a:extLst>
              <a:ext uri="{FF2B5EF4-FFF2-40B4-BE49-F238E27FC236}">
                <a16:creationId xmlns:a16="http://schemas.microsoft.com/office/drawing/2014/main" id="{FEE7FFBC-7976-95E6-AD6C-4EE259278E79}"/>
              </a:ext>
            </a:extLst>
          </p:cNvPr>
          <p:cNvSpPr>
            <a:spLocks noGrp="1"/>
          </p:cNvSpPr>
          <p:nvPr>
            <p:ph type="title"/>
          </p:nvPr>
        </p:nvSpPr>
        <p:spPr/>
        <p:txBody>
          <a:bodyPr/>
          <a:lstStyle/>
          <a:p>
            <a:r>
              <a:rPr lang="en-GB" dirty="0"/>
              <a:t>World Space Week 2026</a:t>
            </a:r>
          </a:p>
        </p:txBody>
      </p:sp>
    </p:spTree>
    <p:extLst>
      <p:ext uri="{BB962C8B-B14F-4D97-AF65-F5344CB8AC3E}">
        <p14:creationId xmlns:p14="http://schemas.microsoft.com/office/powerpoint/2010/main" val="7828259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itle 1">
            <a:extLst>
              <a:ext uri="{FF2B5EF4-FFF2-40B4-BE49-F238E27FC236}">
                <a16:creationId xmlns:a16="http://schemas.microsoft.com/office/drawing/2014/main" id="{67C3F15E-ED4E-4448-AE5C-EE66BFC535BA}"/>
              </a:ext>
            </a:extLst>
          </p:cNvPr>
          <p:cNvSpPr>
            <a:spLocks noGrp="1" noChangeArrowheads="1"/>
          </p:cNvSpPr>
          <p:nvPr>
            <p:ph type="ctrTitle"/>
          </p:nvPr>
        </p:nvSpPr>
        <p:spPr>
          <a:xfrm>
            <a:off x="7418630" y="1042987"/>
            <a:ext cx="4250504" cy="2386013"/>
          </a:xfrm>
        </p:spPr>
        <p:txBody>
          <a:bodyPr lIns="91440" tIns="45720" rIns="91440" bIns="45720" rtlCol="0" anchor="ctr">
            <a:noAutofit/>
          </a:bodyPr>
          <a:lstStyle/>
          <a:p>
            <a:pPr algn="ctr" eaLnBrk="1" hangingPunct="1"/>
            <a:r>
              <a:rPr lang="en-GB" altLang="en-US" sz="3600" dirty="0">
                <a:latin typeface="Arial"/>
                <a:cs typeface="Arial"/>
              </a:rPr>
              <a:t>TITLE</a:t>
            </a:r>
            <a:endParaRPr lang="en-US" altLang="en-US" sz="3600">
              <a:latin typeface="Arial"/>
              <a:cs typeface="Arial"/>
            </a:endParaRPr>
          </a:p>
        </p:txBody>
      </p:sp>
      <p:sp>
        <p:nvSpPr>
          <p:cNvPr id="3" name="Subtitle 2">
            <a:extLst>
              <a:ext uri="{FF2B5EF4-FFF2-40B4-BE49-F238E27FC236}">
                <a16:creationId xmlns:a16="http://schemas.microsoft.com/office/drawing/2014/main" id="{2173FE12-BA97-5C1D-8BF9-544C225E514C}"/>
              </a:ext>
            </a:extLst>
          </p:cNvPr>
          <p:cNvSpPr>
            <a:spLocks noGrp="1"/>
          </p:cNvSpPr>
          <p:nvPr>
            <p:ph type="body" sz="quarter" idx="14"/>
          </p:nvPr>
        </p:nvSpPr>
        <p:spPr>
          <a:xfrm>
            <a:off x="7855431" y="3645334"/>
            <a:ext cx="3376901" cy="1731963"/>
          </a:xfrm>
          <a:solidFill>
            <a:schemeClr val="tx1"/>
          </a:solidFill>
          <a:ln>
            <a:noFill/>
          </a:ln>
        </p:spPr>
        <p:txBody>
          <a:bodyPr lIns="91440" tIns="45720" rIns="91440" bIns="45720" rtlCol="0" anchor="ctr">
            <a:normAutofit/>
          </a:bodyPr>
          <a:lstStyle/>
          <a:p>
            <a:pPr marL="456565" indent="-456565" algn="ctr" eaLnBrk="1" fontAlgn="auto" hangingPunct="1">
              <a:defRPr/>
            </a:pPr>
            <a:r>
              <a:rPr lang="en-GB" sz="1800" b="1" dirty="0">
                <a:latin typeface="Arial"/>
                <a:cs typeface="Arial"/>
              </a:rPr>
              <a:t>Presenter</a:t>
            </a:r>
            <a:endParaRPr lang="en-GB" sz="1600" b="1">
              <a:latin typeface="Arial"/>
              <a:cs typeface="Arial"/>
            </a:endParaRPr>
          </a:p>
        </p:txBody>
      </p:sp>
      <p:pic>
        <p:nvPicPr>
          <p:cNvPr id="4" name="Picture 3" descr="A group of people standing in a room with several large objects&#10;&#10;AI-generated content may be incorrect.">
            <a:extLst>
              <a:ext uri="{FF2B5EF4-FFF2-40B4-BE49-F238E27FC236}">
                <a16:creationId xmlns:a16="http://schemas.microsoft.com/office/drawing/2014/main" id="{24926B93-E522-FA8F-8882-0370C468B800}"/>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 y="0"/>
            <a:ext cx="6907352" cy="6145161"/>
          </a:xfrm>
          <a:prstGeom prst="rect">
            <a:avLst/>
          </a:prstGeom>
        </p:spPr>
      </p:pic>
      <p:sp>
        <p:nvSpPr>
          <p:cNvPr id="7" name="TextBox 6">
            <a:extLst>
              <a:ext uri="{FF2B5EF4-FFF2-40B4-BE49-F238E27FC236}">
                <a16:creationId xmlns:a16="http://schemas.microsoft.com/office/drawing/2014/main" id="{7ACD4841-3322-A08B-0F40-34BA75EED12D}"/>
              </a:ext>
            </a:extLst>
          </p:cNvPr>
          <p:cNvSpPr txBox="1"/>
          <p:nvPr/>
        </p:nvSpPr>
        <p:spPr>
          <a:xfrm>
            <a:off x="6727246" y="6586195"/>
            <a:ext cx="981359"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white"/>
                </a:solidFill>
                <a:effectLst/>
                <a:uLnTx/>
                <a:uFillTx/>
                <a:latin typeface="Calibri"/>
                <a:ea typeface="+mn-ea"/>
                <a:cs typeface="+mn-cs"/>
              </a:rPr>
              <a:t>Image © SSTL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A04ED7-3B54-A5E3-EEF7-3DFCF3E9803F}"/>
            </a:ext>
          </a:extLst>
        </p:cNvPr>
        <p:cNvGrpSpPr/>
        <p:nvPr/>
      </p:nvGrpSpPr>
      <p:grpSpPr>
        <a:xfrm>
          <a:off x="0" y="0"/>
          <a:ext cx="0" cy="0"/>
          <a:chOff x="0" y="0"/>
          <a:chExt cx="0" cy="0"/>
        </a:xfrm>
      </p:grpSpPr>
      <p:sp>
        <p:nvSpPr>
          <p:cNvPr id="84" name="Rectangle 83">
            <a:extLst>
              <a:ext uri="{FF2B5EF4-FFF2-40B4-BE49-F238E27FC236}">
                <a16:creationId xmlns:a16="http://schemas.microsoft.com/office/drawing/2014/main" id="{BBD4B817-C5F2-F8D4-F918-AF75E58D3571}"/>
              </a:ext>
            </a:extLst>
          </p:cNvPr>
          <p:cNvSpPr/>
          <p:nvPr/>
        </p:nvSpPr>
        <p:spPr>
          <a:xfrm>
            <a:off x="4267410" y="2412144"/>
            <a:ext cx="2657684" cy="352142"/>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2" name="Rectangle 81">
            <a:extLst>
              <a:ext uri="{FF2B5EF4-FFF2-40B4-BE49-F238E27FC236}">
                <a16:creationId xmlns:a16="http://schemas.microsoft.com/office/drawing/2014/main" id="{306B5593-9902-1841-E31F-6BC9E8C1E025}"/>
              </a:ext>
            </a:extLst>
          </p:cNvPr>
          <p:cNvSpPr/>
          <p:nvPr/>
        </p:nvSpPr>
        <p:spPr>
          <a:xfrm>
            <a:off x="4312183" y="1314265"/>
            <a:ext cx="2630501" cy="352142"/>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5AC66F1F-7012-E184-7C28-F06188DB6C71}"/>
              </a:ext>
            </a:extLst>
          </p:cNvPr>
          <p:cNvSpPr>
            <a:spLocks noGrp="1"/>
          </p:cNvSpPr>
          <p:nvPr>
            <p:ph type="title"/>
          </p:nvPr>
        </p:nvSpPr>
        <p:spPr>
          <a:xfrm>
            <a:off x="0" y="134155"/>
            <a:ext cx="3424497" cy="914750"/>
          </a:xfrm>
        </p:spPr>
        <p:txBody>
          <a:bodyPr/>
          <a:lstStyle/>
          <a:p>
            <a:r>
              <a:rPr lang="en-GB" dirty="0"/>
              <a:t>AO-07</a:t>
            </a:r>
          </a:p>
        </p:txBody>
      </p:sp>
      <p:sp>
        <p:nvSpPr>
          <p:cNvPr id="5" name="TextBox 4">
            <a:extLst>
              <a:ext uri="{FF2B5EF4-FFF2-40B4-BE49-F238E27FC236}">
                <a16:creationId xmlns:a16="http://schemas.microsoft.com/office/drawing/2014/main" id="{0988B9CA-5710-6934-F170-BA538E6B36ED}"/>
              </a:ext>
            </a:extLst>
          </p:cNvPr>
          <p:cNvSpPr txBox="1"/>
          <p:nvPr/>
        </p:nvSpPr>
        <p:spPr>
          <a:xfrm>
            <a:off x="469138" y="1312329"/>
            <a:ext cx="867545" cy="369332"/>
          </a:xfrm>
          <a:prstGeom prst="rect">
            <a:avLst/>
          </a:prstGeom>
          <a:noFill/>
        </p:spPr>
        <p:txBody>
          <a:bodyPr wrap="none" rtlCol="0">
            <a:spAutoFit/>
          </a:bodyPr>
          <a:lstStyle/>
          <a:p>
            <a:pPr algn="ctr"/>
            <a:r>
              <a:rPr lang="en-GB" b="1" dirty="0"/>
              <a:t>Uplink</a:t>
            </a:r>
          </a:p>
        </p:txBody>
      </p:sp>
      <p:sp>
        <p:nvSpPr>
          <p:cNvPr id="6" name="Rectangle 5">
            <a:extLst>
              <a:ext uri="{FF2B5EF4-FFF2-40B4-BE49-F238E27FC236}">
                <a16:creationId xmlns:a16="http://schemas.microsoft.com/office/drawing/2014/main" id="{24E5B776-59F0-D275-90FD-B16A0AAB3854}"/>
              </a:ext>
            </a:extLst>
          </p:cNvPr>
          <p:cNvSpPr/>
          <p:nvPr/>
        </p:nvSpPr>
        <p:spPr>
          <a:xfrm>
            <a:off x="4876528" y="1304710"/>
            <a:ext cx="1543664" cy="369332"/>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rPr>
              <a:t>LSB / CW</a:t>
            </a:r>
          </a:p>
        </p:txBody>
      </p:sp>
      <p:sp>
        <p:nvSpPr>
          <p:cNvPr id="9" name="TextBox 8">
            <a:extLst>
              <a:ext uri="{FF2B5EF4-FFF2-40B4-BE49-F238E27FC236}">
                <a16:creationId xmlns:a16="http://schemas.microsoft.com/office/drawing/2014/main" id="{DCD3AAF0-942B-BBD2-FA4B-C267AFC2E51E}"/>
              </a:ext>
            </a:extLst>
          </p:cNvPr>
          <p:cNvSpPr txBox="1"/>
          <p:nvPr/>
        </p:nvSpPr>
        <p:spPr>
          <a:xfrm>
            <a:off x="4370990" y="1043100"/>
            <a:ext cx="1016625" cy="276999"/>
          </a:xfrm>
          <a:prstGeom prst="rect">
            <a:avLst/>
          </a:prstGeom>
          <a:noFill/>
        </p:spPr>
        <p:txBody>
          <a:bodyPr wrap="none" rtlCol="0">
            <a:spAutoFit/>
          </a:bodyPr>
          <a:lstStyle/>
          <a:p>
            <a:r>
              <a:rPr lang="en-GB" sz="1200" dirty="0"/>
              <a:t>432.175MHz</a:t>
            </a:r>
          </a:p>
        </p:txBody>
      </p:sp>
      <p:sp>
        <p:nvSpPr>
          <p:cNvPr id="11" name="TextBox 10">
            <a:extLst>
              <a:ext uri="{FF2B5EF4-FFF2-40B4-BE49-F238E27FC236}">
                <a16:creationId xmlns:a16="http://schemas.microsoft.com/office/drawing/2014/main" id="{53F811F2-4DA7-AFA8-D71C-7761155BA4AB}"/>
              </a:ext>
            </a:extLst>
          </p:cNvPr>
          <p:cNvSpPr txBox="1"/>
          <p:nvPr/>
        </p:nvSpPr>
        <p:spPr>
          <a:xfrm>
            <a:off x="5918752" y="1043100"/>
            <a:ext cx="1016625" cy="276999"/>
          </a:xfrm>
          <a:prstGeom prst="rect">
            <a:avLst/>
          </a:prstGeom>
          <a:noFill/>
        </p:spPr>
        <p:txBody>
          <a:bodyPr wrap="none" rtlCol="0">
            <a:spAutoFit/>
          </a:bodyPr>
          <a:lstStyle/>
          <a:p>
            <a:r>
              <a:rPr lang="en-GB" sz="1200" dirty="0"/>
              <a:t>432.125MHz</a:t>
            </a:r>
          </a:p>
        </p:txBody>
      </p:sp>
      <p:sp>
        <p:nvSpPr>
          <p:cNvPr id="17" name="Rectangle 16">
            <a:extLst>
              <a:ext uri="{FF2B5EF4-FFF2-40B4-BE49-F238E27FC236}">
                <a16:creationId xmlns:a16="http://schemas.microsoft.com/office/drawing/2014/main" id="{D70EE589-2F78-6C81-DC85-5ABB62E803C0}"/>
              </a:ext>
            </a:extLst>
          </p:cNvPr>
          <p:cNvSpPr/>
          <p:nvPr/>
        </p:nvSpPr>
        <p:spPr>
          <a:xfrm>
            <a:off x="4904571" y="2408303"/>
            <a:ext cx="1543664" cy="357470"/>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rPr>
              <a:t>USB / CW</a:t>
            </a:r>
          </a:p>
        </p:txBody>
      </p:sp>
      <p:sp>
        <p:nvSpPr>
          <p:cNvPr id="19" name="TextBox 18">
            <a:extLst>
              <a:ext uri="{FF2B5EF4-FFF2-40B4-BE49-F238E27FC236}">
                <a16:creationId xmlns:a16="http://schemas.microsoft.com/office/drawing/2014/main" id="{40884ACE-A3A0-1BD9-FD7E-AD42EC154C90}"/>
              </a:ext>
            </a:extLst>
          </p:cNvPr>
          <p:cNvSpPr txBox="1"/>
          <p:nvPr/>
        </p:nvSpPr>
        <p:spPr>
          <a:xfrm>
            <a:off x="4549969" y="2146693"/>
            <a:ext cx="1016625" cy="276999"/>
          </a:xfrm>
          <a:prstGeom prst="rect">
            <a:avLst/>
          </a:prstGeom>
          <a:noFill/>
        </p:spPr>
        <p:txBody>
          <a:bodyPr wrap="none" rtlCol="0">
            <a:spAutoFit/>
          </a:bodyPr>
          <a:lstStyle/>
          <a:p>
            <a:r>
              <a:rPr lang="en-GB" sz="1200" dirty="0"/>
              <a:t>145.925MHz</a:t>
            </a:r>
          </a:p>
        </p:txBody>
      </p:sp>
      <p:sp>
        <p:nvSpPr>
          <p:cNvPr id="21" name="TextBox 20">
            <a:extLst>
              <a:ext uri="{FF2B5EF4-FFF2-40B4-BE49-F238E27FC236}">
                <a16:creationId xmlns:a16="http://schemas.microsoft.com/office/drawing/2014/main" id="{834AFCB1-4EAA-1952-48EB-3CE2DFF78EB1}"/>
              </a:ext>
            </a:extLst>
          </p:cNvPr>
          <p:cNvSpPr txBox="1"/>
          <p:nvPr/>
        </p:nvSpPr>
        <p:spPr>
          <a:xfrm>
            <a:off x="6057539" y="2146693"/>
            <a:ext cx="1016625" cy="276999"/>
          </a:xfrm>
          <a:prstGeom prst="rect">
            <a:avLst/>
          </a:prstGeom>
          <a:noFill/>
        </p:spPr>
        <p:txBody>
          <a:bodyPr wrap="none" rtlCol="0">
            <a:spAutoFit/>
          </a:bodyPr>
          <a:lstStyle/>
          <a:p>
            <a:r>
              <a:rPr lang="en-GB" sz="1200" dirty="0"/>
              <a:t>145.975MHz</a:t>
            </a:r>
          </a:p>
        </p:txBody>
      </p:sp>
      <p:sp>
        <p:nvSpPr>
          <p:cNvPr id="22" name="Isosceles Triangle 21">
            <a:extLst>
              <a:ext uri="{FF2B5EF4-FFF2-40B4-BE49-F238E27FC236}">
                <a16:creationId xmlns:a16="http://schemas.microsoft.com/office/drawing/2014/main" id="{84268926-F02F-689F-98FD-59D30C185065}"/>
              </a:ext>
            </a:extLst>
          </p:cNvPr>
          <p:cNvSpPr/>
          <p:nvPr/>
        </p:nvSpPr>
        <p:spPr>
          <a:xfrm rot="10800000">
            <a:off x="6262802" y="2410441"/>
            <a:ext cx="185434" cy="369332"/>
          </a:xfrm>
          <a:prstGeom prst="triangle">
            <a:avLst/>
          </a:prstGeom>
          <a:solidFill>
            <a:schemeClr val="bg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extLst>
              <a:ext uri="{FF2B5EF4-FFF2-40B4-BE49-F238E27FC236}">
                <a16:creationId xmlns:a16="http://schemas.microsoft.com/office/drawing/2014/main" id="{727B437E-07D2-BFA9-55F0-A60BBD80A92A}"/>
              </a:ext>
            </a:extLst>
          </p:cNvPr>
          <p:cNvSpPr txBox="1"/>
          <p:nvPr/>
        </p:nvSpPr>
        <p:spPr>
          <a:xfrm>
            <a:off x="5952992" y="2765478"/>
            <a:ext cx="1016625" cy="276999"/>
          </a:xfrm>
          <a:prstGeom prst="rect">
            <a:avLst/>
          </a:prstGeom>
          <a:noFill/>
        </p:spPr>
        <p:txBody>
          <a:bodyPr wrap="none" rtlCol="0">
            <a:spAutoFit/>
          </a:bodyPr>
          <a:lstStyle/>
          <a:p>
            <a:r>
              <a:rPr lang="en-GB" sz="1200" dirty="0"/>
              <a:t>145.970MHz</a:t>
            </a:r>
          </a:p>
        </p:txBody>
      </p:sp>
      <p:cxnSp>
        <p:nvCxnSpPr>
          <p:cNvPr id="26" name="Straight Arrow Connector 25">
            <a:extLst>
              <a:ext uri="{FF2B5EF4-FFF2-40B4-BE49-F238E27FC236}">
                <a16:creationId xmlns:a16="http://schemas.microsoft.com/office/drawing/2014/main" id="{56EBE8EC-DCDC-B7C3-E4C7-101F6EB6C3C6}"/>
              </a:ext>
            </a:extLst>
          </p:cNvPr>
          <p:cNvCxnSpPr>
            <a:cxnSpLocks/>
            <a:stCxn id="6" idx="1"/>
          </p:cNvCxnSpPr>
          <p:nvPr/>
        </p:nvCxnSpPr>
        <p:spPr>
          <a:xfrm>
            <a:off x="4876528" y="1489376"/>
            <a:ext cx="7695" cy="64019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176552B4-AC17-889B-C503-1701FB257883}"/>
              </a:ext>
            </a:extLst>
          </p:cNvPr>
          <p:cNvCxnSpPr>
            <a:cxnSpLocks/>
            <a:stCxn id="6" idx="3"/>
          </p:cNvCxnSpPr>
          <p:nvPr/>
        </p:nvCxnSpPr>
        <p:spPr>
          <a:xfrm>
            <a:off x="6420192" y="1489376"/>
            <a:ext cx="11793" cy="64019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3" name="TextBox 32">
            <a:extLst>
              <a:ext uri="{FF2B5EF4-FFF2-40B4-BE49-F238E27FC236}">
                <a16:creationId xmlns:a16="http://schemas.microsoft.com/office/drawing/2014/main" id="{77267066-FA74-4DAB-63C4-39EF1C754355}"/>
              </a:ext>
            </a:extLst>
          </p:cNvPr>
          <p:cNvSpPr txBox="1"/>
          <p:nvPr/>
        </p:nvSpPr>
        <p:spPr>
          <a:xfrm>
            <a:off x="2112423" y="1647339"/>
            <a:ext cx="1518573" cy="461665"/>
          </a:xfrm>
          <a:prstGeom prst="rect">
            <a:avLst/>
          </a:prstGeom>
          <a:noFill/>
        </p:spPr>
        <p:txBody>
          <a:bodyPr wrap="square" rtlCol="0">
            <a:spAutoFit/>
          </a:bodyPr>
          <a:lstStyle/>
          <a:p>
            <a:pPr algn="ctr"/>
            <a:r>
              <a:rPr lang="en-GB" sz="1200" b="1" dirty="0"/>
              <a:t>Non-Inverting</a:t>
            </a:r>
            <a:r>
              <a:rPr lang="en-GB" sz="1200" dirty="0"/>
              <a:t> Linear Transponder</a:t>
            </a:r>
          </a:p>
        </p:txBody>
      </p:sp>
      <p:sp>
        <p:nvSpPr>
          <p:cNvPr id="35" name="TextBox 34">
            <a:extLst>
              <a:ext uri="{FF2B5EF4-FFF2-40B4-BE49-F238E27FC236}">
                <a16:creationId xmlns:a16="http://schemas.microsoft.com/office/drawing/2014/main" id="{C42DD4D1-B869-6830-CCE6-F1D539914A0B}"/>
              </a:ext>
            </a:extLst>
          </p:cNvPr>
          <p:cNvSpPr txBox="1"/>
          <p:nvPr/>
        </p:nvSpPr>
        <p:spPr>
          <a:xfrm>
            <a:off x="6006000" y="2926666"/>
            <a:ext cx="968086" cy="646331"/>
          </a:xfrm>
          <a:prstGeom prst="rect">
            <a:avLst/>
          </a:prstGeom>
          <a:noFill/>
        </p:spPr>
        <p:txBody>
          <a:bodyPr wrap="none" rtlCol="0">
            <a:spAutoFit/>
          </a:bodyPr>
          <a:lstStyle/>
          <a:p>
            <a:pPr algn="ctr"/>
            <a:r>
              <a:rPr lang="en-GB" sz="1200" dirty="0"/>
              <a:t>Mode B</a:t>
            </a:r>
          </a:p>
          <a:p>
            <a:pPr algn="ctr"/>
            <a:r>
              <a:rPr lang="en-GB" sz="1200" dirty="0"/>
              <a:t>Beacon CW</a:t>
            </a:r>
          </a:p>
          <a:p>
            <a:pPr algn="ctr"/>
            <a:r>
              <a:rPr lang="en-GB" sz="1200" dirty="0"/>
              <a:t>200mW</a:t>
            </a:r>
          </a:p>
        </p:txBody>
      </p:sp>
      <p:cxnSp>
        <p:nvCxnSpPr>
          <p:cNvPr id="37" name="Straight Connector 36">
            <a:extLst>
              <a:ext uri="{FF2B5EF4-FFF2-40B4-BE49-F238E27FC236}">
                <a16:creationId xmlns:a16="http://schemas.microsoft.com/office/drawing/2014/main" id="{A1A4A291-9DC9-E262-5736-C7FF8B978DF5}"/>
              </a:ext>
            </a:extLst>
          </p:cNvPr>
          <p:cNvCxnSpPr>
            <a:cxnSpLocks/>
          </p:cNvCxnSpPr>
          <p:nvPr/>
        </p:nvCxnSpPr>
        <p:spPr>
          <a:xfrm flipV="1">
            <a:off x="4312183" y="1304710"/>
            <a:ext cx="2623194" cy="9555"/>
          </a:xfrm>
          <a:prstGeom prst="line">
            <a:avLst/>
          </a:prstGeom>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F794AA2F-8CB5-CFAB-A209-0D6FFA376499}"/>
              </a:ext>
            </a:extLst>
          </p:cNvPr>
          <p:cNvCxnSpPr>
            <a:cxnSpLocks/>
          </p:cNvCxnSpPr>
          <p:nvPr/>
        </p:nvCxnSpPr>
        <p:spPr>
          <a:xfrm>
            <a:off x="4312183" y="1674042"/>
            <a:ext cx="262319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EF3B62BD-446D-1B2D-F07D-877DFB2CEAA7}"/>
              </a:ext>
            </a:extLst>
          </p:cNvPr>
          <p:cNvCxnSpPr>
            <a:cxnSpLocks/>
          </p:cNvCxnSpPr>
          <p:nvPr/>
        </p:nvCxnSpPr>
        <p:spPr>
          <a:xfrm>
            <a:off x="4267410" y="2408303"/>
            <a:ext cx="2671426" cy="2138"/>
          </a:xfrm>
          <a:prstGeom prst="line">
            <a:avLst/>
          </a:prstGeom>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D47166FC-7E4F-2E99-C3DA-7964EBF21751}"/>
              </a:ext>
            </a:extLst>
          </p:cNvPr>
          <p:cNvCxnSpPr>
            <a:cxnSpLocks/>
          </p:cNvCxnSpPr>
          <p:nvPr/>
        </p:nvCxnSpPr>
        <p:spPr>
          <a:xfrm>
            <a:off x="4279883" y="2762925"/>
            <a:ext cx="2645212" cy="5984"/>
          </a:xfrm>
          <a:prstGeom prst="line">
            <a:avLst/>
          </a:prstGeom>
        </p:spPr>
        <p:style>
          <a:lnRef idx="2">
            <a:schemeClr val="accent1"/>
          </a:lnRef>
          <a:fillRef idx="0">
            <a:schemeClr val="accent1"/>
          </a:fillRef>
          <a:effectRef idx="1">
            <a:schemeClr val="accent1"/>
          </a:effectRef>
          <a:fontRef idx="minor">
            <a:schemeClr val="tx1"/>
          </a:fontRef>
        </p:style>
      </p:cxnSp>
      <p:sp>
        <p:nvSpPr>
          <p:cNvPr id="49" name="TextBox 48">
            <a:extLst>
              <a:ext uri="{FF2B5EF4-FFF2-40B4-BE49-F238E27FC236}">
                <a16:creationId xmlns:a16="http://schemas.microsoft.com/office/drawing/2014/main" id="{13380890-EBF1-CF8B-FF09-2C32B502CA7E}"/>
              </a:ext>
            </a:extLst>
          </p:cNvPr>
          <p:cNvSpPr txBox="1"/>
          <p:nvPr/>
        </p:nvSpPr>
        <p:spPr>
          <a:xfrm>
            <a:off x="5312838" y="2796209"/>
            <a:ext cx="697627" cy="276999"/>
          </a:xfrm>
          <a:prstGeom prst="rect">
            <a:avLst/>
          </a:prstGeom>
          <a:noFill/>
        </p:spPr>
        <p:txBody>
          <a:bodyPr wrap="none" rtlCol="0">
            <a:spAutoFit/>
          </a:bodyPr>
          <a:lstStyle/>
          <a:p>
            <a:pPr algn="ctr"/>
            <a:r>
              <a:rPr lang="en-GB" sz="1200" dirty="0"/>
              <a:t>8W PEP</a:t>
            </a:r>
          </a:p>
        </p:txBody>
      </p:sp>
      <p:sp>
        <p:nvSpPr>
          <p:cNvPr id="54" name="TextBox 53">
            <a:extLst>
              <a:ext uri="{FF2B5EF4-FFF2-40B4-BE49-F238E27FC236}">
                <a16:creationId xmlns:a16="http://schemas.microsoft.com/office/drawing/2014/main" id="{4BAF0561-B347-F307-30B7-B2B649713855}"/>
              </a:ext>
            </a:extLst>
          </p:cNvPr>
          <p:cNvSpPr txBox="1"/>
          <p:nvPr/>
        </p:nvSpPr>
        <p:spPr>
          <a:xfrm>
            <a:off x="7715806" y="3219398"/>
            <a:ext cx="4365474" cy="3701013"/>
          </a:xfrm>
          <a:prstGeom prst="rect">
            <a:avLst/>
          </a:prstGeom>
          <a:noFill/>
        </p:spPr>
        <p:txBody>
          <a:bodyPr wrap="square" lIns="91440" tIns="45720" rIns="91440" bIns="45720" anchor="t">
            <a:spAutoFit/>
          </a:bodyPr>
          <a:lstStyle/>
          <a:p>
            <a:pPr marR="0" lvl="0" algn="l">
              <a:lnSpc>
                <a:spcPts val="2100"/>
              </a:lnSpc>
            </a:pPr>
            <a:r>
              <a:rPr lang="en-GB" sz="1400" b="1" i="0" dirty="0">
                <a:effectLst/>
                <a:latin typeface="Arial"/>
                <a:cs typeface="Arial"/>
              </a:rPr>
              <a:t>Altitude</a:t>
            </a:r>
            <a:r>
              <a:rPr lang="en-GB" sz="1400" b="0" i="0" dirty="0">
                <a:effectLst/>
                <a:latin typeface="Arial"/>
                <a:cs typeface="Arial"/>
              </a:rPr>
              <a:t>: 		</a:t>
            </a:r>
            <a:r>
              <a:rPr lang="en-GB" sz="1400" dirty="0">
                <a:latin typeface="Arial"/>
                <a:cs typeface="Arial"/>
              </a:rPr>
              <a:t>1450</a:t>
            </a:r>
            <a:r>
              <a:rPr lang="en-GB" sz="1400" b="0" i="0" dirty="0">
                <a:effectLst/>
                <a:latin typeface="Arial"/>
                <a:cs typeface="Arial"/>
              </a:rPr>
              <a:t> km</a:t>
            </a:r>
          </a:p>
          <a:p>
            <a:pPr marR="0" lvl="0" algn="l">
              <a:lnSpc>
                <a:spcPts val="2100"/>
              </a:lnSpc>
            </a:pPr>
            <a:r>
              <a:rPr lang="en-GB" sz="1400" b="1" i="0" dirty="0">
                <a:effectLst/>
                <a:latin typeface="Arial"/>
                <a:cs typeface="Arial"/>
              </a:rPr>
              <a:t>Inclination</a:t>
            </a:r>
            <a:r>
              <a:rPr lang="en-GB" sz="1400" b="0" i="0" dirty="0">
                <a:effectLst/>
                <a:latin typeface="Arial"/>
                <a:cs typeface="Arial"/>
              </a:rPr>
              <a:t>: 	</a:t>
            </a:r>
            <a:r>
              <a:rPr lang="en-GB" sz="1400" dirty="0">
                <a:latin typeface="Arial"/>
                <a:cs typeface="Arial"/>
              </a:rPr>
              <a:t>101.59</a:t>
            </a:r>
            <a:r>
              <a:rPr lang="en-GB" sz="1400" b="0" i="0" dirty="0">
                <a:effectLst/>
                <a:latin typeface="Arial"/>
                <a:cs typeface="Arial"/>
              </a:rPr>
              <a:t>°</a:t>
            </a:r>
          </a:p>
          <a:p>
            <a:pPr marR="0" lvl="0" algn="l">
              <a:lnSpc>
                <a:spcPts val="2100"/>
              </a:lnSpc>
            </a:pPr>
            <a:r>
              <a:rPr lang="en-GB" sz="1400" b="1" i="0" dirty="0">
                <a:effectLst/>
                <a:latin typeface="Arial"/>
                <a:cs typeface="Arial"/>
              </a:rPr>
              <a:t>Speed</a:t>
            </a:r>
            <a:r>
              <a:rPr lang="en-GB" sz="1400" b="0" i="0" dirty="0">
                <a:effectLst/>
                <a:latin typeface="Arial"/>
                <a:cs typeface="Arial"/>
              </a:rPr>
              <a:t>: 		</a:t>
            </a:r>
            <a:r>
              <a:rPr lang="en-GB" sz="1400" dirty="0">
                <a:latin typeface="Arial"/>
                <a:cs typeface="Arial"/>
              </a:rPr>
              <a:t>7.2</a:t>
            </a:r>
            <a:r>
              <a:rPr lang="en-GB" sz="1400" b="0" i="0" dirty="0">
                <a:effectLst/>
                <a:latin typeface="Arial"/>
                <a:cs typeface="Arial"/>
              </a:rPr>
              <a:t> km/s</a:t>
            </a:r>
          </a:p>
          <a:p>
            <a:pPr marR="0" lvl="0" algn="l">
              <a:lnSpc>
                <a:spcPts val="2100"/>
              </a:lnSpc>
            </a:pPr>
            <a:r>
              <a:rPr lang="en-GB" sz="1400" b="1" i="0" dirty="0">
                <a:effectLst/>
                <a:latin typeface="Arial"/>
                <a:cs typeface="Arial"/>
              </a:rPr>
              <a:t>Orbital Period</a:t>
            </a:r>
            <a:r>
              <a:rPr lang="en-GB" sz="1400" b="0" i="0" dirty="0">
                <a:effectLst/>
                <a:latin typeface="Arial"/>
                <a:cs typeface="Arial"/>
              </a:rPr>
              <a:t>: 	</a:t>
            </a:r>
            <a:r>
              <a:rPr lang="en-GB" sz="1400" dirty="0">
                <a:latin typeface="Arial"/>
                <a:cs typeface="Arial"/>
              </a:rPr>
              <a:t>114.9</a:t>
            </a:r>
            <a:r>
              <a:rPr lang="en-GB" sz="1400" b="0" i="0" dirty="0">
                <a:effectLst/>
                <a:latin typeface="Arial"/>
                <a:cs typeface="Arial"/>
              </a:rPr>
              <a:t> minutes</a:t>
            </a:r>
            <a:r>
              <a:rPr lang="en-GB" sz="1400" dirty="0">
                <a:latin typeface="Arial"/>
                <a:cs typeface="Arial"/>
              </a:rPr>
              <a:t>			12.5 rev/day</a:t>
            </a:r>
          </a:p>
          <a:p>
            <a:r>
              <a:rPr lang="en-GB" sz="1400" b="1" dirty="0">
                <a:latin typeface="Arial"/>
                <a:cs typeface="Arial"/>
              </a:rPr>
              <a:t>Launch mass:</a:t>
            </a:r>
            <a:r>
              <a:rPr lang="en-GB" sz="1400" dirty="0">
                <a:latin typeface="Arial"/>
                <a:cs typeface="Arial"/>
              </a:rPr>
              <a:t>	28.6 kg</a:t>
            </a:r>
          </a:p>
          <a:p>
            <a:r>
              <a:rPr lang="en-GB" sz="1400" b="1" dirty="0">
                <a:latin typeface="Arial"/>
                <a:cs typeface="Arial"/>
              </a:rPr>
              <a:t>Power:</a:t>
            </a:r>
            <a:r>
              <a:rPr lang="en-GB" sz="1400" dirty="0">
                <a:latin typeface="Arial"/>
                <a:cs typeface="Arial"/>
              </a:rPr>
              <a:t>		?.? watts</a:t>
            </a:r>
          </a:p>
          <a:p>
            <a:pPr marR="0" lvl="0" algn="l">
              <a:lnSpc>
                <a:spcPts val="2100"/>
              </a:lnSpc>
            </a:pPr>
            <a:endParaRPr lang="en-GB" sz="1400" dirty="0">
              <a:latin typeface="Arial"/>
              <a:cs typeface="Arial"/>
            </a:endParaRPr>
          </a:p>
          <a:p>
            <a:pPr>
              <a:lnSpc>
                <a:spcPts val="2100"/>
              </a:lnSpc>
            </a:pPr>
            <a:r>
              <a:rPr lang="en-GB" sz="1400" b="1" dirty="0">
                <a:latin typeface="Arial"/>
                <a:cs typeface="Arial"/>
              </a:rPr>
              <a:t>Launched</a:t>
            </a:r>
            <a:r>
              <a:rPr lang="en-GB" sz="1400" dirty="0">
                <a:latin typeface="Arial"/>
                <a:cs typeface="Arial"/>
              </a:rPr>
              <a:t>:        	15 Nov 1974</a:t>
            </a:r>
          </a:p>
          <a:p>
            <a:pPr>
              <a:lnSpc>
                <a:spcPts val="2100"/>
              </a:lnSpc>
            </a:pPr>
            <a:r>
              <a:rPr lang="en-GB" sz="1400" b="1" dirty="0">
                <a:latin typeface="Arial"/>
                <a:cs typeface="Arial"/>
              </a:rPr>
              <a:t>Launch vehicle:	</a:t>
            </a:r>
            <a:r>
              <a:rPr lang="en-GB" sz="1400" dirty="0">
                <a:latin typeface="Arial"/>
                <a:cs typeface="Arial"/>
              </a:rPr>
              <a:t>Delta 2310</a:t>
            </a:r>
          </a:p>
          <a:p>
            <a:pPr>
              <a:lnSpc>
                <a:spcPts val="2100"/>
              </a:lnSpc>
            </a:pPr>
            <a:r>
              <a:rPr lang="en-GB" sz="1400" b="1" dirty="0">
                <a:latin typeface="Arial"/>
                <a:cs typeface="Arial"/>
              </a:rPr>
              <a:t>Launch site: </a:t>
            </a:r>
            <a:r>
              <a:rPr lang="en-GB" sz="1400" dirty="0">
                <a:latin typeface="Arial"/>
                <a:cs typeface="Arial"/>
              </a:rPr>
              <a:t>	Vandenberg Air Force Base</a:t>
            </a:r>
          </a:p>
          <a:p>
            <a:pPr marR="0" lvl="0" algn="l">
              <a:lnSpc>
                <a:spcPts val="2100"/>
              </a:lnSpc>
            </a:pPr>
            <a:endParaRPr lang="en-GB" sz="1400" dirty="0">
              <a:latin typeface="Arial"/>
              <a:cs typeface="Arial"/>
            </a:endParaRPr>
          </a:p>
          <a:p>
            <a:pPr marR="0" lvl="0" algn="l">
              <a:lnSpc>
                <a:spcPts val="2100"/>
              </a:lnSpc>
            </a:pPr>
            <a:endParaRPr lang="en-GB" sz="1400" dirty="0">
              <a:latin typeface="Arial"/>
              <a:cs typeface="Arial"/>
            </a:endParaRPr>
          </a:p>
          <a:p>
            <a:endParaRPr lang="en-GB" sz="1400" dirty="0"/>
          </a:p>
        </p:txBody>
      </p:sp>
      <p:sp>
        <p:nvSpPr>
          <p:cNvPr id="58" name="TextBox 57">
            <a:extLst>
              <a:ext uri="{FF2B5EF4-FFF2-40B4-BE49-F238E27FC236}">
                <a16:creationId xmlns:a16="http://schemas.microsoft.com/office/drawing/2014/main" id="{5ED39E77-B913-3628-C8ED-FB08897352E8}"/>
              </a:ext>
            </a:extLst>
          </p:cNvPr>
          <p:cNvSpPr txBox="1"/>
          <p:nvPr/>
        </p:nvSpPr>
        <p:spPr>
          <a:xfrm>
            <a:off x="902910" y="3818674"/>
            <a:ext cx="5900709" cy="2031325"/>
          </a:xfrm>
          <a:prstGeom prst="rect">
            <a:avLst/>
          </a:prstGeom>
          <a:noFill/>
        </p:spPr>
        <p:txBody>
          <a:bodyPr wrap="square" lIns="91440" tIns="45720" rIns="91440" bIns="45720" anchor="t">
            <a:spAutoFit/>
          </a:bodyPr>
          <a:lstStyle/>
          <a:p>
            <a:r>
              <a:rPr lang="en-GB" sz="1400" dirty="0">
                <a:latin typeface="Arial"/>
                <a:cs typeface="Arial"/>
              </a:rPr>
              <a:t>AO-7 became non-operational in mid 1981 due to battery failure. In 2002 one of the shorted batteries became an open circuit and now the spacecraft is able to run off solar panels. For this reason, it is not usable in eclipse and may not be able to supply enough power to the transmitter to keep from frequency modulating the signal. When continuously illuminated, the mode will alternate between A and B every 24 hours.</a:t>
            </a:r>
            <a:endParaRPr lang="en-GB" sz="1400" b="1" i="0">
              <a:solidFill>
                <a:srgbClr val="333333"/>
              </a:solidFill>
              <a:effectLst/>
              <a:latin typeface="Arial"/>
              <a:cs typeface="Arial"/>
            </a:endParaRPr>
          </a:p>
          <a:p>
            <a:endParaRPr lang="en-GB" sz="1400" dirty="0">
              <a:solidFill>
                <a:srgbClr val="3A3A3A"/>
              </a:solidFill>
              <a:latin typeface="Arial"/>
              <a:cs typeface="Arial"/>
            </a:endParaRPr>
          </a:p>
          <a:p>
            <a:r>
              <a:rPr lang="en-GB" sz="1400" dirty="0">
                <a:latin typeface="Arial"/>
                <a:cs typeface="Arial"/>
              </a:rPr>
              <a:t>Frequency: 2304.1 MHz was never turned on due to international treaty constraints.</a:t>
            </a:r>
          </a:p>
        </p:txBody>
      </p:sp>
      <p:sp>
        <p:nvSpPr>
          <p:cNvPr id="70" name="TextBox 69">
            <a:extLst>
              <a:ext uri="{FF2B5EF4-FFF2-40B4-BE49-F238E27FC236}">
                <a16:creationId xmlns:a16="http://schemas.microsoft.com/office/drawing/2014/main" id="{4B9976CB-1FA4-FBFC-77C7-0ECF00E6D161}"/>
              </a:ext>
            </a:extLst>
          </p:cNvPr>
          <p:cNvSpPr txBox="1"/>
          <p:nvPr/>
        </p:nvSpPr>
        <p:spPr>
          <a:xfrm>
            <a:off x="406697" y="2429136"/>
            <a:ext cx="1176283" cy="369332"/>
          </a:xfrm>
          <a:prstGeom prst="rect">
            <a:avLst/>
          </a:prstGeom>
          <a:noFill/>
        </p:spPr>
        <p:txBody>
          <a:bodyPr wrap="none" rtlCol="0">
            <a:spAutoFit/>
          </a:bodyPr>
          <a:lstStyle/>
          <a:p>
            <a:pPr algn="ctr"/>
            <a:r>
              <a:rPr lang="en-GB" b="1" dirty="0"/>
              <a:t>Downlink</a:t>
            </a:r>
          </a:p>
        </p:txBody>
      </p:sp>
      <p:pic>
        <p:nvPicPr>
          <p:cNvPr id="4" name="Picture 3">
            <a:extLst>
              <a:ext uri="{FF2B5EF4-FFF2-40B4-BE49-F238E27FC236}">
                <a16:creationId xmlns:a16="http://schemas.microsoft.com/office/drawing/2014/main" id="{996AC80D-44C5-0ABA-C8B5-EC965C303BD1}"/>
              </a:ext>
            </a:extLst>
          </p:cNvPr>
          <p:cNvPicPr>
            <a:picLocks noChangeAspect="1"/>
          </p:cNvPicPr>
          <p:nvPr/>
        </p:nvPicPr>
        <p:blipFill>
          <a:blip r:embed="rId3"/>
          <a:stretch>
            <a:fillRect/>
          </a:stretch>
        </p:blipFill>
        <p:spPr>
          <a:xfrm>
            <a:off x="8416501" y="668003"/>
            <a:ext cx="2857500" cy="1714500"/>
          </a:xfrm>
          <a:prstGeom prst="rect">
            <a:avLst/>
          </a:prstGeom>
        </p:spPr>
      </p:pic>
      <p:cxnSp>
        <p:nvCxnSpPr>
          <p:cNvPr id="79" name="Straight Arrow Connector 78">
            <a:extLst>
              <a:ext uri="{FF2B5EF4-FFF2-40B4-BE49-F238E27FC236}">
                <a16:creationId xmlns:a16="http://schemas.microsoft.com/office/drawing/2014/main" id="{DA9E9CDA-726C-9412-82FE-5A6A067FFBCB}"/>
              </a:ext>
            </a:extLst>
          </p:cNvPr>
          <p:cNvCxnSpPr>
            <a:cxnSpLocks/>
          </p:cNvCxnSpPr>
          <p:nvPr/>
        </p:nvCxnSpPr>
        <p:spPr>
          <a:xfrm flipV="1">
            <a:off x="9641033" y="1784612"/>
            <a:ext cx="589375" cy="258208"/>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
        <p:nvSpPr>
          <p:cNvPr id="80" name="TextBox 79">
            <a:extLst>
              <a:ext uri="{FF2B5EF4-FFF2-40B4-BE49-F238E27FC236}">
                <a16:creationId xmlns:a16="http://schemas.microsoft.com/office/drawing/2014/main" id="{C5B7DE8D-B6EF-D077-5A20-41C451E8D956}"/>
              </a:ext>
            </a:extLst>
          </p:cNvPr>
          <p:cNvSpPr txBox="1"/>
          <p:nvPr/>
        </p:nvSpPr>
        <p:spPr>
          <a:xfrm rot="20063968">
            <a:off x="9678507" y="1838692"/>
            <a:ext cx="625492" cy="307777"/>
          </a:xfrm>
          <a:prstGeom prst="rect">
            <a:avLst/>
          </a:prstGeom>
          <a:noFill/>
        </p:spPr>
        <p:txBody>
          <a:bodyPr wrap="none" rtlCol="0">
            <a:spAutoFit/>
          </a:bodyPr>
          <a:lstStyle/>
          <a:p>
            <a:r>
              <a:rPr lang="en-GB" sz="1400" dirty="0"/>
              <a:t>36cm</a:t>
            </a:r>
          </a:p>
        </p:txBody>
      </p:sp>
      <p:sp>
        <p:nvSpPr>
          <p:cNvPr id="13" name="Rectangle 12">
            <a:extLst>
              <a:ext uri="{FF2B5EF4-FFF2-40B4-BE49-F238E27FC236}">
                <a16:creationId xmlns:a16="http://schemas.microsoft.com/office/drawing/2014/main" id="{99AB5021-76F0-FF14-5683-34F82A9BE837}"/>
              </a:ext>
            </a:extLst>
          </p:cNvPr>
          <p:cNvSpPr/>
          <p:nvPr/>
        </p:nvSpPr>
        <p:spPr>
          <a:xfrm>
            <a:off x="1545894" y="1297596"/>
            <a:ext cx="2535894" cy="352142"/>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4F4E18EE-0007-F17C-3A62-51249124C3BF}"/>
              </a:ext>
            </a:extLst>
          </p:cNvPr>
          <p:cNvSpPr/>
          <p:nvPr/>
        </p:nvSpPr>
        <p:spPr>
          <a:xfrm>
            <a:off x="2061264" y="1293755"/>
            <a:ext cx="1543664" cy="369332"/>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rPr>
              <a:t>LSB / CW</a:t>
            </a:r>
          </a:p>
        </p:txBody>
      </p:sp>
      <p:sp>
        <p:nvSpPr>
          <p:cNvPr id="15" name="TextBox 14">
            <a:extLst>
              <a:ext uri="{FF2B5EF4-FFF2-40B4-BE49-F238E27FC236}">
                <a16:creationId xmlns:a16="http://schemas.microsoft.com/office/drawing/2014/main" id="{F27760C5-42C7-C3FD-7580-8FC2A7FADF0A}"/>
              </a:ext>
            </a:extLst>
          </p:cNvPr>
          <p:cNvSpPr txBox="1"/>
          <p:nvPr/>
        </p:nvSpPr>
        <p:spPr>
          <a:xfrm>
            <a:off x="1655479" y="1032026"/>
            <a:ext cx="1016625" cy="276999"/>
          </a:xfrm>
          <a:prstGeom prst="rect">
            <a:avLst/>
          </a:prstGeom>
          <a:noFill/>
        </p:spPr>
        <p:txBody>
          <a:bodyPr wrap="none" rtlCol="0">
            <a:spAutoFit/>
          </a:bodyPr>
          <a:lstStyle/>
          <a:p>
            <a:r>
              <a:rPr lang="en-GB" sz="1200" dirty="0"/>
              <a:t>145.850MHz</a:t>
            </a:r>
          </a:p>
        </p:txBody>
      </p:sp>
      <p:sp>
        <p:nvSpPr>
          <p:cNvPr id="16" name="TextBox 15">
            <a:extLst>
              <a:ext uri="{FF2B5EF4-FFF2-40B4-BE49-F238E27FC236}">
                <a16:creationId xmlns:a16="http://schemas.microsoft.com/office/drawing/2014/main" id="{AE7ECECC-7695-8529-13D0-CE7E4960C912}"/>
              </a:ext>
            </a:extLst>
          </p:cNvPr>
          <p:cNvSpPr txBox="1"/>
          <p:nvPr/>
        </p:nvSpPr>
        <p:spPr>
          <a:xfrm>
            <a:off x="3224010" y="1020904"/>
            <a:ext cx="1016625" cy="276999"/>
          </a:xfrm>
          <a:prstGeom prst="rect">
            <a:avLst/>
          </a:prstGeom>
          <a:noFill/>
        </p:spPr>
        <p:txBody>
          <a:bodyPr wrap="none" rtlCol="0">
            <a:spAutoFit/>
          </a:bodyPr>
          <a:lstStyle/>
          <a:p>
            <a:r>
              <a:rPr lang="en-GB" sz="1200" dirty="0"/>
              <a:t>145.950MHz</a:t>
            </a:r>
          </a:p>
        </p:txBody>
      </p:sp>
      <p:cxnSp>
        <p:nvCxnSpPr>
          <p:cNvPr id="25" name="Straight Connector 24">
            <a:extLst>
              <a:ext uri="{FF2B5EF4-FFF2-40B4-BE49-F238E27FC236}">
                <a16:creationId xmlns:a16="http://schemas.microsoft.com/office/drawing/2014/main" id="{054CC381-E1E7-7BB6-FB13-029ECC407F6F}"/>
              </a:ext>
            </a:extLst>
          </p:cNvPr>
          <p:cNvCxnSpPr>
            <a:cxnSpLocks/>
          </p:cNvCxnSpPr>
          <p:nvPr/>
        </p:nvCxnSpPr>
        <p:spPr>
          <a:xfrm>
            <a:off x="1545894" y="1286061"/>
            <a:ext cx="2570067"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6445ABFA-09D6-D994-74BE-2AA3364A13B5}"/>
              </a:ext>
            </a:extLst>
          </p:cNvPr>
          <p:cNvCxnSpPr>
            <a:cxnSpLocks/>
          </p:cNvCxnSpPr>
          <p:nvPr/>
        </p:nvCxnSpPr>
        <p:spPr>
          <a:xfrm>
            <a:off x="1545894" y="1649738"/>
            <a:ext cx="2535894" cy="14455"/>
          </a:xfrm>
          <a:prstGeom prst="line">
            <a:avLst/>
          </a:prstGeom>
        </p:spPr>
        <p:style>
          <a:lnRef idx="2">
            <a:schemeClr val="accent1"/>
          </a:lnRef>
          <a:fillRef idx="0">
            <a:schemeClr val="accent1"/>
          </a:fillRef>
          <a:effectRef idx="1">
            <a:schemeClr val="accent1"/>
          </a:effectRef>
          <a:fontRef idx="minor">
            <a:schemeClr val="tx1"/>
          </a:fontRef>
        </p:style>
      </p:cxnSp>
      <p:sp>
        <p:nvSpPr>
          <p:cNvPr id="43" name="Rectangle 42">
            <a:extLst>
              <a:ext uri="{FF2B5EF4-FFF2-40B4-BE49-F238E27FC236}">
                <a16:creationId xmlns:a16="http://schemas.microsoft.com/office/drawing/2014/main" id="{C96FB3BC-37AE-221E-E322-7E0C6D0F03CC}"/>
              </a:ext>
            </a:extLst>
          </p:cNvPr>
          <p:cNvSpPr/>
          <p:nvPr/>
        </p:nvSpPr>
        <p:spPr>
          <a:xfrm>
            <a:off x="1552795" y="2424609"/>
            <a:ext cx="2531300" cy="352142"/>
          </a:xfrm>
          <a:prstGeom prst="rect">
            <a:avLst/>
          </a:prstGeom>
          <a:solidFill>
            <a:srgbClr val="FF5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Rectangle 43">
            <a:extLst>
              <a:ext uri="{FF2B5EF4-FFF2-40B4-BE49-F238E27FC236}">
                <a16:creationId xmlns:a16="http://schemas.microsoft.com/office/drawing/2014/main" id="{B16F38B7-E1BA-9716-2A21-3E39DF8DC0B7}"/>
              </a:ext>
            </a:extLst>
          </p:cNvPr>
          <p:cNvSpPr/>
          <p:nvPr/>
        </p:nvSpPr>
        <p:spPr>
          <a:xfrm>
            <a:off x="2063571" y="2420768"/>
            <a:ext cx="1543664" cy="369332"/>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rPr>
              <a:t>USB /CW</a:t>
            </a:r>
          </a:p>
        </p:txBody>
      </p:sp>
      <p:sp>
        <p:nvSpPr>
          <p:cNvPr id="45" name="TextBox 44">
            <a:extLst>
              <a:ext uri="{FF2B5EF4-FFF2-40B4-BE49-F238E27FC236}">
                <a16:creationId xmlns:a16="http://schemas.microsoft.com/office/drawing/2014/main" id="{D79BEAF5-285D-A914-0551-CD100FD7D222}"/>
              </a:ext>
            </a:extLst>
          </p:cNvPr>
          <p:cNvSpPr txBox="1"/>
          <p:nvPr/>
        </p:nvSpPr>
        <p:spPr>
          <a:xfrm>
            <a:off x="1609108" y="2178221"/>
            <a:ext cx="934871" cy="276999"/>
          </a:xfrm>
          <a:prstGeom prst="rect">
            <a:avLst/>
          </a:prstGeom>
          <a:noFill/>
        </p:spPr>
        <p:txBody>
          <a:bodyPr wrap="none" rtlCol="0">
            <a:spAutoFit/>
          </a:bodyPr>
          <a:lstStyle/>
          <a:p>
            <a:r>
              <a:rPr lang="en-GB" sz="1200" dirty="0"/>
              <a:t>29.400MHz</a:t>
            </a:r>
          </a:p>
        </p:txBody>
      </p:sp>
      <p:sp>
        <p:nvSpPr>
          <p:cNvPr id="46" name="TextBox 45">
            <a:extLst>
              <a:ext uri="{FF2B5EF4-FFF2-40B4-BE49-F238E27FC236}">
                <a16:creationId xmlns:a16="http://schemas.microsoft.com/office/drawing/2014/main" id="{6A46911C-7510-453E-4823-C66BC082DCB1}"/>
              </a:ext>
            </a:extLst>
          </p:cNvPr>
          <p:cNvSpPr txBox="1"/>
          <p:nvPr/>
        </p:nvSpPr>
        <p:spPr>
          <a:xfrm>
            <a:off x="3146560" y="2170918"/>
            <a:ext cx="934871" cy="276999"/>
          </a:xfrm>
          <a:prstGeom prst="rect">
            <a:avLst/>
          </a:prstGeom>
          <a:noFill/>
        </p:spPr>
        <p:txBody>
          <a:bodyPr wrap="none" rtlCol="0">
            <a:spAutoFit/>
          </a:bodyPr>
          <a:lstStyle/>
          <a:p>
            <a:r>
              <a:rPr lang="en-GB" sz="1200" dirty="0"/>
              <a:t>29.500MHz</a:t>
            </a:r>
          </a:p>
        </p:txBody>
      </p:sp>
      <p:sp>
        <p:nvSpPr>
          <p:cNvPr id="47" name="Isosceles Triangle 46">
            <a:extLst>
              <a:ext uri="{FF2B5EF4-FFF2-40B4-BE49-F238E27FC236}">
                <a16:creationId xmlns:a16="http://schemas.microsoft.com/office/drawing/2014/main" id="{F025E65F-330F-1A16-DAD8-7D7BA86D1928}"/>
              </a:ext>
            </a:extLst>
          </p:cNvPr>
          <p:cNvSpPr/>
          <p:nvPr/>
        </p:nvSpPr>
        <p:spPr>
          <a:xfrm rot="10800000">
            <a:off x="3550925" y="2423308"/>
            <a:ext cx="185434" cy="369332"/>
          </a:xfrm>
          <a:prstGeom prst="triangle">
            <a:avLst/>
          </a:prstGeom>
          <a:solidFill>
            <a:schemeClr val="bg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3" name="Straight Connector 52">
            <a:extLst>
              <a:ext uri="{FF2B5EF4-FFF2-40B4-BE49-F238E27FC236}">
                <a16:creationId xmlns:a16="http://schemas.microsoft.com/office/drawing/2014/main" id="{1893A099-DFF9-0FE0-9D5A-7B8F381E6A72}"/>
              </a:ext>
            </a:extLst>
          </p:cNvPr>
          <p:cNvCxnSpPr>
            <a:cxnSpLocks/>
          </p:cNvCxnSpPr>
          <p:nvPr/>
        </p:nvCxnSpPr>
        <p:spPr>
          <a:xfrm flipV="1">
            <a:off x="1545894" y="2419845"/>
            <a:ext cx="2525270" cy="9291"/>
          </a:xfrm>
          <a:prstGeom prst="line">
            <a:avLst/>
          </a:prstGeom>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636DE66A-CC1A-73A9-79AE-C9E850EB6547}"/>
              </a:ext>
            </a:extLst>
          </p:cNvPr>
          <p:cNvCxnSpPr>
            <a:cxnSpLocks/>
          </p:cNvCxnSpPr>
          <p:nvPr/>
        </p:nvCxnSpPr>
        <p:spPr>
          <a:xfrm flipV="1">
            <a:off x="1561222" y="2781374"/>
            <a:ext cx="2522873" cy="4952"/>
          </a:xfrm>
          <a:prstGeom prst="line">
            <a:avLst/>
          </a:prstGeom>
        </p:spPr>
        <p:style>
          <a:lnRef idx="2">
            <a:schemeClr val="accent1"/>
          </a:lnRef>
          <a:fillRef idx="0">
            <a:schemeClr val="accent1"/>
          </a:fillRef>
          <a:effectRef idx="1">
            <a:schemeClr val="accent1"/>
          </a:effectRef>
          <a:fontRef idx="minor">
            <a:schemeClr val="tx1"/>
          </a:fontRef>
        </p:style>
      </p:cxnSp>
      <p:sp>
        <p:nvSpPr>
          <p:cNvPr id="56" name="TextBox 55">
            <a:extLst>
              <a:ext uri="{FF2B5EF4-FFF2-40B4-BE49-F238E27FC236}">
                <a16:creationId xmlns:a16="http://schemas.microsoft.com/office/drawing/2014/main" id="{FF355E36-95D7-5999-444B-70B4DC06C82C}"/>
              </a:ext>
            </a:extLst>
          </p:cNvPr>
          <p:cNvSpPr txBox="1"/>
          <p:nvPr/>
        </p:nvSpPr>
        <p:spPr>
          <a:xfrm>
            <a:off x="2618511" y="2808674"/>
            <a:ext cx="404278" cy="276999"/>
          </a:xfrm>
          <a:prstGeom prst="rect">
            <a:avLst/>
          </a:prstGeom>
          <a:noFill/>
        </p:spPr>
        <p:txBody>
          <a:bodyPr wrap="none" rtlCol="0">
            <a:spAutoFit/>
          </a:bodyPr>
          <a:lstStyle/>
          <a:p>
            <a:pPr algn="ctr"/>
            <a:r>
              <a:rPr lang="en-GB" sz="1200" dirty="0"/>
              <a:t>2W</a:t>
            </a:r>
          </a:p>
        </p:txBody>
      </p:sp>
      <p:sp>
        <p:nvSpPr>
          <p:cNvPr id="59" name="TextBox 58">
            <a:extLst>
              <a:ext uri="{FF2B5EF4-FFF2-40B4-BE49-F238E27FC236}">
                <a16:creationId xmlns:a16="http://schemas.microsoft.com/office/drawing/2014/main" id="{B29AEB62-C78A-D2B5-48FD-C58A0A3C5815}"/>
              </a:ext>
            </a:extLst>
          </p:cNvPr>
          <p:cNvSpPr txBox="1"/>
          <p:nvPr/>
        </p:nvSpPr>
        <p:spPr>
          <a:xfrm>
            <a:off x="4919112" y="1647340"/>
            <a:ext cx="1471599" cy="461665"/>
          </a:xfrm>
          <a:prstGeom prst="rect">
            <a:avLst/>
          </a:prstGeom>
          <a:noFill/>
        </p:spPr>
        <p:txBody>
          <a:bodyPr wrap="square" rtlCol="0">
            <a:spAutoFit/>
          </a:bodyPr>
          <a:lstStyle/>
          <a:p>
            <a:pPr algn="ctr"/>
            <a:r>
              <a:rPr lang="en-GB" sz="1200" b="1" dirty="0"/>
              <a:t>Inverting</a:t>
            </a:r>
          </a:p>
          <a:p>
            <a:pPr algn="ctr"/>
            <a:r>
              <a:rPr lang="en-GB" sz="1200" dirty="0"/>
              <a:t>Linear Transponder</a:t>
            </a:r>
          </a:p>
        </p:txBody>
      </p:sp>
      <p:cxnSp>
        <p:nvCxnSpPr>
          <p:cNvPr id="64" name="Straight Arrow Connector 63">
            <a:extLst>
              <a:ext uri="{FF2B5EF4-FFF2-40B4-BE49-F238E27FC236}">
                <a16:creationId xmlns:a16="http://schemas.microsoft.com/office/drawing/2014/main" id="{8F8F19D3-10A3-9768-1F64-E578C9B3E810}"/>
              </a:ext>
            </a:extLst>
          </p:cNvPr>
          <p:cNvCxnSpPr>
            <a:cxnSpLocks/>
            <a:stCxn id="14" idx="1"/>
            <a:endCxn id="45" idx="0"/>
          </p:cNvCxnSpPr>
          <p:nvPr/>
        </p:nvCxnSpPr>
        <p:spPr>
          <a:xfrm>
            <a:off x="2061264" y="1478421"/>
            <a:ext cx="15280" cy="69980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7" name="Straight Arrow Connector 66">
            <a:extLst>
              <a:ext uri="{FF2B5EF4-FFF2-40B4-BE49-F238E27FC236}">
                <a16:creationId xmlns:a16="http://schemas.microsoft.com/office/drawing/2014/main" id="{B6CF9D4B-0AF3-D003-8AAE-B64A6272BF0B}"/>
              </a:ext>
            </a:extLst>
          </p:cNvPr>
          <p:cNvCxnSpPr>
            <a:cxnSpLocks/>
            <a:stCxn id="14" idx="3"/>
            <a:endCxn id="46" idx="0"/>
          </p:cNvCxnSpPr>
          <p:nvPr/>
        </p:nvCxnSpPr>
        <p:spPr>
          <a:xfrm>
            <a:off x="3604928" y="1478421"/>
            <a:ext cx="9068" cy="69249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78" name="TextBox 77">
            <a:extLst>
              <a:ext uri="{FF2B5EF4-FFF2-40B4-BE49-F238E27FC236}">
                <a16:creationId xmlns:a16="http://schemas.microsoft.com/office/drawing/2014/main" id="{537B3571-DF98-F246-B6F8-DD69C65E96A9}"/>
              </a:ext>
            </a:extLst>
          </p:cNvPr>
          <p:cNvSpPr txBox="1"/>
          <p:nvPr/>
        </p:nvSpPr>
        <p:spPr>
          <a:xfrm>
            <a:off x="2334382" y="3010746"/>
            <a:ext cx="958917" cy="369332"/>
          </a:xfrm>
          <a:prstGeom prst="rect">
            <a:avLst/>
          </a:prstGeom>
          <a:noFill/>
        </p:spPr>
        <p:txBody>
          <a:bodyPr wrap="none" rtlCol="0">
            <a:spAutoFit/>
          </a:bodyPr>
          <a:lstStyle/>
          <a:p>
            <a:pPr algn="ctr"/>
            <a:r>
              <a:rPr lang="en-GB" b="1" dirty="0"/>
              <a:t>Mode A</a:t>
            </a:r>
          </a:p>
        </p:txBody>
      </p:sp>
      <p:sp>
        <p:nvSpPr>
          <p:cNvPr id="83" name="TextBox 82">
            <a:extLst>
              <a:ext uri="{FF2B5EF4-FFF2-40B4-BE49-F238E27FC236}">
                <a16:creationId xmlns:a16="http://schemas.microsoft.com/office/drawing/2014/main" id="{AFF4D6C1-60DB-2E86-3C35-8EAB409E85D5}"/>
              </a:ext>
            </a:extLst>
          </p:cNvPr>
          <p:cNvSpPr txBox="1"/>
          <p:nvPr/>
        </p:nvSpPr>
        <p:spPr>
          <a:xfrm>
            <a:off x="5190937" y="2972488"/>
            <a:ext cx="958917" cy="369332"/>
          </a:xfrm>
          <a:prstGeom prst="rect">
            <a:avLst/>
          </a:prstGeom>
          <a:noFill/>
        </p:spPr>
        <p:txBody>
          <a:bodyPr wrap="none" rtlCol="0">
            <a:spAutoFit/>
          </a:bodyPr>
          <a:lstStyle/>
          <a:p>
            <a:pPr algn="ctr"/>
            <a:r>
              <a:rPr lang="en-GB" b="1" dirty="0"/>
              <a:t>Mode B</a:t>
            </a:r>
          </a:p>
        </p:txBody>
      </p:sp>
      <p:sp>
        <p:nvSpPr>
          <p:cNvPr id="88" name="TextBox 87">
            <a:extLst>
              <a:ext uri="{FF2B5EF4-FFF2-40B4-BE49-F238E27FC236}">
                <a16:creationId xmlns:a16="http://schemas.microsoft.com/office/drawing/2014/main" id="{A0AACA89-DDAF-14F6-C25B-92467A15350E}"/>
              </a:ext>
            </a:extLst>
          </p:cNvPr>
          <p:cNvSpPr txBox="1"/>
          <p:nvPr/>
        </p:nvSpPr>
        <p:spPr>
          <a:xfrm>
            <a:off x="1494039" y="1293755"/>
            <a:ext cx="619080" cy="369332"/>
          </a:xfrm>
          <a:prstGeom prst="rect">
            <a:avLst/>
          </a:prstGeom>
          <a:noFill/>
        </p:spPr>
        <p:txBody>
          <a:bodyPr wrap="none" rtlCol="0">
            <a:spAutoFit/>
          </a:bodyPr>
          <a:lstStyle/>
          <a:p>
            <a:pPr algn="ctr"/>
            <a:r>
              <a:rPr lang="en-GB" b="1" dirty="0"/>
              <a:t>VHF</a:t>
            </a:r>
          </a:p>
        </p:txBody>
      </p:sp>
      <p:sp>
        <p:nvSpPr>
          <p:cNvPr id="90" name="TextBox 89">
            <a:extLst>
              <a:ext uri="{FF2B5EF4-FFF2-40B4-BE49-F238E27FC236}">
                <a16:creationId xmlns:a16="http://schemas.microsoft.com/office/drawing/2014/main" id="{0D8D21D3-37CF-9B15-9A48-67EEB717E39A}"/>
              </a:ext>
            </a:extLst>
          </p:cNvPr>
          <p:cNvSpPr txBox="1"/>
          <p:nvPr/>
        </p:nvSpPr>
        <p:spPr>
          <a:xfrm>
            <a:off x="4191173" y="2401228"/>
            <a:ext cx="701765" cy="369332"/>
          </a:xfrm>
          <a:prstGeom prst="rect">
            <a:avLst/>
          </a:prstGeom>
          <a:noFill/>
        </p:spPr>
        <p:txBody>
          <a:bodyPr wrap="square" rtlCol="0">
            <a:spAutoFit/>
          </a:bodyPr>
          <a:lstStyle/>
          <a:p>
            <a:pPr algn="ctr"/>
            <a:r>
              <a:rPr lang="en-GB" b="1" dirty="0"/>
              <a:t>VHF</a:t>
            </a:r>
          </a:p>
        </p:txBody>
      </p:sp>
      <p:sp>
        <p:nvSpPr>
          <p:cNvPr id="92" name="TextBox 91">
            <a:extLst>
              <a:ext uri="{FF2B5EF4-FFF2-40B4-BE49-F238E27FC236}">
                <a16:creationId xmlns:a16="http://schemas.microsoft.com/office/drawing/2014/main" id="{D834F6FE-AA4F-B655-647B-47F63C847AB7}"/>
              </a:ext>
            </a:extLst>
          </p:cNvPr>
          <p:cNvSpPr txBox="1"/>
          <p:nvPr/>
        </p:nvSpPr>
        <p:spPr>
          <a:xfrm>
            <a:off x="4267410" y="1305670"/>
            <a:ext cx="636714" cy="369332"/>
          </a:xfrm>
          <a:prstGeom prst="rect">
            <a:avLst/>
          </a:prstGeom>
          <a:noFill/>
        </p:spPr>
        <p:txBody>
          <a:bodyPr wrap="none" rtlCol="0">
            <a:spAutoFit/>
          </a:bodyPr>
          <a:lstStyle/>
          <a:p>
            <a:pPr algn="ctr"/>
            <a:r>
              <a:rPr lang="en-GB" b="1" dirty="0"/>
              <a:t>UHF</a:t>
            </a:r>
          </a:p>
        </p:txBody>
      </p:sp>
      <p:sp>
        <p:nvSpPr>
          <p:cNvPr id="94" name="TextBox 93">
            <a:extLst>
              <a:ext uri="{FF2B5EF4-FFF2-40B4-BE49-F238E27FC236}">
                <a16:creationId xmlns:a16="http://schemas.microsoft.com/office/drawing/2014/main" id="{4D2BAA0E-7552-FA3D-6E73-E302A5BA4FD5}"/>
              </a:ext>
            </a:extLst>
          </p:cNvPr>
          <p:cNvSpPr txBox="1"/>
          <p:nvPr/>
        </p:nvSpPr>
        <p:spPr>
          <a:xfrm>
            <a:off x="1475320" y="2419662"/>
            <a:ext cx="636714" cy="369332"/>
          </a:xfrm>
          <a:prstGeom prst="rect">
            <a:avLst/>
          </a:prstGeom>
          <a:noFill/>
        </p:spPr>
        <p:txBody>
          <a:bodyPr wrap="none" rtlCol="0">
            <a:spAutoFit/>
          </a:bodyPr>
          <a:lstStyle/>
          <a:p>
            <a:pPr algn="ctr"/>
            <a:r>
              <a:rPr lang="en-GB" b="1" dirty="0"/>
              <a:t>10m</a:t>
            </a:r>
          </a:p>
        </p:txBody>
      </p:sp>
      <p:sp>
        <p:nvSpPr>
          <p:cNvPr id="102" name="TextBox 101">
            <a:extLst>
              <a:ext uri="{FF2B5EF4-FFF2-40B4-BE49-F238E27FC236}">
                <a16:creationId xmlns:a16="http://schemas.microsoft.com/office/drawing/2014/main" id="{9EDA2991-7505-9C9D-08FD-AB817D753AFD}"/>
              </a:ext>
            </a:extLst>
          </p:cNvPr>
          <p:cNvSpPr txBox="1"/>
          <p:nvPr/>
        </p:nvSpPr>
        <p:spPr>
          <a:xfrm>
            <a:off x="3258255" y="2774453"/>
            <a:ext cx="934871" cy="276999"/>
          </a:xfrm>
          <a:prstGeom prst="rect">
            <a:avLst/>
          </a:prstGeom>
          <a:noFill/>
        </p:spPr>
        <p:txBody>
          <a:bodyPr wrap="none" rtlCol="0">
            <a:spAutoFit/>
          </a:bodyPr>
          <a:lstStyle/>
          <a:p>
            <a:r>
              <a:rPr lang="en-GB" sz="1200" dirty="0"/>
              <a:t>29.502MHz</a:t>
            </a:r>
          </a:p>
        </p:txBody>
      </p:sp>
      <p:sp>
        <p:nvSpPr>
          <p:cNvPr id="104" name="TextBox 103">
            <a:extLst>
              <a:ext uri="{FF2B5EF4-FFF2-40B4-BE49-F238E27FC236}">
                <a16:creationId xmlns:a16="http://schemas.microsoft.com/office/drawing/2014/main" id="{4C5CFEBD-ADCB-AC9D-F862-72CCADFBAE6F}"/>
              </a:ext>
            </a:extLst>
          </p:cNvPr>
          <p:cNvSpPr txBox="1"/>
          <p:nvPr/>
        </p:nvSpPr>
        <p:spPr>
          <a:xfrm>
            <a:off x="3225372" y="2908696"/>
            <a:ext cx="968086" cy="646331"/>
          </a:xfrm>
          <a:prstGeom prst="rect">
            <a:avLst/>
          </a:prstGeom>
          <a:noFill/>
        </p:spPr>
        <p:txBody>
          <a:bodyPr wrap="none" rtlCol="0">
            <a:spAutoFit/>
          </a:bodyPr>
          <a:lstStyle/>
          <a:p>
            <a:pPr algn="ctr"/>
            <a:r>
              <a:rPr lang="en-GB" sz="1200" dirty="0"/>
              <a:t>Mode A</a:t>
            </a:r>
          </a:p>
          <a:p>
            <a:pPr algn="ctr"/>
            <a:r>
              <a:rPr lang="en-GB" sz="1200" dirty="0"/>
              <a:t>Beacon CW</a:t>
            </a:r>
          </a:p>
          <a:p>
            <a:pPr algn="ctr"/>
            <a:r>
              <a:rPr lang="en-GB" sz="1200" dirty="0"/>
              <a:t>200mW</a:t>
            </a:r>
          </a:p>
        </p:txBody>
      </p:sp>
      <p:sp>
        <p:nvSpPr>
          <p:cNvPr id="105" name="Rectangle 104">
            <a:extLst>
              <a:ext uri="{FF2B5EF4-FFF2-40B4-BE49-F238E27FC236}">
                <a16:creationId xmlns:a16="http://schemas.microsoft.com/office/drawing/2014/main" id="{66EB59AB-6AD4-5D5C-946B-2DE5995E40B6}"/>
              </a:ext>
            </a:extLst>
          </p:cNvPr>
          <p:cNvSpPr/>
          <p:nvPr/>
        </p:nvSpPr>
        <p:spPr>
          <a:xfrm>
            <a:off x="7107662" y="2410783"/>
            <a:ext cx="940448" cy="352142"/>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7" name="TextBox 106">
            <a:extLst>
              <a:ext uri="{FF2B5EF4-FFF2-40B4-BE49-F238E27FC236}">
                <a16:creationId xmlns:a16="http://schemas.microsoft.com/office/drawing/2014/main" id="{60CB43F9-D02E-6F82-55AE-B42905BAC4B8}"/>
              </a:ext>
            </a:extLst>
          </p:cNvPr>
          <p:cNvSpPr txBox="1"/>
          <p:nvPr/>
        </p:nvSpPr>
        <p:spPr>
          <a:xfrm>
            <a:off x="7194822" y="2774453"/>
            <a:ext cx="1016625" cy="276999"/>
          </a:xfrm>
          <a:prstGeom prst="rect">
            <a:avLst/>
          </a:prstGeom>
          <a:noFill/>
        </p:spPr>
        <p:txBody>
          <a:bodyPr wrap="none" rtlCol="0">
            <a:spAutoFit/>
          </a:bodyPr>
          <a:lstStyle/>
          <a:p>
            <a:r>
              <a:rPr lang="en-GB" sz="1200" dirty="0"/>
              <a:t>435.106MHz</a:t>
            </a:r>
          </a:p>
        </p:txBody>
      </p:sp>
      <p:cxnSp>
        <p:nvCxnSpPr>
          <p:cNvPr id="111" name="Straight Connector 110">
            <a:extLst>
              <a:ext uri="{FF2B5EF4-FFF2-40B4-BE49-F238E27FC236}">
                <a16:creationId xmlns:a16="http://schemas.microsoft.com/office/drawing/2014/main" id="{D1607281-20CD-2C59-1773-369E7FD911A0}"/>
              </a:ext>
            </a:extLst>
          </p:cNvPr>
          <p:cNvCxnSpPr>
            <a:cxnSpLocks/>
          </p:cNvCxnSpPr>
          <p:nvPr/>
        </p:nvCxnSpPr>
        <p:spPr>
          <a:xfrm flipV="1">
            <a:off x="7107661" y="2408303"/>
            <a:ext cx="940448" cy="248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2" name="Straight Connector 111">
            <a:extLst>
              <a:ext uri="{FF2B5EF4-FFF2-40B4-BE49-F238E27FC236}">
                <a16:creationId xmlns:a16="http://schemas.microsoft.com/office/drawing/2014/main" id="{AF15672B-2449-5398-C039-9B36365A29E5}"/>
              </a:ext>
            </a:extLst>
          </p:cNvPr>
          <p:cNvCxnSpPr>
            <a:cxnSpLocks/>
          </p:cNvCxnSpPr>
          <p:nvPr/>
        </p:nvCxnSpPr>
        <p:spPr>
          <a:xfrm>
            <a:off x="7107661" y="2770560"/>
            <a:ext cx="940448" cy="0"/>
          </a:xfrm>
          <a:prstGeom prst="line">
            <a:avLst/>
          </a:prstGeom>
        </p:spPr>
        <p:style>
          <a:lnRef idx="2">
            <a:schemeClr val="accent1"/>
          </a:lnRef>
          <a:fillRef idx="0">
            <a:schemeClr val="accent1"/>
          </a:fillRef>
          <a:effectRef idx="1">
            <a:schemeClr val="accent1"/>
          </a:effectRef>
          <a:fontRef idx="minor">
            <a:schemeClr val="tx1"/>
          </a:fontRef>
        </p:style>
      </p:cxnSp>
      <p:sp>
        <p:nvSpPr>
          <p:cNvPr id="114" name="TextBox 113">
            <a:extLst>
              <a:ext uri="{FF2B5EF4-FFF2-40B4-BE49-F238E27FC236}">
                <a16:creationId xmlns:a16="http://schemas.microsoft.com/office/drawing/2014/main" id="{D12B3DA8-5A43-6EC6-5B43-9910DC1A8EA2}"/>
              </a:ext>
            </a:extLst>
          </p:cNvPr>
          <p:cNvSpPr txBox="1"/>
          <p:nvPr/>
        </p:nvSpPr>
        <p:spPr>
          <a:xfrm>
            <a:off x="7062888" y="2402188"/>
            <a:ext cx="636714" cy="369332"/>
          </a:xfrm>
          <a:prstGeom prst="rect">
            <a:avLst/>
          </a:prstGeom>
          <a:noFill/>
        </p:spPr>
        <p:txBody>
          <a:bodyPr wrap="none" rtlCol="0">
            <a:spAutoFit/>
          </a:bodyPr>
          <a:lstStyle/>
          <a:p>
            <a:pPr algn="ctr"/>
            <a:r>
              <a:rPr lang="en-GB" b="1" dirty="0"/>
              <a:t>UHF</a:t>
            </a:r>
          </a:p>
        </p:txBody>
      </p:sp>
      <p:sp>
        <p:nvSpPr>
          <p:cNvPr id="116" name="Isosceles Triangle 115">
            <a:extLst>
              <a:ext uri="{FF2B5EF4-FFF2-40B4-BE49-F238E27FC236}">
                <a16:creationId xmlns:a16="http://schemas.microsoft.com/office/drawing/2014/main" id="{384675FB-5EAF-A957-358A-BCBB1ED3CA5C}"/>
              </a:ext>
            </a:extLst>
          </p:cNvPr>
          <p:cNvSpPr/>
          <p:nvPr/>
        </p:nvSpPr>
        <p:spPr>
          <a:xfrm rot="10800000">
            <a:off x="7667734" y="2411060"/>
            <a:ext cx="185434" cy="369332"/>
          </a:xfrm>
          <a:prstGeom prst="triangle">
            <a:avLst/>
          </a:prstGeom>
          <a:solidFill>
            <a:schemeClr val="bg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2" name="TextBox 121">
            <a:extLst>
              <a:ext uri="{FF2B5EF4-FFF2-40B4-BE49-F238E27FC236}">
                <a16:creationId xmlns:a16="http://schemas.microsoft.com/office/drawing/2014/main" id="{1910DD9F-776D-8FEE-7053-5702955FFE5A}"/>
              </a:ext>
            </a:extLst>
          </p:cNvPr>
          <p:cNvSpPr txBox="1"/>
          <p:nvPr/>
        </p:nvSpPr>
        <p:spPr>
          <a:xfrm>
            <a:off x="6899637" y="2918413"/>
            <a:ext cx="1532343" cy="276999"/>
          </a:xfrm>
          <a:prstGeom prst="rect">
            <a:avLst/>
          </a:prstGeom>
          <a:noFill/>
        </p:spPr>
        <p:txBody>
          <a:bodyPr wrap="none" rtlCol="0">
            <a:spAutoFit/>
          </a:bodyPr>
          <a:lstStyle/>
          <a:p>
            <a:pPr algn="ctr"/>
            <a:r>
              <a:rPr lang="en-GB" sz="1200" dirty="0"/>
              <a:t>Mode B  Beacon CW</a:t>
            </a:r>
          </a:p>
        </p:txBody>
      </p:sp>
      <p:sp>
        <p:nvSpPr>
          <p:cNvPr id="133" name="TextBox 132">
            <a:extLst>
              <a:ext uri="{FF2B5EF4-FFF2-40B4-BE49-F238E27FC236}">
                <a16:creationId xmlns:a16="http://schemas.microsoft.com/office/drawing/2014/main" id="{FBD7905C-779F-C5AA-3E97-8A6D826769AA}"/>
              </a:ext>
            </a:extLst>
          </p:cNvPr>
          <p:cNvSpPr txBox="1"/>
          <p:nvPr/>
        </p:nvSpPr>
        <p:spPr>
          <a:xfrm>
            <a:off x="9440236" y="2222895"/>
            <a:ext cx="810030" cy="369332"/>
          </a:xfrm>
          <a:prstGeom prst="rect">
            <a:avLst/>
          </a:prstGeom>
          <a:noFill/>
        </p:spPr>
        <p:txBody>
          <a:bodyPr wrap="none" rtlCol="0">
            <a:spAutoFit/>
          </a:bodyPr>
          <a:lstStyle/>
          <a:p>
            <a:r>
              <a:rPr lang="en-GB" dirty="0"/>
              <a:t>AO-07</a:t>
            </a:r>
          </a:p>
        </p:txBody>
      </p:sp>
    </p:spTree>
    <p:extLst>
      <p:ext uri="{BB962C8B-B14F-4D97-AF65-F5344CB8AC3E}">
        <p14:creationId xmlns:p14="http://schemas.microsoft.com/office/powerpoint/2010/main" val="17922346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CD76CB-2D96-24BD-E259-EA78DE2740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DACFE9-602F-C18A-EAEE-ACC242848C8B}"/>
              </a:ext>
            </a:extLst>
          </p:cNvPr>
          <p:cNvSpPr>
            <a:spLocks noGrp="1"/>
          </p:cNvSpPr>
          <p:nvPr>
            <p:ph type="title"/>
          </p:nvPr>
        </p:nvSpPr>
        <p:spPr>
          <a:xfrm>
            <a:off x="569683" y="333255"/>
            <a:ext cx="6548994" cy="914750"/>
          </a:xfrm>
        </p:spPr>
        <p:txBody>
          <a:bodyPr lIns="91440" tIns="45720" rIns="91440" bIns="45720" anchor="t">
            <a:normAutofit fontScale="90000"/>
          </a:bodyPr>
          <a:lstStyle/>
          <a:p>
            <a:pPr algn="l"/>
            <a:r>
              <a:rPr lang="en-GB" sz="5850" dirty="0">
                <a:latin typeface="Arial"/>
                <a:cs typeface="Arial"/>
              </a:rPr>
              <a:t>FO-29  </a:t>
            </a:r>
            <a:r>
              <a:rPr lang="en-GB" sz="2800" dirty="0">
                <a:latin typeface="Arial"/>
                <a:cs typeface="Arial"/>
              </a:rPr>
              <a:t>Fuji-OSCAR-29, </a:t>
            </a:r>
            <a:r>
              <a:rPr lang="en-GB" sz="5850" b="1" dirty="0">
                <a:latin typeface="Arial"/>
                <a:cs typeface="Arial"/>
              </a:rPr>
              <a:t> </a:t>
            </a:r>
            <a:r>
              <a:rPr lang="en-GB" sz="2800" dirty="0">
                <a:latin typeface="Arial"/>
                <a:cs typeface="Arial"/>
              </a:rPr>
              <a:t>JAS-2</a:t>
            </a:r>
            <a:endParaRPr lang="en-GB" sz="5850">
              <a:latin typeface="Arial"/>
              <a:cs typeface="Arial"/>
            </a:endParaRPr>
          </a:p>
        </p:txBody>
      </p:sp>
      <p:sp>
        <p:nvSpPr>
          <p:cNvPr id="5" name="TextBox 4">
            <a:extLst>
              <a:ext uri="{FF2B5EF4-FFF2-40B4-BE49-F238E27FC236}">
                <a16:creationId xmlns:a16="http://schemas.microsoft.com/office/drawing/2014/main" id="{34533E1E-D809-6449-C05B-E1804B74C93C}"/>
              </a:ext>
            </a:extLst>
          </p:cNvPr>
          <p:cNvSpPr txBox="1"/>
          <p:nvPr/>
        </p:nvSpPr>
        <p:spPr>
          <a:xfrm>
            <a:off x="1564771" y="1510331"/>
            <a:ext cx="867545" cy="369332"/>
          </a:xfrm>
          <a:prstGeom prst="rect">
            <a:avLst/>
          </a:prstGeom>
          <a:noFill/>
        </p:spPr>
        <p:txBody>
          <a:bodyPr wrap="none" rtlCol="0">
            <a:spAutoFit/>
          </a:bodyPr>
          <a:lstStyle/>
          <a:p>
            <a:pPr algn="ctr"/>
            <a:r>
              <a:rPr lang="en-GB" b="1" dirty="0"/>
              <a:t>Uplink</a:t>
            </a:r>
          </a:p>
        </p:txBody>
      </p:sp>
      <p:sp>
        <p:nvSpPr>
          <p:cNvPr id="33" name="TextBox 32">
            <a:extLst>
              <a:ext uri="{FF2B5EF4-FFF2-40B4-BE49-F238E27FC236}">
                <a16:creationId xmlns:a16="http://schemas.microsoft.com/office/drawing/2014/main" id="{29949100-3E08-AD2D-2EB0-4AFA48DCB3E0}"/>
              </a:ext>
            </a:extLst>
          </p:cNvPr>
          <p:cNvSpPr txBox="1"/>
          <p:nvPr/>
        </p:nvSpPr>
        <p:spPr>
          <a:xfrm>
            <a:off x="3067015" y="1863915"/>
            <a:ext cx="1518573" cy="461665"/>
          </a:xfrm>
          <a:prstGeom prst="rect">
            <a:avLst/>
          </a:prstGeom>
          <a:noFill/>
        </p:spPr>
        <p:txBody>
          <a:bodyPr wrap="square" rtlCol="0">
            <a:spAutoFit/>
          </a:bodyPr>
          <a:lstStyle/>
          <a:p>
            <a:pPr algn="ctr"/>
            <a:r>
              <a:rPr lang="en-GB" sz="1200" b="1" dirty="0"/>
              <a:t>Inverting</a:t>
            </a:r>
            <a:r>
              <a:rPr lang="en-GB" sz="1200" dirty="0"/>
              <a:t> </a:t>
            </a:r>
          </a:p>
          <a:p>
            <a:pPr algn="ctr"/>
            <a:r>
              <a:rPr lang="en-GB" sz="1200" dirty="0"/>
              <a:t>Linear Transponder</a:t>
            </a:r>
          </a:p>
        </p:txBody>
      </p:sp>
      <p:sp>
        <p:nvSpPr>
          <p:cNvPr id="54" name="TextBox 53">
            <a:extLst>
              <a:ext uri="{FF2B5EF4-FFF2-40B4-BE49-F238E27FC236}">
                <a16:creationId xmlns:a16="http://schemas.microsoft.com/office/drawing/2014/main" id="{239C7802-16FF-BBCC-02BF-3A49FC34C391}"/>
              </a:ext>
            </a:extLst>
          </p:cNvPr>
          <p:cNvSpPr txBox="1"/>
          <p:nvPr/>
        </p:nvSpPr>
        <p:spPr>
          <a:xfrm>
            <a:off x="7669040" y="2957530"/>
            <a:ext cx="4365474" cy="3191515"/>
          </a:xfrm>
          <a:prstGeom prst="rect">
            <a:avLst/>
          </a:prstGeom>
          <a:noFill/>
        </p:spPr>
        <p:txBody>
          <a:bodyPr wrap="square" lIns="91440" tIns="45720" rIns="91440" bIns="45720" anchor="t">
            <a:spAutoFit/>
          </a:bodyPr>
          <a:lstStyle/>
          <a:p>
            <a:pPr marR="0" lvl="0" algn="l">
              <a:lnSpc>
                <a:spcPts val="2100"/>
              </a:lnSpc>
            </a:pPr>
            <a:r>
              <a:rPr lang="en-GB" sz="1400" b="1" i="0" dirty="0">
                <a:effectLst/>
                <a:latin typeface="Arial"/>
                <a:cs typeface="Arial"/>
              </a:rPr>
              <a:t>Altitude</a:t>
            </a:r>
            <a:r>
              <a:rPr lang="en-GB" sz="1400" b="0" i="0" dirty="0">
                <a:effectLst/>
                <a:latin typeface="Arial"/>
                <a:cs typeface="Arial"/>
              </a:rPr>
              <a:t>: 		</a:t>
            </a:r>
            <a:r>
              <a:rPr lang="en-GB" sz="1400" dirty="0">
                <a:latin typeface="Arial"/>
                <a:cs typeface="Arial"/>
              </a:rPr>
              <a:t>1300</a:t>
            </a:r>
            <a:r>
              <a:rPr lang="en-GB" sz="1400" b="0" i="0" dirty="0">
                <a:effectLst/>
                <a:latin typeface="Arial"/>
                <a:cs typeface="Arial"/>
              </a:rPr>
              <a:t> km</a:t>
            </a:r>
          </a:p>
          <a:p>
            <a:pPr marR="0" lvl="0" algn="l">
              <a:lnSpc>
                <a:spcPts val="2100"/>
              </a:lnSpc>
            </a:pPr>
            <a:r>
              <a:rPr lang="en-GB" sz="1400" b="1" i="0" dirty="0">
                <a:effectLst/>
                <a:latin typeface="Arial"/>
                <a:cs typeface="Arial"/>
              </a:rPr>
              <a:t>Inclination</a:t>
            </a:r>
            <a:r>
              <a:rPr lang="en-GB" sz="1400" b="0" i="0" dirty="0">
                <a:effectLst/>
                <a:latin typeface="Arial"/>
                <a:cs typeface="Arial"/>
              </a:rPr>
              <a:t>: 	98°</a:t>
            </a:r>
          </a:p>
          <a:p>
            <a:pPr marR="0" lvl="0" algn="l">
              <a:lnSpc>
                <a:spcPts val="2100"/>
              </a:lnSpc>
            </a:pPr>
            <a:r>
              <a:rPr lang="en-GB" sz="1400" b="1" i="0" dirty="0">
                <a:effectLst/>
                <a:latin typeface="Arial"/>
                <a:cs typeface="Arial"/>
              </a:rPr>
              <a:t>Speed</a:t>
            </a:r>
            <a:r>
              <a:rPr lang="en-GB" sz="1400" b="0" i="0" dirty="0">
                <a:effectLst/>
                <a:latin typeface="Arial"/>
                <a:cs typeface="Arial"/>
              </a:rPr>
              <a:t>: 		</a:t>
            </a:r>
            <a:r>
              <a:rPr lang="en-GB" sz="1400" dirty="0">
                <a:latin typeface="Arial"/>
                <a:cs typeface="Arial"/>
              </a:rPr>
              <a:t>7.2</a:t>
            </a:r>
            <a:r>
              <a:rPr lang="en-GB" sz="1400" b="0" i="0" dirty="0">
                <a:effectLst/>
                <a:latin typeface="Arial"/>
                <a:cs typeface="Arial"/>
              </a:rPr>
              <a:t> km/s</a:t>
            </a:r>
          </a:p>
          <a:p>
            <a:pPr marR="0" lvl="0" algn="l">
              <a:lnSpc>
                <a:spcPts val="2100"/>
              </a:lnSpc>
            </a:pPr>
            <a:r>
              <a:rPr lang="en-GB" sz="1400" b="1" i="0" dirty="0">
                <a:effectLst/>
                <a:latin typeface="Arial"/>
                <a:cs typeface="Arial"/>
              </a:rPr>
              <a:t>Orbital Period</a:t>
            </a:r>
            <a:r>
              <a:rPr lang="en-GB" sz="1400" b="0" i="0" dirty="0">
                <a:effectLst/>
                <a:latin typeface="Arial"/>
                <a:cs typeface="Arial"/>
              </a:rPr>
              <a:t>: 	</a:t>
            </a:r>
            <a:r>
              <a:rPr lang="en-GB" sz="1400" dirty="0">
                <a:latin typeface="Arial"/>
                <a:cs typeface="Arial"/>
              </a:rPr>
              <a:t>112</a:t>
            </a:r>
            <a:r>
              <a:rPr lang="en-GB" sz="1400" b="0" i="0" dirty="0">
                <a:effectLst/>
                <a:latin typeface="Arial"/>
                <a:cs typeface="Arial"/>
              </a:rPr>
              <a:t> minutes</a:t>
            </a:r>
            <a:r>
              <a:rPr lang="en-GB" sz="1400" dirty="0">
                <a:latin typeface="Arial"/>
                <a:cs typeface="Arial"/>
              </a:rPr>
              <a:t>			13.5 rev/day</a:t>
            </a:r>
          </a:p>
          <a:p>
            <a:r>
              <a:rPr lang="en-GB" sz="1400" b="1" dirty="0">
                <a:latin typeface="Arial"/>
                <a:cs typeface="Arial"/>
              </a:rPr>
              <a:t>Launch mass:</a:t>
            </a:r>
            <a:r>
              <a:rPr lang="en-GB" sz="1400" dirty="0">
                <a:latin typeface="Arial"/>
                <a:cs typeface="Arial"/>
              </a:rPr>
              <a:t>	50 kg</a:t>
            </a:r>
          </a:p>
          <a:p>
            <a:r>
              <a:rPr lang="en-GB" sz="1400" b="1" dirty="0">
                <a:latin typeface="Arial"/>
                <a:cs typeface="Arial"/>
              </a:rPr>
              <a:t>Power:</a:t>
            </a:r>
            <a:r>
              <a:rPr lang="en-GB" sz="1400" dirty="0">
                <a:latin typeface="Arial"/>
                <a:cs typeface="Arial"/>
              </a:rPr>
              <a:t>		?.? watts</a:t>
            </a:r>
          </a:p>
          <a:p>
            <a:pPr marR="0" lvl="0" algn="l">
              <a:lnSpc>
                <a:spcPts val="2100"/>
              </a:lnSpc>
            </a:pPr>
            <a:endParaRPr lang="en-GB" sz="1400" dirty="0">
              <a:latin typeface="Arial"/>
              <a:cs typeface="Arial"/>
            </a:endParaRPr>
          </a:p>
          <a:p>
            <a:pPr>
              <a:lnSpc>
                <a:spcPts val="2100"/>
              </a:lnSpc>
            </a:pPr>
            <a:r>
              <a:rPr lang="en-GB" sz="1400" b="1" dirty="0">
                <a:latin typeface="Arial"/>
                <a:cs typeface="Arial"/>
              </a:rPr>
              <a:t>Launched</a:t>
            </a:r>
            <a:r>
              <a:rPr lang="en-GB" sz="1400" dirty="0">
                <a:latin typeface="Arial"/>
                <a:cs typeface="Arial"/>
              </a:rPr>
              <a:t>:        	17 Aug 1996</a:t>
            </a:r>
          </a:p>
          <a:p>
            <a:pPr>
              <a:lnSpc>
                <a:spcPts val="2100"/>
              </a:lnSpc>
            </a:pPr>
            <a:r>
              <a:rPr lang="en-GB" sz="1400" b="1" dirty="0">
                <a:latin typeface="Arial"/>
                <a:cs typeface="Arial"/>
              </a:rPr>
              <a:t>Launch vehicle:	H-II</a:t>
            </a:r>
            <a:endParaRPr lang="en-GB" sz="1400" dirty="0">
              <a:latin typeface="Arial"/>
              <a:cs typeface="Arial"/>
            </a:endParaRPr>
          </a:p>
          <a:p>
            <a:pPr>
              <a:lnSpc>
                <a:spcPts val="2100"/>
              </a:lnSpc>
            </a:pPr>
            <a:r>
              <a:rPr lang="en-GB" sz="1400" b="1" dirty="0">
                <a:latin typeface="Arial"/>
                <a:cs typeface="Arial"/>
              </a:rPr>
              <a:t>Launch site: </a:t>
            </a:r>
            <a:r>
              <a:rPr lang="en-GB" sz="1400" dirty="0">
                <a:latin typeface="Arial"/>
                <a:cs typeface="Arial"/>
              </a:rPr>
              <a:t>	</a:t>
            </a:r>
            <a:r>
              <a:rPr lang="en-GB" sz="1200" dirty="0">
                <a:latin typeface="Arial"/>
                <a:cs typeface="Arial"/>
              </a:rPr>
              <a:t>TANEGASHIMA SPACE CENTER </a:t>
            </a:r>
          </a:p>
          <a:p>
            <a:pPr>
              <a:lnSpc>
                <a:spcPts val="2100"/>
              </a:lnSpc>
            </a:pPr>
            <a:r>
              <a:rPr lang="en-GB" sz="1200" dirty="0">
                <a:latin typeface="Arial"/>
                <a:cs typeface="Arial"/>
              </a:rPr>
              <a:t>		(TNSTA), Japan</a:t>
            </a:r>
            <a:endParaRPr lang="en-GB">
              <a:latin typeface="Arial"/>
              <a:cs typeface="Arial"/>
            </a:endParaRPr>
          </a:p>
        </p:txBody>
      </p:sp>
      <p:sp>
        <p:nvSpPr>
          <p:cNvPr id="70" name="TextBox 69">
            <a:extLst>
              <a:ext uri="{FF2B5EF4-FFF2-40B4-BE49-F238E27FC236}">
                <a16:creationId xmlns:a16="http://schemas.microsoft.com/office/drawing/2014/main" id="{1D655A32-49CC-329A-05BB-39D9440651AF}"/>
              </a:ext>
            </a:extLst>
          </p:cNvPr>
          <p:cNvSpPr txBox="1"/>
          <p:nvPr/>
        </p:nvSpPr>
        <p:spPr>
          <a:xfrm>
            <a:off x="814736" y="2644589"/>
            <a:ext cx="1176283" cy="369332"/>
          </a:xfrm>
          <a:prstGeom prst="rect">
            <a:avLst/>
          </a:prstGeom>
          <a:noFill/>
        </p:spPr>
        <p:txBody>
          <a:bodyPr wrap="none" rtlCol="0">
            <a:spAutoFit/>
          </a:bodyPr>
          <a:lstStyle/>
          <a:p>
            <a:pPr algn="ctr"/>
            <a:r>
              <a:rPr lang="en-GB" b="1" dirty="0"/>
              <a:t>Downlink</a:t>
            </a:r>
          </a:p>
        </p:txBody>
      </p:sp>
      <p:cxnSp>
        <p:nvCxnSpPr>
          <p:cNvPr id="79" name="Straight Arrow Connector 78">
            <a:extLst>
              <a:ext uri="{FF2B5EF4-FFF2-40B4-BE49-F238E27FC236}">
                <a16:creationId xmlns:a16="http://schemas.microsoft.com/office/drawing/2014/main" id="{44626B7A-04F2-CC63-9C6F-1DECB11F2BA1}"/>
              </a:ext>
            </a:extLst>
          </p:cNvPr>
          <p:cNvCxnSpPr>
            <a:cxnSpLocks/>
          </p:cNvCxnSpPr>
          <p:nvPr/>
        </p:nvCxnSpPr>
        <p:spPr>
          <a:xfrm flipV="1">
            <a:off x="7862645" y="764279"/>
            <a:ext cx="0" cy="1539091"/>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
        <p:nvSpPr>
          <p:cNvPr id="80" name="TextBox 79">
            <a:extLst>
              <a:ext uri="{FF2B5EF4-FFF2-40B4-BE49-F238E27FC236}">
                <a16:creationId xmlns:a16="http://schemas.microsoft.com/office/drawing/2014/main" id="{F1CE22EA-5632-63E7-1B28-EEA8331F22E8}"/>
              </a:ext>
            </a:extLst>
          </p:cNvPr>
          <p:cNvSpPr txBox="1"/>
          <p:nvPr/>
        </p:nvSpPr>
        <p:spPr>
          <a:xfrm>
            <a:off x="7280117" y="1319464"/>
            <a:ext cx="625492" cy="307777"/>
          </a:xfrm>
          <a:prstGeom prst="rect">
            <a:avLst/>
          </a:prstGeom>
          <a:noFill/>
        </p:spPr>
        <p:txBody>
          <a:bodyPr wrap="none" rtlCol="0">
            <a:spAutoFit/>
          </a:bodyPr>
          <a:lstStyle/>
          <a:p>
            <a:r>
              <a:rPr lang="en-GB" sz="1400" dirty="0"/>
              <a:t>47cm</a:t>
            </a:r>
          </a:p>
        </p:txBody>
      </p:sp>
      <p:sp>
        <p:nvSpPr>
          <p:cNvPr id="13" name="Rectangle 12">
            <a:extLst>
              <a:ext uri="{FF2B5EF4-FFF2-40B4-BE49-F238E27FC236}">
                <a16:creationId xmlns:a16="http://schemas.microsoft.com/office/drawing/2014/main" id="{BD4CC4C5-CA03-E3BF-2965-584C4FFEB140}"/>
              </a:ext>
            </a:extLst>
          </p:cNvPr>
          <p:cNvSpPr/>
          <p:nvPr/>
        </p:nvSpPr>
        <p:spPr>
          <a:xfrm>
            <a:off x="2500486" y="1514172"/>
            <a:ext cx="2535894" cy="352142"/>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8F3DF700-E8B8-E503-163C-EFF93FFE740F}"/>
              </a:ext>
            </a:extLst>
          </p:cNvPr>
          <p:cNvSpPr/>
          <p:nvPr/>
        </p:nvSpPr>
        <p:spPr>
          <a:xfrm>
            <a:off x="3015856" y="1510331"/>
            <a:ext cx="1543664" cy="369332"/>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rPr>
              <a:t>LSB / CW</a:t>
            </a:r>
          </a:p>
        </p:txBody>
      </p:sp>
      <p:sp>
        <p:nvSpPr>
          <p:cNvPr id="15" name="TextBox 14">
            <a:extLst>
              <a:ext uri="{FF2B5EF4-FFF2-40B4-BE49-F238E27FC236}">
                <a16:creationId xmlns:a16="http://schemas.microsoft.com/office/drawing/2014/main" id="{072A81B8-D7F6-1757-8BD7-CE2868889232}"/>
              </a:ext>
            </a:extLst>
          </p:cNvPr>
          <p:cNvSpPr txBox="1"/>
          <p:nvPr/>
        </p:nvSpPr>
        <p:spPr>
          <a:xfrm>
            <a:off x="2610071" y="1248602"/>
            <a:ext cx="1016625" cy="276999"/>
          </a:xfrm>
          <a:prstGeom prst="rect">
            <a:avLst/>
          </a:prstGeom>
          <a:noFill/>
        </p:spPr>
        <p:txBody>
          <a:bodyPr wrap="none" rtlCol="0">
            <a:spAutoFit/>
          </a:bodyPr>
          <a:lstStyle/>
          <a:p>
            <a:r>
              <a:rPr lang="en-GB" sz="1200" dirty="0"/>
              <a:t>145.900MHz</a:t>
            </a:r>
          </a:p>
        </p:txBody>
      </p:sp>
      <p:sp>
        <p:nvSpPr>
          <p:cNvPr id="16" name="TextBox 15">
            <a:extLst>
              <a:ext uri="{FF2B5EF4-FFF2-40B4-BE49-F238E27FC236}">
                <a16:creationId xmlns:a16="http://schemas.microsoft.com/office/drawing/2014/main" id="{37136C50-B294-10BE-1F18-187407114ED2}"/>
              </a:ext>
            </a:extLst>
          </p:cNvPr>
          <p:cNvSpPr txBox="1"/>
          <p:nvPr/>
        </p:nvSpPr>
        <p:spPr>
          <a:xfrm>
            <a:off x="4178602" y="1237480"/>
            <a:ext cx="1016625" cy="276999"/>
          </a:xfrm>
          <a:prstGeom prst="rect">
            <a:avLst/>
          </a:prstGeom>
          <a:noFill/>
        </p:spPr>
        <p:txBody>
          <a:bodyPr wrap="none" rtlCol="0">
            <a:spAutoFit/>
          </a:bodyPr>
          <a:lstStyle/>
          <a:p>
            <a:r>
              <a:rPr lang="en-GB" sz="1200" dirty="0"/>
              <a:t>146.000MHz</a:t>
            </a:r>
          </a:p>
        </p:txBody>
      </p:sp>
      <p:cxnSp>
        <p:nvCxnSpPr>
          <p:cNvPr id="25" name="Straight Connector 24">
            <a:extLst>
              <a:ext uri="{FF2B5EF4-FFF2-40B4-BE49-F238E27FC236}">
                <a16:creationId xmlns:a16="http://schemas.microsoft.com/office/drawing/2014/main" id="{EF59725E-F3D1-AE21-0433-D0710795BF11}"/>
              </a:ext>
            </a:extLst>
          </p:cNvPr>
          <p:cNvCxnSpPr>
            <a:cxnSpLocks/>
          </p:cNvCxnSpPr>
          <p:nvPr/>
        </p:nvCxnSpPr>
        <p:spPr>
          <a:xfrm>
            <a:off x="2500486" y="1502637"/>
            <a:ext cx="2570067"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F2844C43-9B85-1A14-0945-E2C1596D50B1}"/>
              </a:ext>
            </a:extLst>
          </p:cNvPr>
          <p:cNvCxnSpPr>
            <a:cxnSpLocks/>
          </p:cNvCxnSpPr>
          <p:nvPr/>
        </p:nvCxnSpPr>
        <p:spPr>
          <a:xfrm>
            <a:off x="2500486" y="1866314"/>
            <a:ext cx="2535894" cy="14455"/>
          </a:xfrm>
          <a:prstGeom prst="line">
            <a:avLst/>
          </a:prstGeom>
        </p:spPr>
        <p:style>
          <a:lnRef idx="2">
            <a:schemeClr val="accent1"/>
          </a:lnRef>
          <a:fillRef idx="0">
            <a:schemeClr val="accent1"/>
          </a:fillRef>
          <a:effectRef idx="1">
            <a:schemeClr val="accent1"/>
          </a:effectRef>
          <a:fontRef idx="minor">
            <a:schemeClr val="tx1"/>
          </a:fontRef>
        </p:style>
      </p:cxnSp>
      <p:sp>
        <p:nvSpPr>
          <p:cNvPr id="43" name="Rectangle 42">
            <a:extLst>
              <a:ext uri="{FF2B5EF4-FFF2-40B4-BE49-F238E27FC236}">
                <a16:creationId xmlns:a16="http://schemas.microsoft.com/office/drawing/2014/main" id="{1F9DD976-4BCE-3B44-EE69-32EDEE019A03}"/>
              </a:ext>
            </a:extLst>
          </p:cNvPr>
          <p:cNvSpPr/>
          <p:nvPr/>
        </p:nvSpPr>
        <p:spPr>
          <a:xfrm>
            <a:off x="1969276" y="2641185"/>
            <a:ext cx="3069411" cy="352142"/>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Rectangle 43">
            <a:extLst>
              <a:ext uri="{FF2B5EF4-FFF2-40B4-BE49-F238E27FC236}">
                <a16:creationId xmlns:a16="http://schemas.microsoft.com/office/drawing/2014/main" id="{4735FD51-097F-2473-4E27-FEC076E2E477}"/>
              </a:ext>
            </a:extLst>
          </p:cNvPr>
          <p:cNvSpPr/>
          <p:nvPr/>
        </p:nvSpPr>
        <p:spPr>
          <a:xfrm>
            <a:off x="3018163" y="2637344"/>
            <a:ext cx="1543664" cy="369332"/>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rPr>
              <a:t>USB /CW</a:t>
            </a:r>
          </a:p>
        </p:txBody>
      </p:sp>
      <p:sp>
        <p:nvSpPr>
          <p:cNvPr id="45" name="TextBox 44">
            <a:extLst>
              <a:ext uri="{FF2B5EF4-FFF2-40B4-BE49-F238E27FC236}">
                <a16:creationId xmlns:a16="http://schemas.microsoft.com/office/drawing/2014/main" id="{E2C0E68D-B3D7-1934-B869-8682C954D935}"/>
              </a:ext>
            </a:extLst>
          </p:cNvPr>
          <p:cNvSpPr txBox="1"/>
          <p:nvPr/>
        </p:nvSpPr>
        <p:spPr>
          <a:xfrm>
            <a:off x="2523508" y="2394797"/>
            <a:ext cx="1016625" cy="276999"/>
          </a:xfrm>
          <a:prstGeom prst="rect">
            <a:avLst/>
          </a:prstGeom>
          <a:noFill/>
        </p:spPr>
        <p:txBody>
          <a:bodyPr wrap="none" rtlCol="0">
            <a:spAutoFit/>
          </a:bodyPr>
          <a:lstStyle/>
          <a:p>
            <a:r>
              <a:rPr lang="en-GB" sz="1200" dirty="0"/>
              <a:t>435.900MHz</a:t>
            </a:r>
          </a:p>
        </p:txBody>
      </p:sp>
      <p:sp>
        <p:nvSpPr>
          <p:cNvPr id="46" name="TextBox 45">
            <a:extLst>
              <a:ext uri="{FF2B5EF4-FFF2-40B4-BE49-F238E27FC236}">
                <a16:creationId xmlns:a16="http://schemas.microsoft.com/office/drawing/2014/main" id="{9E81C0B2-559C-1EFD-9DEA-79CB60F69AE7}"/>
              </a:ext>
            </a:extLst>
          </p:cNvPr>
          <p:cNvSpPr txBox="1"/>
          <p:nvPr/>
        </p:nvSpPr>
        <p:spPr>
          <a:xfrm>
            <a:off x="4060960" y="2387494"/>
            <a:ext cx="1016625" cy="276999"/>
          </a:xfrm>
          <a:prstGeom prst="rect">
            <a:avLst/>
          </a:prstGeom>
          <a:noFill/>
        </p:spPr>
        <p:txBody>
          <a:bodyPr wrap="none" rtlCol="0">
            <a:spAutoFit/>
          </a:bodyPr>
          <a:lstStyle/>
          <a:p>
            <a:r>
              <a:rPr lang="en-GB" sz="1200" dirty="0"/>
              <a:t>435.800MHz</a:t>
            </a:r>
          </a:p>
        </p:txBody>
      </p:sp>
      <p:sp>
        <p:nvSpPr>
          <p:cNvPr id="47" name="Isosceles Triangle 46">
            <a:extLst>
              <a:ext uri="{FF2B5EF4-FFF2-40B4-BE49-F238E27FC236}">
                <a16:creationId xmlns:a16="http://schemas.microsoft.com/office/drawing/2014/main" id="{BB439252-E99D-5D81-2128-4F87BCA0BC71}"/>
              </a:ext>
            </a:extLst>
          </p:cNvPr>
          <p:cNvSpPr/>
          <p:nvPr/>
        </p:nvSpPr>
        <p:spPr>
          <a:xfrm rot="10800000">
            <a:off x="4686381" y="2639668"/>
            <a:ext cx="185434" cy="369332"/>
          </a:xfrm>
          <a:prstGeom prst="triangle">
            <a:avLst/>
          </a:prstGeom>
          <a:solidFill>
            <a:schemeClr val="bg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3" name="Straight Connector 52">
            <a:extLst>
              <a:ext uri="{FF2B5EF4-FFF2-40B4-BE49-F238E27FC236}">
                <a16:creationId xmlns:a16="http://schemas.microsoft.com/office/drawing/2014/main" id="{6BD90A42-F054-E628-4875-890D7626770D}"/>
              </a:ext>
            </a:extLst>
          </p:cNvPr>
          <p:cNvCxnSpPr>
            <a:cxnSpLocks/>
          </p:cNvCxnSpPr>
          <p:nvPr/>
        </p:nvCxnSpPr>
        <p:spPr>
          <a:xfrm>
            <a:off x="1969276" y="2635236"/>
            <a:ext cx="3056480" cy="1185"/>
          </a:xfrm>
          <a:prstGeom prst="line">
            <a:avLst/>
          </a:prstGeom>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04DE0EF1-726C-B78E-4BED-B78189832E76}"/>
              </a:ext>
            </a:extLst>
          </p:cNvPr>
          <p:cNvCxnSpPr>
            <a:cxnSpLocks/>
          </p:cNvCxnSpPr>
          <p:nvPr/>
        </p:nvCxnSpPr>
        <p:spPr>
          <a:xfrm flipV="1">
            <a:off x="1969276" y="2997950"/>
            <a:ext cx="3069411" cy="9649"/>
          </a:xfrm>
          <a:prstGeom prst="line">
            <a:avLst/>
          </a:prstGeom>
        </p:spPr>
        <p:style>
          <a:lnRef idx="2">
            <a:schemeClr val="accent1"/>
          </a:lnRef>
          <a:fillRef idx="0">
            <a:schemeClr val="accent1"/>
          </a:fillRef>
          <a:effectRef idx="1">
            <a:schemeClr val="accent1"/>
          </a:effectRef>
          <a:fontRef idx="minor">
            <a:schemeClr val="tx1"/>
          </a:fontRef>
        </p:style>
      </p:cxnSp>
      <p:cxnSp>
        <p:nvCxnSpPr>
          <p:cNvPr id="64" name="Straight Arrow Connector 63">
            <a:extLst>
              <a:ext uri="{FF2B5EF4-FFF2-40B4-BE49-F238E27FC236}">
                <a16:creationId xmlns:a16="http://schemas.microsoft.com/office/drawing/2014/main" id="{2BF55F2C-8E26-FA06-6A97-D96B391645FA}"/>
              </a:ext>
            </a:extLst>
          </p:cNvPr>
          <p:cNvCxnSpPr>
            <a:cxnSpLocks/>
            <a:stCxn id="14" idx="1"/>
            <a:endCxn id="45" idx="0"/>
          </p:cNvCxnSpPr>
          <p:nvPr/>
        </p:nvCxnSpPr>
        <p:spPr>
          <a:xfrm>
            <a:off x="3015856" y="1694997"/>
            <a:ext cx="15965" cy="69980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7" name="Straight Arrow Connector 66">
            <a:extLst>
              <a:ext uri="{FF2B5EF4-FFF2-40B4-BE49-F238E27FC236}">
                <a16:creationId xmlns:a16="http://schemas.microsoft.com/office/drawing/2014/main" id="{4B80F341-CF08-F77D-14A6-CD5C518547DA}"/>
              </a:ext>
            </a:extLst>
          </p:cNvPr>
          <p:cNvCxnSpPr>
            <a:cxnSpLocks/>
            <a:stCxn id="14" idx="3"/>
            <a:endCxn id="46" idx="0"/>
          </p:cNvCxnSpPr>
          <p:nvPr/>
        </p:nvCxnSpPr>
        <p:spPr>
          <a:xfrm>
            <a:off x="4559520" y="1694997"/>
            <a:ext cx="9753" cy="69249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88" name="TextBox 87">
            <a:extLst>
              <a:ext uri="{FF2B5EF4-FFF2-40B4-BE49-F238E27FC236}">
                <a16:creationId xmlns:a16="http://schemas.microsoft.com/office/drawing/2014/main" id="{E0FECAF6-FD8E-60E5-34D3-2893FFF12792}"/>
              </a:ext>
            </a:extLst>
          </p:cNvPr>
          <p:cNvSpPr txBox="1"/>
          <p:nvPr/>
        </p:nvSpPr>
        <p:spPr>
          <a:xfrm>
            <a:off x="2448631" y="1510331"/>
            <a:ext cx="619080" cy="369332"/>
          </a:xfrm>
          <a:prstGeom prst="rect">
            <a:avLst/>
          </a:prstGeom>
          <a:noFill/>
        </p:spPr>
        <p:txBody>
          <a:bodyPr wrap="none" rtlCol="0">
            <a:spAutoFit/>
          </a:bodyPr>
          <a:lstStyle/>
          <a:p>
            <a:pPr algn="ctr"/>
            <a:r>
              <a:rPr lang="en-GB" b="1" dirty="0"/>
              <a:t>VHF</a:t>
            </a:r>
          </a:p>
        </p:txBody>
      </p:sp>
      <p:sp>
        <p:nvSpPr>
          <p:cNvPr id="94" name="TextBox 93">
            <a:extLst>
              <a:ext uri="{FF2B5EF4-FFF2-40B4-BE49-F238E27FC236}">
                <a16:creationId xmlns:a16="http://schemas.microsoft.com/office/drawing/2014/main" id="{B6277A29-4934-263A-01BE-B10D6F7E5B7A}"/>
              </a:ext>
            </a:extLst>
          </p:cNvPr>
          <p:cNvSpPr txBox="1"/>
          <p:nvPr/>
        </p:nvSpPr>
        <p:spPr>
          <a:xfrm>
            <a:off x="1917447" y="2644589"/>
            <a:ext cx="636714" cy="369332"/>
          </a:xfrm>
          <a:prstGeom prst="rect">
            <a:avLst/>
          </a:prstGeom>
          <a:noFill/>
        </p:spPr>
        <p:txBody>
          <a:bodyPr wrap="none" rtlCol="0">
            <a:spAutoFit/>
          </a:bodyPr>
          <a:lstStyle/>
          <a:p>
            <a:pPr algn="ctr"/>
            <a:r>
              <a:rPr lang="en-GB" b="1" dirty="0"/>
              <a:t>UHF</a:t>
            </a:r>
          </a:p>
        </p:txBody>
      </p:sp>
      <p:sp>
        <p:nvSpPr>
          <p:cNvPr id="102" name="TextBox 101">
            <a:extLst>
              <a:ext uri="{FF2B5EF4-FFF2-40B4-BE49-F238E27FC236}">
                <a16:creationId xmlns:a16="http://schemas.microsoft.com/office/drawing/2014/main" id="{A1B5FCC1-21A6-3AD1-D919-E96210E630A4}"/>
              </a:ext>
            </a:extLst>
          </p:cNvPr>
          <p:cNvSpPr txBox="1"/>
          <p:nvPr/>
        </p:nvSpPr>
        <p:spPr>
          <a:xfrm>
            <a:off x="4212847" y="2991029"/>
            <a:ext cx="1016625" cy="276999"/>
          </a:xfrm>
          <a:prstGeom prst="rect">
            <a:avLst/>
          </a:prstGeom>
          <a:noFill/>
        </p:spPr>
        <p:txBody>
          <a:bodyPr wrap="none" rtlCol="0">
            <a:spAutoFit/>
          </a:bodyPr>
          <a:lstStyle/>
          <a:p>
            <a:r>
              <a:rPr lang="en-GB" sz="1200" dirty="0"/>
              <a:t>435.795MHz</a:t>
            </a:r>
          </a:p>
        </p:txBody>
      </p:sp>
      <p:sp>
        <p:nvSpPr>
          <p:cNvPr id="104" name="TextBox 103">
            <a:extLst>
              <a:ext uri="{FF2B5EF4-FFF2-40B4-BE49-F238E27FC236}">
                <a16:creationId xmlns:a16="http://schemas.microsoft.com/office/drawing/2014/main" id="{4350065D-9442-F2B3-7654-A8A0E302EFC0}"/>
              </a:ext>
            </a:extLst>
          </p:cNvPr>
          <p:cNvSpPr txBox="1"/>
          <p:nvPr/>
        </p:nvSpPr>
        <p:spPr>
          <a:xfrm>
            <a:off x="4163935" y="3125272"/>
            <a:ext cx="1000146" cy="646331"/>
          </a:xfrm>
          <a:prstGeom prst="rect">
            <a:avLst/>
          </a:prstGeom>
          <a:noFill/>
        </p:spPr>
        <p:txBody>
          <a:bodyPr wrap="none" rtlCol="0">
            <a:spAutoFit/>
          </a:bodyPr>
          <a:lstStyle/>
          <a:p>
            <a:pPr algn="ctr"/>
            <a:r>
              <a:rPr lang="en-GB" sz="1200" dirty="0"/>
              <a:t>Beacon CW </a:t>
            </a:r>
          </a:p>
          <a:p>
            <a:pPr algn="ctr"/>
            <a:r>
              <a:rPr lang="en-GB" sz="1200" dirty="0"/>
              <a:t>12 WPM</a:t>
            </a:r>
          </a:p>
          <a:p>
            <a:pPr algn="ctr"/>
            <a:r>
              <a:rPr lang="en-GB" sz="1200" dirty="0"/>
              <a:t>100mW</a:t>
            </a:r>
          </a:p>
        </p:txBody>
      </p:sp>
      <p:sp>
        <p:nvSpPr>
          <p:cNvPr id="133" name="TextBox 132">
            <a:extLst>
              <a:ext uri="{FF2B5EF4-FFF2-40B4-BE49-F238E27FC236}">
                <a16:creationId xmlns:a16="http://schemas.microsoft.com/office/drawing/2014/main" id="{F14A6103-4F9D-442B-784D-29841F353704}"/>
              </a:ext>
            </a:extLst>
          </p:cNvPr>
          <p:cNvSpPr txBox="1"/>
          <p:nvPr/>
        </p:nvSpPr>
        <p:spPr>
          <a:xfrm>
            <a:off x="8755602" y="2752835"/>
            <a:ext cx="799065" cy="369332"/>
          </a:xfrm>
          <a:prstGeom prst="rect">
            <a:avLst/>
          </a:prstGeom>
          <a:noFill/>
        </p:spPr>
        <p:txBody>
          <a:bodyPr wrap="none" rtlCol="0">
            <a:spAutoFit/>
          </a:bodyPr>
          <a:lstStyle/>
          <a:p>
            <a:r>
              <a:rPr lang="en-GB" dirty="0"/>
              <a:t>FO-29</a:t>
            </a:r>
          </a:p>
        </p:txBody>
      </p:sp>
      <p:sp>
        <p:nvSpPr>
          <p:cNvPr id="12" name="TextBox 11">
            <a:extLst>
              <a:ext uri="{FF2B5EF4-FFF2-40B4-BE49-F238E27FC236}">
                <a16:creationId xmlns:a16="http://schemas.microsoft.com/office/drawing/2014/main" id="{6FF85A65-21AC-6C61-2B2C-95F080BC449B}"/>
              </a:ext>
            </a:extLst>
          </p:cNvPr>
          <p:cNvSpPr txBox="1"/>
          <p:nvPr/>
        </p:nvSpPr>
        <p:spPr>
          <a:xfrm>
            <a:off x="3403955" y="2998645"/>
            <a:ext cx="808892" cy="276999"/>
          </a:xfrm>
          <a:prstGeom prst="rect">
            <a:avLst/>
          </a:prstGeom>
          <a:noFill/>
        </p:spPr>
        <p:txBody>
          <a:bodyPr wrap="square">
            <a:spAutoFit/>
          </a:bodyPr>
          <a:lstStyle/>
          <a:p>
            <a:pPr algn="ctr"/>
            <a:r>
              <a:rPr lang="en-GB" sz="1200" dirty="0"/>
              <a:t>1W</a:t>
            </a:r>
          </a:p>
        </p:txBody>
      </p:sp>
      <p:pic>
        <p:nvPicPr>
          <p:cNvPr id="18" name="Picture 17" descr="Amateur Radio Satellite FO-29">
            <a:extLst>
              <a:ext uri="{FF2B5EF4-FFF2-40B4-BE49-F238E27FC236}">
                <a16:creationId xmlns:a16="http://schemas.microsoft.com/office/drawing/2014/main" id="{9DB52AD3-8188-72A3-671E-A0617B6EA52F}"/>
              </a:ext>
            </a:extLst>
          </p:cNvPr>
          <p:cNvPicPr>
            <a:picLocks noChangeAspect="1"/>
          </p:cNvPicPr>
          <p:nvPr/>
        </p:nvPicPr>
        <p:blipFill>
          <a:blip r:embed="rId3"/>
          <a:stretch>
            <a:fillRect/>
          </a:stretch>
        </p:blipFill>
        <p:spPr>
          <a:xfrm>
            <a:off x="7943708" y="0"/>
            <a:ext cx="2422854" cy="2736400"/>
          </a:xfrm>
          <a:prstGeom prst="rect">
            <a:avLst/>
          </a:prstGeom>
        </p:spPr>
      </p:pic>
      <p:sp>
        <p:nvSpPr>
          <p:cNvPr id="29" name="Isosceles Triangle 28">
            <a:extLst>
              <a:ext uri="{FF2B5EF4-FFF2-40B4-BE49-F238E27FC236}">
                <a16:creationId xmlns:a16="http://schemas.microsoft.com/office/drawing/2014/main" id="{7144403E-FA28-4A6C-3806-3F3F4E16C4B2}"/>
              </a:ext>
            </a:extLst>
          </p:cNvPr>
          <p:cNvSpPr/>
          <p:nvPr/>
        </p:nvSpPr>
        <p:spPr>
          <a:xfrm rot="10800000">
            <a:off x="2644855" y="2641562"/>
            <a:ext cx="185434" cy="369332"/>
          </a:xfrm>
          <a:prstGeom prst="triangle">
            <a:avLst/>
          </a:prstGeom>
          <a:solidFill>
            <a:schemeClr val="bg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TextBox 31">
            <a:extLst>
              <a:ext uri="{FF2B5EF4-FFF2-40B4-BE49-F238E27FC236}">
                <a16:creationId xmlns:a16="http://schemas.microsoft.com/office/drawing/2014/main" id="{BEC10A41-3C3D-3ED9-5DC2-F2EDE3145D57}"/>
              </a:ext>
            </a:extLst>
          </p:cNvPr>
          <p:cNvSpPr txBox="1"/>
          <p:nvPr/>
        </p:nvSpPr>
        <p:spPr>
          <a:xfrm>
            <a:off x="2201917" y="3023538"/>
            <a:ext cx="1052275" cy="830997"/>
          </a:xfrm>
          <a:prstGeom prst="rect">
            <a:avLst/>
          </a:prstGeom>
          <a:noFill/>
        </p:spPr>
        <p:txBody>
          <a:bodyPr wrap="none" rtlCol="0">
            <a:spAutoFit/>
          </a:bodyPr>
          <a:lstStyle/>
          <a:p>
            <a:pPr algn="ctr"/>
            <a:r>
              <a:rPr lang="en-GB" sz="1200" dirty="0"/>
              <a:t>435.910MHz</a:t>
            </a:r>
          </a:p>
          <a:p>
            <a:pPr algn="ctr"/>
            <a:r>
              <a:rPr lang="en-GB" sz="1200" dirty="0"/>
              <a:t>PSK digital </a:t>
            </a:r>
          </a:p>
          <a:p>
            <a:pPr algn="ctr"/>
            <a:r>
              <a:rPr lang="en-GB" sz="1200" dirty="0" err="1"/>
              <a:t>Digitalker</a:t>
            </a:r>
            <a:endParaRPr lang="en-GB" sz="1200" dirty="0"/>
          </a:p>
          <a:p>
            <a:pPr algn="ctr"/>
            <a:r>
              <a:rPr lang="en-GB" sz="1200" dirty="0"/>
              <a:t>(Rarely used)</a:t>
            </a:r>
          </a:p>
        </p:txBody>
      </p:sp>
      <p:sp>
        <p:nvSpPr>
          <p:cNvPr id="57" name="TextBox 56">
            <a:extLst>
              <a:ext uri="{FF2B5EF4-FFF2-40B4-BE49-F238E27FC236}">
                <a16:creationId xmlns:a16="http://schemas.microsoft.com/office/drawing/2014/main" id="{0E3C687B-3483-9316-0F8D-1A3C2244F271}"/>
              </a:ext>
            </a:extLst>
          </p:cNvPr>
          <p:cNvSpPr txBox="1"/>
          <p:nvPr/>
        </p:nvSpPr>
        <p:spPr>
          <a:xfrm>
            <a:off x="814736" y="4170733"/>
            <a:ext cx="6094324" cy="1600438"/>
          </a:xfrm>
          <a:prstGeom prst="rect">
            <a:avLst/>
          </a:prstGeom>
          <a:noFill/>
        </p:spPr>
        <p:txBody>
          <a:bodyPr wrap="square" lIns="91440" tIns="45720" rIns="91440" bIns="45720" anchor="t">
            <a:spAutoFit/>
          </a:bodyPr>
          <a:lstStyle/>
          <a:p>
            <a:pPr marL="171450" marR="0" indent="-171450" algn="l" fontAlgn="base">
              <a:buFont typeface="Arial" panose="020B0604020202020204" pitchFamily="34" charset="0"/>
              <a:buChar char="•"/>
            </a:pPr>
            <a:r>
              <a:rPr lang="en-GB" sz="1400" b="0" i="0" dirty="0">
                <a:effectLst/>
                <a:latin typeface="Arial"/>
                <a:cs typeface="Arial"/>
              </a:rPr>
              <a:t>For more information about FO-20 and 29 visit the </a:t>
            </a:r>
            <a:r>
              <a:rPr lang="en-GB" sz="1400" b="0" i="0" u="none" strike="noStrike" dirty="0">
                <a:effectLst/>
                <a:latin typeface="Arial"/>
                <a:cs typeface="Arial"/>
              </a:rPr>
              <a:t>Japan Amateur Radio League</a:t>
            </a:r>
            <a:r>
              <a:rPr lang="en-GB" sz="1400" b="0" i="0" dirty="0">
                <a:effectLst/>
                <a:latin typeface="Arial"/>
                <a:cs typeface="Arial"/>
              </a:rPr>
              <a:t> (</a:t>
            </a:r>
            <a:r>
              <a:rPr lang="en-GB" sz="1400" b="0" i="0" u="none" strike="noStrike" dirty="0">
                <a:effectLst/>
                <a:latin typeface="Arial"/>
                <a:cs typeface="Arial"/>
                <a:hlinkClick r:id="rId4">
                  <a:extLst>
                    <a:ext uri="{A12FA001-AC4F-418D-AE19-62706E023703}">
                      <ahyp:hlinkClr xmlns:ahyp="http://schemas.microsoft.com/office/drawing/2018/hyperlinkcolor" val="tx"/>
                    </a:ext>
                  </a:extLst>
                </a:hlinkClick>
              </a:rPr>
              <a:t>English version</a:t>
            </a:r>
            <a:r>
              <a:rPr lang="en-GB" sz="1400" b="0" i="0" dirty="0">
                <a:effectLst/>
                <a:latin typeface="Arial"/>
                <a:cs typeface="Arial"/>
              </a:rPr>
              <a:t>) and the </a:t>
            </a:r>
            <a:r>
              <a:rPr lang="en-GB" sz="1400" b="0" i="0" u="none" strike="noStrike" dirty="0">
                <a:effectLst/>
                <a:latin typeface="Arial"/>
                <a:cs typeface="Arial"/>
              </a:rPr>
              <a:t>National Space Development Agency of Japan</a:t>
            </a:r>
            <a:r>
              <a:rPr lang="en-GB" sz="1400" b="0" i="0" dirty="0">
                <a:effectLst/>
                <a:latin typeface="Arial"/>
                <a:cs typeface="Arial"/>
              </a:rPr>
              <a:t> (</a:t>
            </a:r>
            <a:r>
              <a:rPr lang="en-GB" sz="1400" b="0" i="0" u="none" strike="noStrike" dirty="0">
                <a:effectLst/>
                <a:latin typeface="Arial"/>
                <a:cs typeface="Arial"/>
                <a:hlinkClick r:id="rId5">
                  <a:extLst>
                    <a:ext uri="{A12FA001-AC4F-418D-AE19-62706E023703}">
                      <ahyp:hlinkClr xmlns:ahyp="http://schemas.microsoft.com/office/drawing/2018/hyperlinkcolor" val="tx"/>
                    </a:ext>
                  </a:extLst>
                </a:hlinkClick>
              </a:rPr>
              <a:t>English version</a:t>
            </a:r>
            <a:r>
              <a:rPr lang="en-GB" sz="1400" b="0" i="0" dirty="0">
                <a:effectLst/>
                <a:latin typeface="Arial"/>
                <a:cs typeface="Arial"/>
              </a:rPr>
              <a:t>) web pages.</a:t>
            </a:r>
          </a:p>
          <a:p>
            <a:pPr marL="171450" indent="-171450" fontAlgn="base">
              <a:buFont typeface="Arial" panose="020B0604020202020204" pitchFamily="34" charset="0"/>
              <a:buChar char="•"/>
            </a:pPr>
            <a:r>
              <a:rPr lang="en-GB" sz="1400" b="0" i="0" dirty="0">
                <a:effectLst/>
                <a:latin typeface="Arial"/>
                <a:cs typeface="Arial"/>
              </a:rPr>
              <a:t>Mineo Wakita, JE9PEL, has FO-29 satellite telemetry analysis programs. The software will automatically analyse all digital telemetry from the satellite such as current, voltage, and temperature. The software is available from </a:t>
            </a:r>
            <a:r>
              <a:rPr lang="en-GB" sz="1400" b="0" i="0" u="none" strike="noStrike" dirty="0">
                <a:effectLst/>
                <a:latin typeface="Arial"/>
                <a:cs typeface="Arial"/>
                <a:hlinkClick r:id="rId6">
                  <a:extLst>
                    <a:ext uri="{A12FA001-AC4F-418D-AE19-62706E023703}">
                      <ahyp:hlinkClr xmlns:ahyp="http://schemas.microsoft.com/office/drawing/2018/hyperlinkcolor" val="tx"/>
                    </a:ext>
                  </a:extLst>
                </a:hlinkClick>
              </a:rPr>
              <a:t>http://www.ne.jp/asahi/hamradio/je9pel/</a:t>
            </a:r>
            <a:r>
              <a:rPr lang="en-GB" sz="1400" dirty="0">
                <a:latin typeface="Arial"/>
                <a:cs typeface="Arial"/>
              </a:rPr>
              <a:t> </a:t>
            </a:r>
            <a:endParaRPr lang="en-GB" sz="1400" b="0" i="0" dirty="0">
              <a:effectLst/>
              <a:latin typeface="Arial"/>
              <a:cs typeface="Arial"/>
            </a:endParaRPr>
          </a:p>
        </p:txBody>
      </p:sp>
    </p:spTree>
    <p:extLst>
      <p:ext uri="{BB962C8B-B14F-4D97-AF65-F5344CB8AC3E}">
        <p14:creationId xmlns:p14="http://schemas.microsoft.com/office/powerpoint/2010/main" val="10521872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Rectangle 83">
            <a:extLst>
              <a:ext uri="{FF2B5EF4-FFF2-40B4-BE49-F238E27FC236}">
                <a16:creationId xmlns:a16="http://schemas.microsoft.com/office/drawing/2014/main" id="{8F97A2D4-01F7-CD20-7C6F-EDF4D1F20F08}"/>
              </a:ext>
            </a:extLst>
          </p:cNvPr>
          <p:cNvSpPr/>
          <p:nvPr/>
        </p:nvSpPr>
        <p:spPr>
          <a:xfrm>
            <a:off x="1981383" y="2637956"/>
            <a:ext cx="3374851" cy="352142"/>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2" name="Rectangle 81">
            <a:extLst>
              <a:ext uri="{FF2B5EF4-FFF2-40B4-BE49-F238E27FC236}">
                <a16:creationId xmlns:a16="http://schemas.microsoft.com/office/drawing/2014/main" id="{EB1020F3-29E7-8BBD-35D3-9E9AAE32389B}"/>
              </a:ext>
            </a:extLst>
          </p:cNvPr>
          <p:cNvSpPr/>
          <p:nvPr/>
        </p:nvSpPr>
        <p:spPr>
          <a:xfrm>
            <a:off x="1986119" y="1547968"/>
            <a:ext cx="3374851" cy="352142"/>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2C9572F6-F8AD-B975-7A26-135D2C7BF875}"/>
              </a:ext>
            </a:extLst>
          </p:cNvPr>
          <p:cNvSpPr>
            <a:spLocks noGrp="1"/>
          </p:cNvSpPr>
          <p:nvPr>
            <p:ph type="title"/>
          </p:nvPr>
        </p:nvSpPr>
        <p:spPr>
          <a:xfrm>
            <a:off x="838200" y="365126"/>
            <a:ext cx="10515600" cy="914750"/>
          </a:xfrm>
        </p:spPr>
        <p:txBody>
          <a:bodyPr lIns="91440" tIns="45720" rIns="91440" bIns="45720" anchor="t"/>
          <a:lstStyle/>
          <a:p>
            <a:pPr algn="l"/>
            <a:r>
              <a:rPr lang="en-GB" sz="5850" dirty="0">
                <a:latin typeface="Arial"/>
                <a:cs typeface="Arial"/>
              </a:rPr>
              <a:t>AO-73 FUNcube-1</a:t>
            </a:r>
          </a:p>
        </p:txBody>
      </p:sp>
      <p:sp>
        <p:nvSpPr>
          <p:cNvPr id="5" name="TextBox 4">
            <a:extLst>
              <a:ext uri="{FF2B5EF4-FFF2-40B4-BE49-F238E27FC236}">
                <a16:creationId xmlns:a16="http://schemas.microsoft.com/office/drawing/2014/main" id="{C5393835-9BFE-7621-637E-9A93926BE24D}"/>
              </a:ext>
            </a:extLst>
          </p:cNvPr>
          <p:cNvSpPr txBox="1"/>
          <p:nvPr/>
        </p:nvSpPr>
        <p:spPr>
          <a:xfrm>
            <a:off x="691992" y="1538136"/>
            <a:ext cx="1366080" cy="369332"/>
          </a:xfrm>
          <a:prstGeom prst="rect">
            <a:avLst/>
          </a:prstGeom>
          <a:noFill/>
        </p:spPr>
        <p:txBody>
          <a:bodyPr wrap="none" rtlCol="0">
            <a:spAutoFit/>
          </a:bodyPr>
          <a:lstStyle/>
          <a:p>
            <a:pPr algn="ctr"/>
            <a:r>
              <a:rPr lang="en-GB" b="1" dirty="0"/>
              <a:t>UHF Uplink</a:t>
            </a:r>
          </a:p>
        </p:txBody>
      </p:sp>
      <p:sp>
        <p:nvSpPr>
          <p:cNvPr id="6" name="Rectangle 5">
            <a:extLst>
              <a:ext uri="{FF2B5EF4-FFF2-40B4-BE49-F238E27FC236}">
                <a16:creationId xmlns:a16="http://schemas.microsoft.com/office/drawing/2014/main" id="{FF5AEB32-4319-9292-CCB3-A0CD995BE8AC}"/>
              </a:ext>
            </a:extLst>
          </p:cNvPr>
          <p:cNvSpPr/>
          <p:nvPr/>
        </p:nvSpPr>
        <p:spPr>
          <a:xfrm>
            <a:off x="3294814" y="1538413"/>
            <a:ext cx="1543664" cy="369332"/>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rPr>
              <a:t>LSB / CW</a:t>
            </a:r>
          </a:p>
        </p:txBody>
      </p:sp>
      <p:sp>
        <p:nvSpPr>
          <p:cNvPr id="9" name="TextBox 8">
            <a:extLst>
              <a:ext uri="{FF2B5EF4-FFF2-40B4-BE49-F238E27FC236}">
                <a16:creationId xmlns:a16="http://schemas.microsoft.com/office/drawing/2014/main" id="{11F07103-D636-3CA1-B4C1-CA421CC2F19E}"/>
              </a:ext>
            </a:extLst>
          </p:cNvPr>
          <p:cNvSpPr txBox="1"/>
          <p:nvPr/>
        </p:nvSpPr>
        <p:spPr>
          <a:xfrm>
            <a:off x="2789276" y="1276803"/>
            <a:ext cx="1048685" cy="276999"/>
          </a:xfrm>
          <a:prstGeom prst="rect">
            <a:avLst/>
          </a:prstGeom>
          <a:noFill/>
        </p:spPr>
        <p:txBody>
          <a:bodyPr wrap="none" rtlCol="0">
            <a:spAutoFit/>
          </a:bodyPr>
          <a:lstStyle/>
          <a:p>
            <a:r>
              <a:rPr lang="en-GB" sz="1200" dirty="0"/>
              <a:t>435.150MHz</a:t>
            </a:r>
          </a:p>
        </p:txBody>
      </p:sp>
      <p:sp>
        <p:nvSpPr>
          <p:cNvPr id="11" name="TextBox 10">
            <a:extLst>
              <a:ext uri="{FF2B5EF4-FFF2-40B4-BE49-F238E27FC236}">
                <a16:creationId xmlns:a16="http://schemas.microsoft.com/office/drawing/2014/main" id="{6FAC534A-B685-1E3C-5C08-46AF197E3249}"/>
              </a:ext>
            </a:extLst>
          </p:cNvPr>
          <p:cNvSpPr txBox="1"/>
          <p:nvPr/>
        </p:nvSpPr>
        <p:spPr>
          <a:xfrm>
            <a:off x="4337038" y="1276803"/>
            <a:ext cx="1016625" cy="276999"/>
          </a:xfrm>
          <a:prstGeom prst="rect">
            <a:avLst/>
          </a:prstGeom>
          <a:noFill/>
        </p:spPr>
        <p:txBody>
          <a:bodyPr wrap="none" rtlCol="0">
            <a:spAutoFit/>
          </a:bodyPr>
          <a:lstStyle/>
          <a:p>
            <a:r>
              <a:rPr lang="en-GB" sz="1200" dirty="0"/>
              <a:t>435.130MHz</a:t>
            </a:r>
          </a:p>
        </p:txBody>
      </p:sp>
      <p:sp>
        <p:nvSpPr>
          <p:cNvPr id="17" name="Rectangle 16">
            <a:extLst>
              <a:ext uri="{FF2B5EF4-FFF2-40B4-BE49-F238E27FC236}">
                <a16:creationId xmlns:a16="http://schemas.microsoft.com/office/drawing/2014/main" id="{C4EE55B9-D0BC-1864-4591-EBA5FD882086}"/>
              </a:ext>
            </a:extLst>
          </p:cNvPr>
          <p:cNvSpPr/>
          <p:nvPr/>
        </p:nvSpPr>
        <p:spPr>
          <a:xfrm>
            <a:off x="3309566" y="2624879"/>
            <a:ext cx="1543664" cy="369332"/>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rPr>
              <a:t>USB / CW</a:t>
            </a:r>
          </a:p>
        </p:txBody>
      </p:sp>
      <p:sp>
        <p:nvSpPr>
          <p:cNvPr id="19" name="TextBox 18">
            <a:extLst>
              <a:ext uri="{FF2B5EF4-FFF2-40B4-BE49-F238E27FC236}">
                <a16:creationId xmlns:a16="http://schemas.microsoft.com/office/drawing/2014/main" id="{8FC65F16-75D1-C056-9D23-518361305478}"/>
              </a:ext>
            </a:extLst>
          </p:cNvPr>
          <p:cNvSpPr txBox="1"/>
          <p:nvPr/>
        </p:nvSpPr>
        <p:spPr>
          <a:xfrm>
            <a:off x="2794196" y="2363269"/>
            <a:ext cx="1016625" cy="276999"/>
          </a:xfrm>
          <a:prstGeom prst="rect">
            <a:avLst/>
          </a:prstGeom>
          <a:noFill/>
        </p:spPr>
        <p:txBody>
          <a:bodyPr wrap="none" rtlCol="0">
            <a:spAutoFit/>
          </a:bodyPr>
          <a:lstStyle/>
          <a:p>
            <a:r>
              <a:rPr lang="en-GB" sz="1200" dirty="0"/>
              <a:t>145.950MHz</a:t>
            </a:r>
          </a:p>
        </p:txBody>
      </p:sp>
      <p:sp>
        <p:nvSpPr>
          <p:cNvPr id="21" name="TextBox 20">
            <a:extLst>
              <a:ext uri="{FF2B5EF4-FFF2-40B4-BE49-F238E27FC236}">
                <a16:creationId xmlns:a16="http://schemas.microsoft.com/office/drawing/2014/main" id="{8539AB40-35D7-A93D-B262-2AF5BCF5A193}"/>
              </a:ext>
            </a:extLst>
          </p:cNvPr>
          <p:cNvSpPr txBox="1"/>
          <p:nvPr/>
        </p:nvSpPr>
        <p:spPr>
          <a:xfrm>
            <a:off x="4341958" y="2363269"/>
            <a:ext cx="1016625" cy="276999"/>
          </a:xfrm>
          <a:prstGeom prst="rect">
            <a:avLst/>
          </a:prstGeom>
          <a:noFill/>
        </p:spPr>
        <p:txBody>
          <a:bodyPr wrap="none" rtlCol="0">
            <a:spAutoFit/>
          </a:bodyPr>
          <a:lstStyle/>
          <a:p>
            <a:r>
              <a:rPr lang="en-GB" sz="1200" dirty="0"/>
              <a:t>145.970MHz</a:t>
            </a:r>
          </a:p>
        </p:txBody>
      </p:sp>
      <p:sp>
        <p:nvSpPr>
          <p:cNvPr id="22" name="Isosceles Triangle 21">
            <a:extLst>
              <a:ext uri="{FF2B5EF4-FFF2-40B4-BE49-F238E27FC236}">
                <a16:creationId xmlns:a16="http://schemas.microsoft.com/office/drawing/2014/main" id="{1A8EB296-53B0-E86D-4DCC-E4640A342A72}"/>
              </a:ext>
            </a:extLst>
          </p:cNvPr>
          <p:cNvSpPr/>
          <p:nvPr/>
        </p:nvSpPr>
        <p:spPr>
          <a:xfrm rot="10800000">
            <a:off x="2303134" y="2617185"/>
            <a:ext cx="185434" cy="369332"/>
          </a:xfrm>
          <a:prstGeom prst="triangle">
            <a:avLst/>
          </a:prstGeom>
          <a:solidFill>
            <a:schemeClr val="bg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extLst>
              <a:ext uri="{FF2B5EF4-FFF2-40B4-BE49-F238E27FC236}">
                <a16:creationId xmlns:a16="http://schemas.microsoft.com/office/drawing/2014/main" id="{C6886F69-7E32-05DB-99EC-9F1B0FB4866D}"/>
              </a:ext>
            </a:extLst>
          </p:cNvPr>
          <p:cNvSpPr txBox="1"/>
          <p:nvPr/>
        </p:nvSpPr>
        <p:spPr>
          <a:xfrm>
            <a:off x="1876841" y="2359422"/>
            <a:ext cx="1016625" cy="276999"/>
          </a:xfrm>
          <a:prstGeom prst="rect">
            <a:avLst/>
          </a:prstGeom>
          <a:noFill/>
        </p:spPr>
        <p:txBody>
          <a:bodyPr wrap="none" rtlCol="0">
            <a:spAutoFit/>
          </a:bodyPr>
          <a:lstStyle/>
          <a:p>
            <a:r>
              <a:rPr lang="en-GB" sz="1200" dirty="0"/>
              <a:t>145.935MHz</a:t>
            </a:r>
          </a:p>
        </p:txBody>
      </p:sp>
      <p:cxnSp>
        <p:nvCxnSpPr>
          <p:cNvPr id="26" name="Straight Arrow Connector 25">
            <a:extLst>
              <a:ext uri="{FF2B5EF4-FFF2-40B4-BE49-F238E27FC236}">
                <a16:creationId xmlns:a16="http://schemas.microsoft.com/office/drawing/2014/main" id="{3820A10B-FC1A-03EA-84E1-DFB0893D7995}"/>
              </a:ext>
            </a:extLst>
          </p:cNvPr>
          <p:cNvCxnSpPr>
            <a:cxnSpLocks/>
            <a:stCxn id="6" idx="1"/>
            <a:endCxn id="19" idx="0"/>
          </p:cNvCxnSpPr>
          <p:nvPr/>
        </p:nvCxnSpPr>
        <p:spPr>
          <a:xfrm>
            <a:off x="3294814" y="1723079"/>
            <a:ext cx="7695" cy="64019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25FBD5F6-40B1-48D6-AB98-6EA788C27BD6}"/>
              </a:ext>
            </a:extLst>
          </p:cNvPr>
          <p:cNvCxnSpPr>
            <a:cxnSpLocks/>
            <a:stCxn id="6" idx="3"/>
            <a:endCxn id="21" idx="0"/>
          </p:cNvCxnSpPr>
          <p:nvPr/>
        </p:nvCxnSpPr>
        <p:spPr>
          <a:xfrm>
            <a:off x="4838478" y="1723079"/>
            <a:ext cx="11793" cy="64019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3" name="TextBox 32">
            <a:extLst>
              <a:ext uri="{FF2B5EF4-FFF2-40B4-BE49-F238E27FC236}">
                <a16:creationId xmlns:a16="http://schemas.microsoft.com/office/drawing/2014/main" id="{B3D47CFD-9EF8-3873-BB8C-BECF59477BA8}"/>
              </a:ext>
            </a:extLst>
          </p:cNvPr>
          <p:cNvSpPr txBox="1"/>
          <p:nvPr/>
        </p:nvSpPr>
        <p:spPr>
          <a:xfrm>
            <a:off x="3292858" y="1993937"/>
            <a:ext cx="1545620" cy="461665"/>
          </a:xfrm>
          <a:prstGeom prst="rect">
            <a:avLst/>
          </a:prstGeom>
          <a:noFill/>
        </p:spPr>
        <p:txBody>
          <a:bodyPr wrap="square" rtlCol="0">
            <a:spAutoFit/>
          </a:bodyPr>
          <a:lstStyle/>
          <a:p>
            <a:pPr algn="ctr"/>
            <a:r>
              <a:rPr lang="en-GB" sz="1200" b="1" dirty="0"/>
              <a:t>Inverting</a:t>
            </a:r>
            <a:r>
              <a:rPr lang="en-GB" sz="1200" dirty="0"/>
              <a:t> Linear Transponder</a:t>
            </a:r>
          </a:p>
        </p:txBody>
      </p:sp>
      <p:sp>
        <p:nvSpPr>
          <p:cNvPr id="35" name="TextBox 34">
            <a:extLst>
              <a:ext uri="{FF2B5EF4-FFF2-40B4-BE49-F238E27FC236}">
                <a16:creationId xmlns:a16="http://schemas.microsoft.com/office/drawing/2014/main" id="{AB0CBE9E-73D0-EFAE-4CF0-FCBB19B7805E}"/>
              </a:ext>
            </a:extLst>
          </p:cNvPr>
          <p:cNvSpPr txBox="1"/>
          <p:nvPr/>
        </p:nvSpPr>
        <p:spPr>
          <a:xfrm>
            <a:off x="1630934" y="2994211"/>
            <a:ext cx="1524905" cy="646331"/>
          </a:xfrm>
          <a:prstGeom prst="rect">
            <a:avLst/>
          </a:prstGeom>
          <a:noFill/>
        </p:spPr>
        <p:txBody>
          <a:bodyPr wrap="none" rtlCol="0">
            <a:spAutoFit/>
          </a:bodyPr>
          <a:lstStyle/>
          <a:p>
            <a:pPr algn="ctr"/>
            <a:r>
              <a:rPr lang="en-GB" sz="1200" dirty="0"/>
              <a:t>Telemetry</a:t>
            </a:r>
          </a:p>
          <a:p>
            <a:pPr algn="ctr"/>
            <a:r>
              <a:rPr lang="en-GB" sz="1200" dirty="0"/>
              <a:t>1,200 bps BPSK FEC</a:t>
            </a:r>
          </a:p>
          <a:p>
            <a:pPr algn="ctr"/>
            <a:r>
              <a:rPr lang="en-GB" sz="1200" dirty="0"/>
              <a:t>30 or 300mW. </a:t>
            </a:r>
          </a:p>
        </p:txBody>
      </p:sp>
      <p:cxnSp>
        <p:nvCxnSpPr>
          <p:cNvPr id="37" name="Straight Connector 36">
            <a:extLst>
              <a:ext uri="{FF2B5EF4-FFF2-40B4-BE49-F238E27FC236}">
                <a16:creationId xmlns:a16="http://schemas.microsoft.com/office/drawing/2014/main" id="{28396CFC-D494-F24C-BC04-C3DE3F928B57}"/>
              </a:ext>
            </a:extLst>
          </p:cNvPr>
          <p:cNvCxnSpPr>
            <a:cxnSpLocks/>
          </p:cNvCxnSpPr>
          <p:nvPr/>
        </p:nvCxnSpPr>
        <p:spPr>
          <a:xfrm>
            <a:off x="1986119" y="1538413"/>
            <a:ext cx="336754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91258855-E664-357B-FC61-43A9C924E5F6}"/>
              </a:ext>
            </a:extLst>
          </p:cNvPr>
          <p:cNvCxnSpPr>
            <a:cxnSpLocks/>
          </p:cNvCxnSpPr>
          <p:nvPr/>
        </p:nvCxnSpPr>
        <p:spPr>
          <a:xfrm>
            <a:off x="1986119" y="1907745"/>
            <a:ext cx="336754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3AF26D4D-D958-5F15-52DC-548EB8FD823E}"/>
              </a:ext>
            </a:extLst>
          </p:cNvPr>
          <p:cNvCxnSpPr>
            <a:cxnSpLocks/>
          </p:cNvCxnSpPr>
          <p:nvPr/>
        </p:nvCxnSpPr>
        <p:spPr>
          <a:xfrm>
            <a:off x="1896707" y="2627017"/>
            <a:ext cx="345695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F3C9AFB6-97D2-3616-85F9-ADBB5DC7F114}"/>
              </a:ext>
            </a:extLst>
          </p:cNvPr>
          <p:cNvCxnSpPr>
            <a:cxnSpLocks/>
          </p:cNvCxnSpPr>
          <p:nvPr/>
        </p:nvCxnSpPr>
        <p:spPr>
          <a:xfrm>
            <a:off x="1916371" y="2995317"/>
            <a:ext cx="3413719" cy="0"/>
          </a:xfrm>
          <a:prstGeom prst="line">
            <a:avLst/>
          </a:prstGeom>
        </p:spPr>
        <p:style>
          <a:lnRef idx="2">
            <a:schemeClr val="accent1"/>
          </a:lnRef>
          <a:fillRef idx="0">
            <a:schemeClr val="accent1"/>
          </a:fillRef>
          <a:effectRef idx="1">
            <a:schemeClr val="accent1"/>
          </a:effectRef>
          <a:fontRef idx="minor">
            <a:schemeClr val="tx1"/>
          </a:fontRef>
        </p:style>
      </p:cxnSp>
      <p:sp>
        <p:nvSpPr>
          <p:cNvPr id="49" name="TextBox 48">
            <a:extLst>
              <a:ext uri="{FF2B5EF4-FFF2-40B4-BE49-F238E27FC236}">
                <a16:creationId xmlns:a16="http://schemas.microsoft.com/office/drawing/2014/main" id="{434465FC-291F-D0A9-8EC3-0E355B282062}"/>
              </a:ext>
            </a:extLst>
          </p:cNvPr>
          <p:cNvSpPr txBox="1"/>
          <p:nvPr/>
        </p:nvSpPr>
        <p:spPr>
          <a:xfrm>
            <a:off x="3717031" y="3012785"/>
            <a:ext cx="699229" cy="276999"/>
          </a:xfrm>
          <a:prstGeom prst="rect">
            <a:avLst/>
          </a:prstGeom>
          <a:noFill/>
        </p:spPr>
        <p:txBody>
          <a:bodyPr wrap="none" rtlCol="0">
            <a:spAutoFit/>
          </a:bodyPr>
          <a:lstStyle/>
          <a:p>
            <a:pPr algn="ctr"/>
            <a:r>
              <a:rPr lang="en-GB" sz="1200" dirty="0"/>
              <a:t>300mW</a:t>
            </a:r>
          </a:p>
        </p:txBody>
      </p:sp>
      <p:pic>
        <p:nvPicPr>
          <p:cNvPr id="51" name="Picture 50">
            <a:extLst>
              <a:ext uri="{FF2B5EF4-FFF2-40B4-BE49-F238E27FC236}">
                <a16:creationId xmlns:a16="http://schemas.microsoft.com/office/drawing/2014/main" id="{9D3A8A96-CD2E-ADB8-4F75-A920F62F79AD}"/>
              </a:ext>
            </a:extLst>
          </p:cNvPr>
          <p:cNvPicPr>
            <a:picLocks noChangeAspect="1"/>
          </p:cNvPicPr>
          <p:nvPr/>
        </p:nvPicPr>
        <p:blipFill>
          <a:blip r:embed="rId3"/>
          <a:stretch>
            <a:fillRect/>
          </a:stretch>
        </p:blipFill>
        <p:spPr>
          <a:xfrm>
            <a:off x="7764660" y="244148"/>
            <a:ext cx="3445946" cy="2526515"/>
          </a:xfrm>
          <a:prstGeom prst="rect">
            <a:avLst/>
          </a:prstGeom>
        </p:spPr>
      </p:pic>
      <p:sp>
        <p:nvSpPr>
          <p:cNvPr id="52" name="TextBox 51">
            <a:extLst>
              <a:ext uri="{FF2B5EF4-FFF2-40B4-BE49-F238E27FC236}">
                <a16:creationId xmlns:a16="http://schemas.microsoft.com/office/drawing/2014/main" id="{79F08F84-8253-4A55-FA72-046DCEAB4510}"/>
              </a:ext>
            </a:extLst>
          </p:cNvPr>
          <p:cNvSpPr txBox="1"/>
          <p:nvPr/>
        </p:nvSpPr>
        <p:spPr>
          <a:xfrm>
            <a:off x="7701760" y="2809392"/>
            <a:ext cx="3571747" cy="307777"/>
          </a:xfrm>
          <a:prstGeom prst="rect">
            <a:avLst/>
          </a:prstGeom>
          <a:noFill/>
        </p:spPr>
        <p:txBody>
          <a:bodyPr wrap="none" rtlCol="0">
            <a:spAutoFit/>
          </a:bodyPr>
          <a:lstStyle/>
          <a:p>
            <a:r>
              <a:rPr lang="en-GB" sz="1400" i="1" dirty="0"/>
              <a:t>AO-73 FUNcube-1 flight model © AMSAT-UK </a:t>
            </a:r>
            <a:endParaRPr lang="en-GB" sz="1400" dirty="0"/>
          </a:p>
        </p:txBody>
      </p:sp>
      <p:sp>
        <p:nvSpPr>
          <p:cNvPr id="54" name="TextBox 53">
            <a:extLst>
              <a:ext uri="{FF2B5EF4-FFF2-40B4-BE49-F238E27FC236}">
                <a16:creationId xmlns:a16="http://schemas.microsoft.com/office/drawing/2014/main" id="{38B14A83-2826-FCF6-FFAF-5E662C805DEF}"/>
              </a:ext>
            </a:extLst>
          </p:cNvPr>
          <p:cNvSpPr txBox="1"/>
          <p:nvPr/>
        </p:nvSpPr>
        <p:spPr>
          <a:xfrm>
            <a:off x="7714628" y="3033938"/>
            <a:ext cx="3723706" cy="3970318"/>
          </a:xfrm>
          <a:prstGeom prst="rect">
            <a:avLst/>
          </a:prstGeom>
          <a:noFill/>
        </p:spPr>
        <p:txBody>
          <a:bodyPr wrap="square" lIns="91440" tIns="45720" rIns="91440" bIns="45720" anchor="t">
            <a:spAutoFit/>
          </a:bodyPr>
          <a:lstStyle/>
          <a:p>
            <a:pPr marR="0" lvl="0" algn="l">
              <a:lnSpc>
                <a:spcPts val="2100"/>
              </a:lnSpc>
            </a:pPr>
            <a:r>
              <a:rPr lang="en-GB" sz="1400" b="1" i="0" dirty="0">
                <a:effectLst/>
                <a:latin typeface="Arial"/>
                <a:cs typeface="Arial"/>
              </a:rPr>
              <a:t>Altitude</a:t>
            </a:r>
            <a:r>
              <a:rPr lang="en-GB" sz="1400" b="0" i="0" dirty="0">
                <a:effectLst/>
                <a:latin typeface="Arial"/>
                <a:cs typeface="Arial"/>
              </a:rPr>
              <a:t>: 		514 km to 567 km</a:t>
            </a:r>
          </a:p>
          <a:p>
            <a:pPr marR="0" lvl="0" algn="l">
              <a:lnSpc>
                <a:spcPts val="2100"/>
              </a:lnSpc>
            </a:pPr>
            <a:r>
              <a:rPr lang="en-GB" sz="1400" b="1" i="0" dirty="0">
                <a:effectLst/>
                <a:latin typeface="Arial"/>
                <a:cs typeface="Arial"/>
              </a:rPr>
              <a:t>Inclination</a:t>
            </a:r>
            <a:r>
              <a:rPr lang="en-GB" sz="1400" b="0" i="0" dirty="0">
                <a:effectLst/>
                <a:latin typeface="Arial"/>
                <a:cs typeface="Arial"/>
              </a:rPr>
              <a:t>: 	97.8°</a:t>
            </a:r>
          </a:p>
          <a:p>
            <a:pPr marR="0" lvl="0" algn="l">
              <a:lnSpc>
                <a:spcPts val="2100"/>
              </a:lnSpc>
            </a:pPr>
            <a:r>
              <a:rPr lang="en-GB" sz="1400" b="1" i="0" dirty="0">
                <a:effectLst/>
                <a:latin typeface="Arial"/>
                <a:cs typeface="Arial"/>
              </a:rPr>
              <a:t>Speed</a:t>
            </a:r>
            <a:r>
              <a:rPr lang="en-GB" sz="1400" b="0" i="0" dirty="0">
                <a:effectLst/>
                <a:latin typeface="Arial"/>
                <a:cs typeface="Arial"/>
              </a:rPr>
              <a:t>: 		</a:t>
            </a:r>
            <a:r>
              <a:rPr lang="en-GB" sz="1400" dirty="0">
                <a:latin typeface="Arial"/>
                <a:cs typeface="Arial"/>
              </a:rPr>
              <a:t>7.59</a:t>
            </a:r>
            <a:r>
              <a:rPr lang="en-GB" sz="1400" b="0" i="0" dirty="0">
                <a:effectLst/>
                <a:latin typeface="Arial"/>
                <a:cs typeface="Arial"/>
              </a:rPr>
              <a:t> km/s</a:t>
            </a:r>
          </a:p>
          <a:p>
            <a:pPr marR="0" lvl="0" algn="l">
              <a:lnSpc>
                <a:spcPts val="2100"/>
              </a:lnSpc>
            </a:pPr>
            <a:r>
              <a:rPr lang="en-GB" sz="1400" b="1" i="0" dirty="0">
                <a:effectLst/>
                <a:latin typeface="Arial"/>
                <a:cs typeface="Arial"/>
              </a:rPr>
              <a:t>Orbital Period</a:t>
            </a:r>
            <a:r>
              <a:rPr lang="en-GB" sz="1400" b="0" i="0" dirty="0">
                <a:effectLst/>
                <a:latin typeface="Arial"/>
                <a:cs typeface="Arial"/>
              </a:rPr>
              <a:t>: 	95 minutes</a:t>
            </a:r>
            <a:r>
              <a:rPr lang="en-GB" sz="1400" dirty="0">
                <a:latin typeface="Arial"/>
                <a:cs typeface="Arial"/>
              </a:rPr>
              <a:t>			15.1 rev/day</a:t>
            </a:r>
          </a:p>
          <a:p>
            <a:r>
              <a:rPr lang="en-GB" sz="1400" b="1" dirty="0">
                <a:latin typeface="Arial"/>
                <a:cs typeface="Arial"/>
              </a:rPr>
              <a:t>Launch mass:</a:t>
            </a:r>
            <a:r>
              <a:rPr lang="en-GB" sz="1400" dirty="0">
                <a:latin typeface="Arial"/>
                <a:cs typeface="Arial"/>
              </a:rPr>
              <a:t>	0.98 kg</a:t>
            </a:r>
          </a:p>
          <a:p>
            <a:r>
              <a:rPr lang="en-GB" sz="1400" b="1" dirty="0">
                <a:latin typeface="Arial"/>
                <a:cs typeface="Arial"/>
              </a:rPr>
              <a:t>Power:</a:t>
            </a:r>
            <a:r>
              <a:rPr lang="en-GB" sz="1400" dirty="0">
                <a:latin typeface="Arial"/>
                <a:cs typeface="Arial"/>
              </a:rPr>
              <a:t>		2.2 watts</a:t>
            </a:r>
          </a:p>
          <a:p>
            <a:pPr marR="0" lvl="0" algn="l">
              <a:lnSpc>
                <a:spcPts val="2100"/>
              </a:lnSpc>
            </a:pPr>
            <a:endParaRPr lang="en-GB" sz="1400" dirty="0">
              <a:latin typeface="Arial"/>
              <a:cs typeface="Arial"/>
            </a:endParaRPr>
          </a:p>
          <a:p>
            <a:pPr>
              <a:lnSpc>
                <a:spcPts val="2100"/>
              </a:lnSpc>
            </a:pPr>
            <a:r>
              <a:rPr lang="en-GB" sz="1400" b="1" dirty="0">
                <a:latin typeface="Arial"/>
                <a:cs typeface="Arial"/>
              </a:rPr>
              <a:t>Launched</a:t>
            </a:r>
            <a:r>
              <a:rPr lang="en-GB" sz="1400" dirty="0">
                <a:latin typeface="Arial"/>
                <a:cs typeface="Arial"/>
              </a:rPr>
              <a:t>:        	21 Nov 2013</a:t>
            </a:r>
          </a:p>
          <a:p>
            <a:pPr>
              <a:lnSpc>
                <a:spcPts val="2100"/>
              </a:lnSpc>
            </a:pPr>
            <a:r>
              <a:rPr lang="en-GB" sz="1400" b="1" dirty="0">
                <a:latin typeface="Arial"/>
                <a:cs typeface="Arial"/>
              </a:rPr>
              <a:t>Launch vehicle:	</a:t>
            </a:r>
            <a:r>
              <a:rPr lang="en-GB" sz="1400" dirty="0">
                <a:latin typeface="Arial"/>
                <a:cs typeface="Arial"/>
              </a:rPr>
              <a:t>Dnepr</a:t>
            </a:r>
          </a:p>
          <a:p>
            <a:pPr>
              <a:lnSpc>
                <a:spcPts val="2100"/>
              </a:lnSpc>
            </a:pPr>
            <a:r>
              <a:rPr lang="en-GB" sz="1400" b="1" dirty="0">
                <a:latin typeface="Arial"/>
                <a:cs typeface="Arial"/>
              </a:rPr>
              <a:t>Launch site: </a:t>
            </a:r>
            <a:r>
              <a:rPr lang="en-GB" sz="1400" dirty="0">
                <a:latin typeface="Arial"/>
                <a:cs typeface="Arial"/>
              </a:rPr>
              <a:t>	Yasny Launch Base, 		Orenburg, Russia</a:t>
            </a:r>
          </a:p>
          <a:p>
            <a:pPr marR="0" lvl="0" algn="l">
              <a:lnSpc>
                <a:spcPts val="2100"/>
              </a:lnSpc>
            </a:pPr>
            <a:endParaRPr lang="en-GB" sz="1400" dirty="0"/>
          </a:p>
          <a:p>
            <a:pPr marR="0" lvl="0" algn="l">
              <a:lnSpc>
                <a:spcPts val="2100"/>
              </a:lnSpc>
            </a:pPr>
            <a:endParaRPr lang="en-GB" sz="1400" dirty="0"/>
          </a:p>
          <a:p>
            <a:endParaRPr lang="en-GB" sz="1400" dirty="0"/>
          </a:p>
        </p:txBody>
      </p:sp>
      <p:sp>
        <p:nvSpPr>
          <p:cNvPr id="58" name="TextBox 57">
            <a:extLst>
              <a:ext uri="{FF2B5EF4-FFF2-40B4-BE49-F238E27FC236}">
                <a16:creationId xmlns:a16="http://schemas.microsoft.com/office/drawing/2014/main" id="{9FE5A891-73D1-A256-FC2D-0E61BAA97FD0}"/>
              </a:ext>
            </a:extLst>
          </p:cNvPr>
          <p:cNvSpPr txBox="1"/>
          <p:nvPr/>
        </p:nvSpPr>
        <p:spPr>
          <a:xfrm>
            <a:off x="766676" y="3965986"/>
            <a:ext cx="5900709" cy="523220"/>
          </a:xfrm>
          <a:prstGeom prst="rect">
            <a:avLst/>
          </a:prstGeom>
          <a:noFill/>
        </p:spPr>
        <p:txBody>
          <a:bodyPr wrap="square" lIns="91440" tIns="45720" rIns="91440" bIns="45720" anchor="t">
            <a:spAutoFit/>
          </a:bodyPr>
          <a:lstStyle/>
          <a:p>
            <a:r>
              <a:rPr lang="en-GB" sz="1400" b="0" i="0" dirty="0">
                <a:solidFill>
                  <a:srgbClr val="333333"/>
                </a:solidFill>
                <a:effectLst/>
                <a:latin typeface="Arial"/>
                <a:cs typeface="Arial"/>
              </a:rPr>
              <a:t>The passband may be up to 15 kHz higher depending on on-board temperatures. Low temperatures give higher frequencies.</a:t>
            </a:r>
            <a:endParaRPr lang="en-GB" sz="1400">
              <a:latin typeface="Arial"/>
              <a:cs typeface="Arial"/>
            </a:endParaRPr>
          </a:p>
        </p:txBody>
      </p:sp>
      <p:sp>
        <p:nvSpPr>
          <p:cNvPr id="70" name="TextBox 69">
            <a:extLst>
              <a:ext uri="{FF2B5EF4-FFF2-40B4-BE49-F238E27FC236}">
                <a16:creationId xmlns:a16="http://schemas.microsoft.com/office/drawing/2014/main" id="{7D14B7E7-7677-69E4-6199-B19E50597187}"/>
              </a:ext>
            </a:extLst>
          </p:cNvPr>
          <p:cNvSpPr txBox="1"/>
          <p:nvPr/>
        </p:nvSpPr>
        <p:spPr>
          <a:xfrm>
            <a:off x="379623" y="2624879"/>
            <a:ext cx="1657184" cy="369332"/>
          </a:xfrm>
          <a:prstGeom prst="rect">
            <a:avLst/>
          </a:prstGeom>
          <a:noFill/>
        </p:spPr>
        <p:txBody>
          <a:bodyPr wrap="none" rtlCol="0">
            <a:spAutoFit/>
          </a:bodyPr>
          <a:lstStyle/>
          <a:p>
            <a:pPr algn="ctr"/>
            <a:r>
              <a:rPr lang="en-GB" b="1" dirty="0"/>
              <a:t>VHF Downlink</a:t>
            </a:r>
          </a:p>
        </p:txBody>
      </p:sp>
      <p:sp>
        <p:nvSpPr>
          <p:cNvPr id="76" name="TextBox 75">
            <a:extLst>
              <a:ext uri="{FF2B5EF4-FFF2-40B4-BE49-F238E27FC236}">
                <a16:creationId xmlns:a16="http://schemas.microsoft.com/office/drawing/2014/main" id="{2CF3B05C-7216-7DA3-8B3D-F9B5EEB4F909}"/>
              </a:ext>
            </a:extLst>
          </p:cNvPr>
          <p:cNvSpPr txBox="1"/>
          <p:nvPr/>
        </p:nvSpPr>
        <p:spPr>
          <a:xfrm>
            <a:off x="553503" y="4883174"/>
            <a:ext cx="6338910" cy="1169551"/>
          </a:xfrm>
          <a:prstGeom prst="rect">
            <a:avLst/>
          </a:prstGeom>
          <a:noFill/>
        </p:spPr>
        <p:txBody>
          <a:bodyPr wrap="square" lIns="91440" tIns="45720" rIns="91440" bIns="45720" anchor="t">
            <a:spAutoFit/>
          </a:bodyPr>
          <a:lstStyle/>
          <a:p>
            <a:pPr marL="0" marR="0" indent="0" algn="l">
              <a:buNone/>
            </a:pPr>
            <a:r>
              <a:rPr lang="en-GB" sz="1400" b="0" i="0" dirty="0">
                <a:effectLst/>
                <a:latin typeface="Arial"/>
                <a:cs typeface="Arial"/>
              </a:rPr>
              <a:t>FUNcube telemetry is received </a:t>
            </a:r>
            <a:r>
              <a:rPr lang="en-GB" sz="1400" dirty="0">
                <a:latin typeface="Arial"/>
                <a:cs typeface="Arial"/>
              </a:rPr>
              <a:t>via</a:t>
            </a:r>
            <a:r>
              <a:rPr lang="en-GB" sz="1400" b="0" i="0" dirty="0">
                <a:effectLst/>
                <a:latin typeface="Arial"/>
                <a:cs typeface="Arial"/>
              </a:rPr>
              <a:t> </a:t>
            </a:r>
            <a:r>
              <a:rPr lang="en-GB" sz="1400" b="0" i="0" u="none" strike="noStrike" dirty="0">
                <a:effectLst/>
                <a:latin typeface="Arial"/>
                <a:cs typeface="Arial"/>
              </a:rPr>
              <a:t>radio amateurs</a:t>
            </a:r>
            <a:r>
              <a:rPr lang="en-GB" sz="1400" b="0" i="0" dirty="0">
                <a:effectLst/>
                <a:latin typeface="Arial"/>
                <a:cs typeface="Arial"/>
              </a:rPr>
              <a:t> who upload the data to the</a:t>
            </a:r>
          </a:p>
          <a:p>
            <a:pPr marL="0" marR="0" indent="0" algn="l">
              <a:buNone/>
            </a:pPr>
            <a:r>
              <a:rPr lang="en-GB" sz="1400" b="0" i="0" dirty="0">
                <a:effectLst/>
                <a:latin typeface="Arial"/>
                <a:cs typeface="Arial"/>
              </a:rPr>
              <a:t>FUNcube data warehouse: </a:t>
            </a:r>
            <a:r>
              <a:rPr lang="en-GB" sz="1400" dirty="0">
                <a:latin typeface="Arial"/>
                <a:cs typeface="Arial"/>
              </a:rPr>
              <a:t> </a:t>
            </a:r>
          </a:p>
          <a:p>
            <a:pPr marL="0" marR="0" indent="0" algn="ctr">
              <a:buNone/>
            </a:pPr>
            <a:r>
              <a:rPr lang="en-GB" sz="1400" dirty="0">
                <a:latin typeface="Arial"/>
                <a:cs typeface="Arial"/>
                <a:hlinkClick r:id="rId4"/>
              </a:rPr>
              <a:t>https://funcube.org.uk/ground-segment/the-data-warehouse/</a:t>
            </a:r>
            <a:endParaRPr lang="en-GB" sz="1400" dirty="0">
              <a:latin typeface="Arial"/>
              <a:cs typeface="Arial"/>
            </a:endParaRPr>
          </a:p>
          <a:p>
            <a:pPr marL="0" marR="0" indent="0" algn="ctr">
              <a:buNone/>
            </a:pPr>
            <a:endParaRPr lang="en-GB" sz="1400" b="0" i="0" dirty="0">
              <a:effectLst/>
              <a:latin typeface="Arial" panose="020B0604020202020204" pitchFamily="34" charset="0"/>
              <a:cs typeface="Arial"/>
            </a:endParaRPr>
          </a:p>
          <a:p>
            <a:r>
              <a:rPr lang="en-GB" sz="1200" dirty="0">
                <a:solidFill>
                  <a:srgbClr val="000000"/>
                </a:solidFill>
                <a:latin typeface="Arial"/>
                <a:cs typeface="Arial"/>
              </a:rPr>
              <a:t>Operated by: </a:t>
            </a:r>
            <a:r>
              <a:rPr lang="en-GB" sz="1400" dirty="0">
                <a:latin typeface="Arial"/>
                <a:cs typeface="Arial"/>
              </a:rPr>
              <a:t>AMSAT-NL with support from AMSAT-UK</a:t>
            </a:r>
            <a:endParaRPr lang="en-GB" sz="1400" b="0" i="0">
              <a:effectLst/>
              <a:latin typeface="Arial"/>
              <a:cs typeface="Arial"/>
            </a:endParaRPr>
          </a:p>
        </p:txBody>
      </p:sp>
      <p:sp>
        <p:nvSpPr>
          <p:cNvPr id="77" name="TextBox 76">
            <a:extLst>
              <a:ext uri="{FF2B5EF4-FFF2-40B4-BE49-F238E27FC236}">
                <a16:creationId xmlns:a16="http://schemas.microsoft.com/office/drawing/2014/main" id="{F66B4B53-EC82-65DA-D0B2-3A2A26849B52}"/>
              </a:ext>
            </a:extLst>
          </p:cNvPr>
          <p:cNvSpPr txBox="1"/>
          <p:nvPr/>
        </p:nvSpPr>
        <p:spPr>
          <a:xfrm>
            <a:off x="10079921" y="4819303"/>
            <a:ext cx="1114408" cy="307777"/>
          </a:xfrm>
          <a:prstGeom prst="rect">
            <a:avLst/>
          </a:prstGeom>
          <a:noFill/>
        </p:spPr>
        <p:txBody>
          <a:bodyPr wrap="none" rtlCol="0">
            <a:spAutoFit/>
          </a:bodyPr>
          <a:lstStyle/>
          <a:p>
            <a:r>
              <a:rPr lang="en-GB" sz="1400" dirty="0"/>
              <a:t>1U CubeSat</a:t>
            </a:r>
          </a:p>
        </p:txBody>
      </p:sp>
      <p:cxnSp>
        <p:nvCxnSpPr>
          <p:cNvPr id="79" name="Straight Arrow Connector 78">
            <a:extLst>
              <a:ext uri="{FF2B5EF4-FFF2-40B4-BE49-F238E27FC236}">
                <a16:creationId xmlns:a16="http://schemas.microsoft.com/office/drawing/2014/main" id="{4609D4CE-6753-A454-597C-16B6816653EC}"/>
              </a:ext>
            </a:extLst>
          </p:cNvPr>
          <p:cNvCxnSpPr/>
          <p:nvPr/>
        </p:nvCxnSpPr>
        <p:spPr>
          <a:xfrm>
            <a:off x="9661450" y="495297"/>
            <a:ext cx="727587" cy="539384"/>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
        <p:nvSpPr>
          <p:cNvPr id="80" name="TextBox 79">
            <a:extLst>
              <a:ext uri="{FF2B5EF4-FFF2-40B4-BE49-F238E27FC236}">
                <a16:creationId xmlns:a16="http://schemas.microsoft.com/office/drawing/2014/main" id="{179AFB3B-E2F7-AB80-190B-C41A02D8D001}"/>
              </a:ext>
            </a:extLst>
          </p:cNvPr>
          <p:cNvSpPr txBox="1"/>
          <p:nvPr/>
        </p:nvSpPr>
        <p:spPr>
          <a:xfrm rot="2163329">
            <a:off x="9812676" y="523632"/>
            <a:ext cx="625492" cy="307777"/>
          </a:xfrm>
          <a:prstGeom prst="rect">
            <a:avLst/>
          </a:prstGeom>
          <a:noFill/>
        </p:spPr>
        <p:txBody>
          <a:bodyPr wrap="none" rtlCol="0">
            <a:spAutoFit/>
          </a:bodyPr>
          <a:lstStyle/>
          <a:p>
            <a:r>
              <a:rPr lang="en-GB" sz="1400" dirty="0"/>
              <a:t>10cm</a:t>
            </a:r>
          </a:p>
        </p:txBody>
      </p:sp>
    </p:spTree>
    <p:extLst>
      <p:ext uri="{BB962C8B-B14F-4D97-AF65-F5344CB8AC3E}">
        <p14:creationId xmlns:p14="http://schemas.microsoft.com/office/powerpoint/2010/main" val="30645073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26AB86-D3F0-54C4-0D70-B3EC2A2D6755}"/>
            </a:ext>
          </a:extLst>
        </p:cNvPr>
        <p:cNvGrpSpPr/>
        <p:nvPr/>
      </p:nvGrpSpPr>
      <p:grpSpPr>
        <a:xfrm>
          <a:off x="0" y="0"/>
          <a:ext cx="0" cy="0"/>
          <a:chOff x="0" y="0"/>
          <a:chExt cx="0" cy="0"/>
        </a:xfrm>
      </p:grpSpPr>
      <p:sp>
        <p:nvSpPr>
          <p:cNvPr id="123" name="Rectangle 122">
            <a:extLst>
              <a:ext uri="{FF2B5EF4-FFF2-40B4-BE49-F238E27FC236}">
                <a16:creationId xmlns:a16="http://schemas.microsoft.com/office/drawing/2014/main" id="{D8F2BEFE-7E02-41A2-2D30-9000505AF437}"/>
              </a:ext>
            </a:extLst>
          </p:cNvPr>
          <p:cNvSpPr/>
          <p:nvPr/>
        </p:nvSpPr>
        <p:spPr>
          <a:xfrm>
            <a:off x="376821" y="2624288"/>
            <a:ext cx="4462450" cy="352142"/>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1" name="Rectangle 90">
            <a:extLst>
              <a:ext uri="{FF2B5EF4-FFF2-40B4-BE49-F238E27FC236}">
                <a16:creationId xmlns:a16="http://schemas.microsoft.com/office/drawing/2014/main" id="{E18C0280-7307-6C35-82EE-235B4059E19D}"/>
              </a:ext>
            </a:extLst>
          </p:cNvPr>
          <p:cNvSpPr/>
          <p:nvPr/>
        </p:nvSpPr>
        <p:spPr>
          <a:xfrm>
            <a:off x="373664" y="1545172"/>
            <a:ext cx="4462450" cy="352142"/>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9" name="Rectangle 88">
            <a:extLst>
              <a:ext uri="{FF2B5EF4-FFF2-40B4-BE49-F238E27FC236}">
                <a16:creationId xmlns:a16="http://schemas.microsoft.com/office/drawing/2014/main" id="{ED54C9F8-4228-6128-1EF7-A9460A967066}"/>
              </a:ext>
            </a:extLst>
          </p:cNvPr>
          <p:cNvSpPr/>
          <p:nvPr/>
        </p:nvSpPr>
        <p:spPr>
          <a:xfrm>
            <a:off x="6179163" y="1543274"/>
            <a:ext cx="1098048" cy="352142"/>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7" name="Rectangle 86">
            <a:extLst>
              <a:ext uri="{FF2B5EF4-FFF2-40B4-BE49-F238E27FC236}">
                <a16:creationId xmlns:a16="http://schemas.microsoft.com/office/drawing/2014/main" id="{7DF64E0A-DD1A-52C8-6DDA-F806940332F5}"/>
              </a:ext>
            </a:extLst>
          </p:cNvPr>
          <p:cNvSpPr/>
          <p:nvPr/>
        </p:nvSpPr>
        <p:spPr>
          <a:xfrm>
            <a:off x="4991138" y="1549516"/>
            <a:ext cx="1022703" cy="352142"/>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5" name="Rectangle 84">
            <a:extLst>
              <a:ext uri="{FF2B5EF4-FFF2-40B4-BE49-F238E27FC236}">
                <a16:creationId xmlns:a16="http://schemas.microsoft.com/office/drawing/2014/main" id="{7D7541C4-EE0D-80BA-929C-740F953B036B}"/>
              </a:ext>
            </a:extLst>
          </p:cNvPr>
          <p:cNvSpPr/>
          <p:nvPr/>
        </p:nvSpPr>
        <p:spPr>
          <a:xfrm>
            <a:off x="5006501" y="2634640"/>
            <a:ext cx="2284297" cy="352142"/>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AD4AB7E4-29F0-56C5-C65D-2754BE21D39B}"/>
              </a:ext>
            </a:extLst>
          </p:cNvPr>
          <p:cNvSpPr>
            <a:spLocks noGrp="1"/>
          </p:cNvSpPr>
          <p:nvPr>
            <p:ph type="title"/>
          </p:nvPr>
        </p:nvSpPr>
        <p:spPr>
          <a:xfrm>
            <a:off x="803831" y="172830"/>
            <a:ext cx="3471385" cy="914750"/>
          </a:xfrm>
        </p:spPr>
        <p:txBody>
          <a:bodyPr lIns="91440" tIns="45720" rIns="91440" bIns="45720" anchor="t"/>
          <a:lstStyle/>
          <a:p>
            <a:pPr algn="l"/>
            <a:r>
              <a:rPr lang="en-GB" sz="5850" dirty="0">
                <a:latin typeface="Arial"/>
                <a:cs typeface="Arial"/>
              </a:rPr>
              <a:t>ISS</a:t>
            </a:r>
          </a:p>
        </p:txBody>
      </p:sp>
      <p:sp>
        <p:nvSpPr>
          <p:cNvPr id="5" name="TextBox 4">
            <a:extLst>
              <a:ext uri="{FF2B5EF4-FFF2-40B4-BE49-F238E27FC236}">
                <a16:creationId xmlns:a16="http://schemas.microsoft.com/office/drawing/2014/main" id="{F5DFC564-50FF-C4F4-A9F5-418E7A58CB00}"/>
              </a:ext>
            </a:extLst>
          </p:cNvPr>
          <p:cNvSpPr txBox="1"/>
          <p:nvPr/>
        </p:nvSpPr>
        <p:spPr>
          <a:xfrm>
            <a:off x="245578" y="1882029"/>
            <a:ext cx="983603" cy="369332"/>
          </a:xfrm>
          <a:prstGeom prst="rect">
            <a:avLst/>
          </a:prstGeom>
          <a:noFill/>
        </p:spPr>
        <p:txBody>
          <a:bodyPr wrap="none" rtlCol="0">
            <a:spAutoFit/>
          </a:bodyPr>
          <a:lstStyle/>
          <a:p>
            <a:pPr algn="ctr"/>
            <a:r>
              <a:rPr lang="en-GB" b="1" dirty="0"/>
              <a:t>Uplinks</a:t>
            </a:r>
          </a:p>
        </p:txBody>
      </p:sp>
      <p:sp>
        <p:nvSpPr>
          <p:cNvPr id="9" name="TextBox 8">
            <a:extLst>
              <a:ext uri="{FF2B5EF4-FFF2-40B4-BE49-F238E27FC236}">
                <a16:creationId xmlns:a16="http://schemas.microsoft.com/office/drawing/2014/main" id="{68C7DC80-07B0-BD1C-2410-4A004D949000}"/>
              </a:ext>
            </a:extLst>
          </p:cNvPr>
          <p:cNvSpPr txBox="1"/>
          <p:nvPr/>
        </p:nvSpPr>
        <p:spPr>
          <a:xfrm>
            <a:off x="6157844" y="2333195"/>
            <a:ext cx="1016625" cy="276999"/>
          </a:xfrm>
          <a:prstGeom prst="rect">
            <a:avLst/>
          </a:prstGeom>
          <a:noFill/>
        </p:spPr>
        <p:txBody>
          <a:bodyPr wrap="none" rtlCol="0">
            <a:spAutoFit/>
          </a:bodyPr>
          <a:lstStyle/>
          <a:p>
            <a:r>
              <a:rPr lang="en-GB" sz="1200" dirty="0"/>
              <a:t>437.800MHz</a:t>
            </a:r>
          </a:p>
        </p:txBody>
      </p:sp>
      <p:sp>
        <p:nvSpPr>
          <p:cNvPr id="11" name="TextBox 10">
            <a:extLst>
              <a:ext uri="{FF2B5EF4-FFF2-40B4-BE49-F238E27FC236}">
                <a16:creationId xmlns:a16="http://schemas.microsoft.com/office/drawing/2014/main" id="{715E5C7C-CCE4-B7F0-F27A-318801B63F7C}"/>
              </a:ext>
            </a:extLst>
          </p:cNvPr>
          <p:cNvSpPr txBox="1"/>
          <p:nvPr/>
        </p:nvSpPr>
        <p:spPr>
          <a:xfrm>
            <a:off x="5120272" y="2333195"/>
            <a:ext cx="894797" cy="276999"/>
          </a:xfrm>
          <a:prstGeom prst="rect">
            <a:avLst/>
          </a:prstGeom>
          <a:noFill/>
        </p:spPr>
        <p:txBody>
          <a:bodyPr wrap="none" rtlCol="0">
            <a:spAutoFit/>
          </a:bodyPr>
          <a:lstStyle/>
          <a:p>
            <a:r>
              <a:rPr lang="en-GB" sz="1200" dirty="0"/>
              <a:t>437.550Hz</a:t>
            </a:r>
          </a:p>
        </p:txBody>
      </p:sp>
      <p:sp>
        <p:nvSpPr>
          <p:cNvPr id="21" name="TextBox 20">
            <a:extLst>
              <a:ext uri="{FF2B5EF4-FFF2-40B4-BE49-F238E27FC236}">
                <a16:creationId xmlns:a16="http://schemas.microsoft.com/office/drawing/2014/main" id="{292F039B-A66E-F3AE-46E4-5A531AC3FA98}"/>
              </a:ext>
            </a:extLst>
          </p:cNvPr>
          <p:cNvSpPr txBox="1"/>
          <p:nvPr/>
        </p:nvSpPr>
        <p:spPr>
          <a:xfrm>
            <a:off x="3766903" y="2333195"/>
            <a:ext cx="1016625" cy="276999"/>
          </a:xfrm>
          <a:prstGeom prst="rect">
            <a:avLst/>
          </a:prstGeom>
          <a:noFill/>
        </p:spPr>
        <p:txBody>
          <a:bodyPr wrap="none" rtlCol="0">
            <a:spAutoFit/>
          </a:bodyPr>
          <a:lstStyle/>
          <a:p>
            <a:r>
              <a:rPr lang="en-GB" sz="1200" dirty="0"/>
              <a:t>145.825MHz</a:t>
            </a:r>
          </a:p>
        </p:txBody>
      </p:sp>
      <p:sp>
        <p:nvSpPr>
          <p:cNvPr id="22" name="Isosceles Triangle 21">
            <a:extLst>
              <a:ext uri="{FF2B5EF4-FFF2-40B4-BE49-F238E27FC236}">
                <a16:creationId xmlns:a16="http://schemas.microsoft.com/office/drawing/2014/main" id="{9CCC6F87-DD91-738D-F4D5-1C325DD6E800}"/>
              </a:ext>
            </a:extLst>
          </p:cNvPr>
          <p:cNvSpPr/>
          <p:nvPr/>
        </p:nvSpPr>
        <p:spPr>
          <a:xfrm rot="10800000">
            <a:off x="4180341" y="2617185"/>
            <a:ext cx="185434" cy="369332"/>
          </a:xfrm>
          <a:prstGeom prst="triangle">
            <a:avLst/>
          </a:prstGeom>
          <a:solidFill>
            <a:schemeClr val="bg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extLst>
              <a:ext uri="{FF2B5EF4-FFF2-40B4-BE49-F238E27FC236}">
                <a16:creationId xmlns:a16="http://schemas.microsoft.com/office/drawing/2014/main" id="{F95DE336-D84D-1931-F479-2B633D14F47F}"/>
              </a:ext>
            </a:extLst>
          </p:cNvPr>
          <p:cNvSpPr txBox="1"/>
          <p:nvPr/>
        </p:nvSpPr>
        <p:spPr>
          <a:xfrm>
            <a:off x="1883846" y="1245811"/>
            <a:ext cx="1016625" cy="276999"/>
          </a:xfrm>
          <a:prstGeom prst="rect">
            <a:avLst/>
          </a:prstGeom>
          <a:noFill/>
        </p:spPr>
        <p:txBody>
          <a:bodyPr wrap="none" rtlCol="0">
            <a:spAutoFit/>
          </a:bodyPr>
          <a:lstStyle/>
          <a:p>
            <a:r>
              <a:rPr lang="en-GB" sz="1200" dirty="0"/>
              <a:t>145.490MHz</a:t>
            </a:r>
          </a:p>
        </p:txBody>
      </p:sp>
      <p:cxnSp>
        <p:nvCxnSpPr>
          <p:cNvPr id="26" name="Straight Arrow Connector 25">
            <a:extLst>
              <a:ext uri="{FF2B5EF4-FFF2-40B4-BE49-F238E27FC236}">
                <a16:creationId xmlns:a16="http://schemas.microsoft.com/office/drawing/2014/main" id="{D63A8B18-C0BE-811E-C8AD-22AC68666BE8}"/>
              </a:ext>
            </a:extLst>
          </p:cNvPr>
          <p:cNvCxnSpPr>
            <a:cxnSpLocks/>
            <a:stCxn id="73" idx="0"/>
            <a:endCxn id="21" idx="0"/>
          </p:cNvCxnSpPr>
          <p:nvPr/>
        </p:nvCxnSpPr>
        <p:spPr>
          <a:xfrm flipH="1">
            <a:off x="4275216" y="1911240"/>
            <a:ext cx="128" cy="42195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8E0D2D3C-BC6F-EB5B-398E-DC41E526DD2F}"/>
              </a:ext>
            </a:extLst>
          </p:cNvPr>
          <p:cNvCxnSpPr>
            <a:cxnSpLocks/>
            <a:stCxn id="34" idx="0"/>
            <a:endCxn id="9" idx="0"/>
          </p:cNvCxnSpPr>
          <p:nvPr/>
        </p:nvCxnSpPr>
        <p:spPr>
          <a:xfrm flipH="1">
            <a:off x="6666157" y="1892941"/>
            <a:ext cx="1227" cy="44025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B054B8CD-330D-374C-432C-E1F328B06263}"/>
              </a:ext>
            </a:extLst>
          </p:cNvPr>
          <p:cNvCxnSpPr>
            <a:cxnSpLocks/>
          </p:cNvCxnSpPr>
          <p:nvPr/>
        </p:nvCxnSpPr>
        <p:spPr>
          <a:xfrm flipV="1">
            <a:off x="324465" y="1536544"/>
            <a:ext cx="6950970" cy="17550"/>
          </a:xfrm>
          <a:prstGeom prst="line">
            <a:avLst/>
          </a:prstGeom>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A44E3CEC-5D9E-15DC-BC54-D63FB705DCB8}"/>
              </a:ext>
            </a:extLst>
          </p:cNvPr>
          <p:cNvCxnSpPr>
            <a:cxnSpLocks/>
          </p:cNvCxnSpPr>
          <p:nvPr/>
        </p:nvCxnSpPr>
        <p:spPr>
          <a:xfrm>
            <a:off x="324465" y="1907745"/>
            <a:ext cx="695097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08CE1585-9519-8766-DE83-57BEF8910E0D}"/>
              </a:ext>
            </a:extLst>
          </p:cNvPr>
          <p:cNvCxnSpPr>
            <a:cxnSpLocks/>
          </p:cNvCxnSpPr>
          <p:nvPr/>
        </p:nvCxnSpPr>
        <p:spPr>
          <a:xfrm>
            <a:off x="373664" y="2615635"/>
            <a:ext cx="6901771" cy="11598"/>
          </a:xfrm>
          <a:prstGeom prst="line">
            <a:avLst/>
          </a:prstGeom>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FA0EDB5E-13C8-DC3D-A75A-F643A250639D}"/>
              </a:ext>
            </a:extLst>
          </p:cNvPr>
          <p:cNvCxnSpPr>
            <a:cxnSpLocks/>
          </p:cNvCxnSpPr>
          <p:nvPr/>
        </p:nvCxnSpPr>
        <p:spPr>
          <a:xfrm>
            <a:off x="373664" y="2984163"/>
            <a:ext cx="6979860" cy="0"/>
          </a:xfrm>
          <a:prstGeom prst="line">
            <a:avLst/>
          </a:prstGeom>
        </p:spPr>
        <p:style>
          <a:lnRef idx="2">
            <a:schemeClr val="accent1"/>
          </a:lnRef>
          <a:fillRef idx="0">
            <a:schemeClr val="accent1"/>
          </a:fillRef>
          <a:effectRef idx="1">
            <a:schemeClr val="accent1"/>
          </a:effectRef>
          <a:fontRef idx="minor">
            <a:schemeClr val="tx1"/>
          </a:fontRef>
        </p:style>
      </p:cxnSp>
      <p:sp>
        <p:nvSpPr>
          <p:cNvPr id="52" name="TextBox 51">
            <a:extLst>
              <a:ext uri="{FF2B5EF4-FFF2-40B4-BE49-F238E27FC236}">
                <a16:creationId xmlns:a16="http://schemas.microsoft.com/office/drawing/2014/main" id="{CCBE38ED-F585-87D7-96B9-94A2EBC3DE18}"/>
              </a:ext>
            </a:extLst>
          </p:cNvPr>
          <p:cNvSpPr txBox="1"/>
          <p:nvPr/>
        </p:nvSpPr>
        <p:spPr>
          <a:xfrm>
            <a:off x="7823402" y="3523464"/>
            <a:ext cx="2930610" cy="307777"/>
          </a:xfrm>
          <a:prstGeom prst="rect">
            <a:avLst/>
          </a:prstGeom>
          <a:noFill/>
        </p:spPr>
        <p:txBody>
          <a:bodyPr wrap="none" rtlCol="0">
            <a:spAutoFit/>
          </a:bodyPr>
          <a:lstStyle/>
          <a:p>
            <a:r>
              <a:rPr lang="en-GB" sz="1400" i="1" dirty="0"/>
              <a:t>International Space Station © NASA</a:t>
            </a:r>
            <a:endParaRPr lang="en-GB" sz="1400" dirty="0"/>
          </a:p>
        </p:txBody>
      </p:sp>
      <p:sp>
        <p:nvSpPr>
          <p:cNvPr id="54" name="TextBox 53">
            <a:extLst>
              <a:ext uri="{FF2B5EF4-FFF2-40B4-BE49-F238E27FC236}">
                <a16:creationId xmlns:a16="http://schemas.microsoft.com/office/drawing/2014/main" id="{0AD8EA36-B23E-2566-806B-BDC6CC73E963}"/>
              </a:ext>
            </a:extLst>
          </p:cNvPr>
          <p:cNvSpPr txBox="1"/>
          <p:nvPr/>
        </p:nvSpPr>
        <p:spPr>
          <a:xfrm>
            <a:off x="7698918" y="3957501"/>
            <a:ext cx="3723706" cy="2085186"/>
          </a:xfrm>
          <a:prstGeom prst="rect">
            <a:avLst/>
          </a:prstGeom>
          <a:noFill/>
        </p:spPr>
        <p:txBody>
          <a:bodyPr wrap="square" lIns="91440" tIns="45720" rIns="91440" bIns="45720" anchor="t">
            <a:spAutoFit/>
          </a:bodyPr>
          <a:lstStyle/>
          <a:p>
            <a:pPr marR="0" lvl="0" algn="l">
              <a:lnSpc>
                <a:spcPts val="2100"/>
              </a:lnSpc>
            </a:pPr>
            <a:r>
              <a:rPr lang="en-GB" sz="1400" b="1" i="0" dirty="0">
                <a:effectLst/>
                <a:latin typeface="Arial"/>
                <a:cs typeface="Arial"/>
              </a:rPr>
              <a:t>Altitude</a:t>
            </a:r>
            <a:r>
              <a:rPr lang="en-GB" sz="1400" b="0" i="0" dirty="0">
                <a:effectLst/>
                <a:latin typeface="Arial"/>
                <a:cs typeface="Arial"/>
              </a:rPr>
              <a:t>: 		</a:t>
            </a:r>
            <a:r>
              <a:rPr lang="en-GB" sz="1400" dirty="0">
                <a:latin typeface="Arial"/>
                <a:cs typeface="Arial"/>
              </a:rPr>
              <a:t>~400</a:t>
            </a:r>
            <a:r>
              <a:rPr lang="en-GB" sz="1400" b="0" i="0" dirty="0">
                <a:effectLst/>
                <a:latin typeface="Arial"/>
                <a:cs typeface="Arial"/>
              </a:rPr>
              <a:t>km</a:t>
            </a:r>
          </a:p>
          <a:p>
            <a:pPr marR="0" lvl="0" algn="l">
              <a:lnSpc>
                <a:spcPts val="2100"/>
              </a:lnSpc>
            </a:pPr>
            <a:r>
              <a:rPr lang="en-GB" sz="1400" b="1" i="0" dirty="0">
                <a:effectLst/>
                <a:latin typeface="Arial"/>
                <a:cs typeface="Arial"/>
              </a:rPr>
              <a:t>Inclination</a:t>
            </a:r>
            <a:r>
              <a:rPr lang="en-GB" sz="1400" b="0" i="0" dirty="0">
                <a:effectLst/>
                <a:latin typeface="Arial"/>
                <a:cs typeface="Arial"/>
              </a:rPr>
              <a:t>: 	</a:t>
            </a:r>
            <a:r>
              <a:rPr lang="en-GB" sz="1400" dirty="0">
                <a:latin typeface="Arial"/>
                <a:cs typeface="Arial"/>
              </a:rPr>
              <a:t>51.6</a:t>
            </a:r>
            <a:r>
              <a:rPr lang="en-GB" sz="1400" b="0" i="0" dirty="0">
                <a:effectLst/>
                <a:latin typeface="Arial"/>
                <a:cs typeface="Arial"/>
              </a:rPr>
              <a:t>°</a:t>
            </a:r>
          </a:p>
          <a:p>
            <a:pPr marR="0" lvl="0" algn="l">
              <a:lnSpc>
                <a:spcPts val="2100"/>
              </a:lnSpc>
            </a:pPr>
            <a:r>
              <a:rPr lang="en-GB" sz="1400" b="1" i="0" dirty="0">
                <a:effectLst/>
                <a:latin typeface="Arial"/>
                <a:cs typeface="Arial"/>
              </a:rPr>
              <a:t>Speed</a:t>
            </a:r>
            <a:r>
              <a:rPr lang="en-GB" sz="1400" b="0" i="0" dirty="0">
                <a:effectLst/>
                <a:latin typeface="Arial"/>
                <a:cs typeface="Arial"/>
              </a:rPr>
              <a:t>: 		</a:t>
            </a:r>
            <a:r>
              <a:rPr lang="en-GB" sz="1400" dirty="0">
                <a:latin typeface="Arial"/>
                <a:cs typeface="Arial"/>
              </a:rPr>
              <a:t>7.67</a:t>
            </a:r>
            <a:r>
              <a:rPr lang="en-GB" sz="1400" b="0" i="0" dirty="0">
                <a:effectLst/>
                <a:latin typeface="Arial"/>
                <a:cs typeface="Arial"/>
              </a:rPr>
              <a:t> km/s</a:t>
            </a:r>
          </a:p>
          <a:p>
            <a:pPr marR="0" lvl="0" algn="l">
              <a:lnSpc>
                <a:spcPts val="2100"/>
              </a:lnSpc>
            </a:pPr>
            <a:r>
              <a:rPr lang="en-GB" sz="1400" b="1" i="0" dirty="0">
                <a:effectLst/>
                <a:latin typeface="Arial"/>
                <a:cs typeface="Arial"/>
              </a:rPr>
              <a:t>Orbital Period</a:t>
            </a:r>
            <a:r>
              <a:rPr lang="en-GB" sz="1400" b="0" i="0" dirty="0">
                <a:effectLst/>
                <a:latin typeface="Arial"/>
                <a:cs typeface="Arial"/>
              </a:rPr>
              <a:t>: 	9</a:t>
            </a:r>
            <a:r>
              <a:rPr lang="en-GB" sz="1400" dirty="0">
                <a:latin typeface="Arial"/>
                <a:cs typeface="Arial"/>
              </a:rPr>
              <a:t>0 - 93</a:t>
            </a:r>
            <a:r>
              <a:rPr lang="en-GB" sz="1400" b="0" i="0" dirty="0">
                <a:effectLst/>
                <a:latin typeface="Arial"/>
                <a:cs typeface="Arial"/>
              </a:rPr>
              <a:t> minutes</a:t>
            </a:r>
            <a:r>
              <a:rPr lang="en-GB" sz="1400" dirty="0">
                <a:latin typeface="Arial"/>
                <a:cs typeface="Arial"/>
              </a:rPr>
              <a:t>		15.5 rev/day</a:t>
            </a:r>
          </a:p>
          <a:p>
            <a:r>
              <a:rPr lang="en-GB" sz="1400" b="1" dirty="0">
                <a:latin typeface="Arial"/>
                <a:cs typeface="Arial"/>
              </a:rPr>
              <a:t>Mass:	</a:t>
            </a:r>
            <a:r>
              <a:rPr lang="en-GB" sz="1400" dirty="0">
                <a:latin typeface="Arial"/>
                <a:cs typeface="Arial"/>
              </a:rPr>
              <a:t>	419,725kg</a:t>
            </a:r>
          </a:p>
          <a:p>
            <a:r>
              <a:rPr lang="en-GB" sz="1400" b="1" dirty="0">
                <a:latin typeface="Arial"/>
                <a:cs typeface="Arial"/>
              </a:rPr>
              <a:t>Power:</a:t>
            </a:r>
            <a:r>
              <a:rPr lang="en-GB" sz="1400" dirty="0">
                <a:latin typeface="Arial"/>
                <a:cs typeface="Arial"/>
              </a:rPr>
              <a:t>		75 – 90 kw</a:t>
            </a:r>
          </a:p>
          <a:p>
            <a:endParaRPr lang="en-GB" sz="1400" dirty="0">
              <a:latin typeface="Arial"/>
              <a:cs typeface="Arial"/>
            </a:endParaRPr>
          </a:p>
        </p:txBody>
      </p:sp>
      <p:sp>
        <p:nvSpPr>
          <p:cNvPr id="70" name="TextBox 69">
            <a:extLst>
              <a:ext uri="{FF2B5EF4-FFF2-40B4-BE49-F238E27FC236}">
                <a16:creationId xmlns:a16="http://schemas.microsoft.com/office/drawing/2014/main" id="{6A7FABB3-FCDF-3014-863B-41136BE88656}"/>
              </a:ext>
            </a:extLst>
          </p:cNvPr>
          <p:cNvSpPr txBox="1"/>
          <p:nvPr/>
        </p:nvSpPr>
        <p:spPr>
          <a:xfrm>
            <a:off x="191947" y="2983533"/>
            <a:ext cx="1292341" cy="369332"/>
          </a:xfrm>
          <a:prstGeom prst="rect">
            <a:avLst/>
          </a:prstGeom>
          <a:noFill/>
        </p:spPr>
        <p:txBody>
          <a:bodyPr wrap="none" rtlCol="0">
            <a:spAutoFit/>
          </a:bodyPr>
          <a:lstStyle/>
          <a:p>
            <a:pPr algn="ctr"/>
            <a:r>
              <a:rPr lang="en-GB" b="1" dirty="0"/>
              <a:t>Downlinks</a:t>
            </a:r>
          </a:p>
        </p:txBody>
      </p:sp>
      <p:pic>
        <p:nvPicPr>
          <p:cNvPr id="7" name="Picture 6" descr="A photograph from space of the International Space Station orbiting Earth. The station is a graceful horizontal cylinder with four rectangular solar panels oriented vertically, two on either side of center. In the center are horizontal square panels angled slightly to the right, and science instruments and modules extend out from the center cylinder.">
            <a:extLst>
              <a:ext uri="{FF2B5EF4-FFF2-40B4-BE49-F238E27FC236}">
                <a16:creationId xmlns:a16="http://schemas.microsoft.com/office/drawing/2014/main" id="{6767A74E-2EF8-8297-8631-1E907FA65DF5}"/>
              </a:ext>
            </a:extLst>
          </p:cNvPr>
          <p:cNvPicPr>
            <a:picLocks noChangeAspect="1"/>
          </p:cNvPicPr>
          <p:nvPr/>
        </p:nvPicPr>
        <p:blipFill>
          <a:blip r:embed="rId3"/>
          <a:stretch>
            <a:fillRect/>
          </a:stretch>
        </p:blipFill>
        <p:spPr>
          <a:xfrm>
            <a:off x="7520668" y="909311"/>
            <a:ext cx="3922187" cy="2614153"/>
          </a:xfrm>
          <a:prstGeom prst="rect">
            <a:avLst/>
          </a:prstGeom>
        </p:spPr>
      </p:pic>
      <p:cxnSp>
        <p:nvCxnSpPr>
          <p:cNvPr id="79" name="Straight Arrow Connector 78">
            <a:extLst>
              <a:ext uri="{FF2B5EF4-FFF2-40B4-BE49-F238E27FC236}">
                <a16:creationId xmlns:a16="http://schemas.microsoft.com/office/drawing/2014/main" id="{27B205BF-99C9-59CB-FBEA-409BB0365639}"/>
              </a:ext>
            </a:extLst>
          </p:cNvPr>
          <p:cNvCxnSpPr>
            <a:cxnSpLocks/>
          </p:cNvCxnSpPr>
          <p:nvPr/>
        </p:nvCxnSpPr>
        <p:spPr>
          <a:xfrm>
            <a:off x="8013286" y="1194675"/>
            <a:ext cx="2920181" cy="0"/>
          </a:xfrm>
          <a:prstGeom prst="straightConnector1">
            <a:avLst/>
          </a:prstGeom>
          <a:ln>
            <a:solidFill>
              <a:schemeClr val="bg1"/>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80" name="TextBox 79">
            <a:extLst>
              <a:ext uri="{FF2B5EF4-FFF2-40B4-BE49-F238E27FC236}">
                <a16:creationId xmlns:a16="http://schemas.microsoft.com/office/drawing/2014/main" id="{9E3F85C9-FBD7-AB03-47D6-D4D98F63FEAC}"/>
              </a:ext>
            </a:extLst>
          </p:cNvPr>
          <p:cNvSpPr txBox="1"/>
          <p:nvPr/>
        </p:nvSpPr>
        <p:spPr>
          <a:xfrm>
            <a:off x="9149779" y="886898"/>
            <a:ext cx="663964" cy="307777"/>
          </a:xfrm>
          <a:prstGeom prst="rect">
            <a:avLst/>
          </a:prstGeom>
          <a:noFill/>
        </p:spPr>
        <p:txBody>
          <a:bodyPr wrap="none" rtlCol="0">
            <a:spAutoFit/>
          </a:bodyPr>
          <a:lstStyle/>
          <a:p>
            <a:r>
              <a:rPr lang="en-GB" sz="1400" dirty="0">
                <a:solidFill>
                  <a:schemeClr val="bg1"/>
                </a:solidFill>
              </a:rPr>
              <a:t>109 m</a:t>
            </a:r>
          </a:p>
        </p:txBody>
      </p:sp>
      <p:sp>
        <p:nvSpPr>
          <p:cNvPr id="28" name="TextBox 27">
            <a:extLst>
              <a:ext uri="{FF2B5EF4-FFF2-40B4-BE49-F238E27FC236}">
                <a16:creationId xmlns:a16="http://schemas.microsoft.com/office/drawing/2014/main" id="{85D7A475-B4BE-11C1-37A8-2C3E1C204549}"/>
              </a:ext>
            </a:extLst>
          </p:cNvPr>
          <p:cNvSpPr txBox="1"/>
          <p:nvPr/>
        </p:nvSpPr>
        <p:spPr>
          <a:xfrm>
            <a:off x="6159072" y="1245811"/>
            <a:ext cx="1016625" cy="276999"/>
          </a:xfrm>
          <a:prstGeom prst="rect">
            <a:avLst/>
          </a:prstGeom>
          <a:noFill/>
        </p:spPr>
        <p:txBody>
          <a:bodyPr wrap="none" rtlCol="0">
            <a:spAutoFit/>
          </a:bodyPr>
          <a:lstStyle/>
          <a:p>
            <a:r>
              <a:rPr lang="en-GB" sz="1200" dirty="0"/>
              <a:t>145.990MHz</a:t>
            </a:r>
          </a:p>
        </p:txBody>
      </p:sp>
      <p:sp>
        <p:nvSpPr>
          <p:cNvPr id="31" name="TextBox 30">
            <a:extLst>
              <a:ext uri="{FF2B5EF4-FFF2-40B4-BE49-F238E27FC236}">
                <a16:creationId xmlns:a16="http://schemas.microsoft.com/office/drawing/2014/main" id="{26844F1C-EA12-1E8D-BAD3-9893B0D38C2F}"/>
              </a:ext>
            </a:extLst>
          </p:cNvPr>
          <p:cNvSpPr txBox="1"/>
          <p:nvPr/>
        </p:nvSpPr>
        <p:spPr>
          <a:xfrm>
            <a:off x="6189211" y="2989556"/>
            <a:ext cx="1249701" cy="923330"/>
          </a:xfrm>
          <a:prstGeom prst="rect">
            <a:avLst/>
          </a:prstGeom>
          <a:noFill/>
        </p:spPr>
        <p:txBody>
          <a:bodyPr wrap="none" rtlCol="0">
            <a:spAutoFit/>
          </a:bodyPr>
          <a:lstStyle/>
          <a:p>
            <a:r>
              <a:rPr lang="en-GB" dirty="0"/>
              <a:t>FM Voice</a:t>
            </a:r>
          </a:p>
          <a:p>
            <a:r>
              <a:rPr lang="en-GB" dirty="0"/>
              <a:t>Repeater</a:t>
            </a:r>
          </a:p>
          <a:p>
            <a:r>
              <a:rPr lang="en-GB" dirty="0"/>
              <a:t>Worldwide</a:t>
            </a:r>
          </a:p>
        </p:txBody>
      </p:sp>
      <p:sp>
        <p:nvSpPr>
          <p:cNvPr id="34" name="Isosceles Triangle 33">
            <a:extLst>
              <a:ext uri="{FF2B5EF4-FFF2-40B4-BE49-F238E27FC236}">
                <a16:creationId xmlns:a16="http://schemas.microsoft.com/office/drawing/2014/main" id="{B5B2A0A5-4BD6-791D-A0DD-50D3967D308F}"/>
              </a:ext>
            </a:extLst>
          </p:cNvPr>
          <p:cNvSpPr/>
          <p:nvPr/>
        </p:nvSpPr>
        <p:spPr>
          <a:xfrm rot="10800000">
            <a:off x="6574667" y="1523609"/>
            <a:ext cx="185434" cy="369332"/>
          </a:xfrm>
          <a:prstGeom prst="triangle">
            <a:avLst/>
          </a:prstGeom>
          <a:solidFill>
            <a:schemeClr val="bg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Isosceles Triangle 38">
            <a:extLst>
              <a:ext uri="{FF2B5EF4-FFF2-40B4-BE49-F238E27FC236}">
                <a16:creationId xmlns:a16="http://schemas.microsoft.com/office/drawing/2014/main" id="{88026BD8-728E-3D22-CE7E-9BC4395866E8}"/>
              </a:ext>
            </a:extLst>
          </p:cNvPr>
          <p:cNvSpPr/>
          <p:nvPr/>
        </p:nvSpPr>
        <p:spPr>
          <a:xfrm rot="10800000">
            <a:off x="6585255" y="2629269"/>
            <a:ext cx="185434" cy="369332"/>
          </a:xfrm>
          <a:prstGeom prst="triangle">
            <a:avLst/>
          </a:prstGeom>
          <a:solidFill>
            <a:schemeClr val="bg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TextBox 44">
            <a:extLst>
              <a:ext uri="{FF2B5EF4-FFF2-40B4-BE49-F238E27FC236}">
                <a16:creationId xmlns:a16="http://schemas.microsoft.com/office/drawing/2014/main" id="{F6A6BF58-02FD-364F-9545-BBA0C41D0C1A}"/>
              </a:ext>
            </a:extLst>
          </p:cNvPr>
          <p:cNvSpPr txBox="1"/>
          <p:nvPr/>
        </p:nvSpPr>
        <p:spPr>
          <a:xfrm>
            <a:off x="4882075" y="2980229"/>
            <a:ext cx="1401346" cy="1200329"/>
          </a:xfrm>
          <a:prstGeom prst="rect">
            <a:avLst/>
          </a:prstGeom>
          <a:noFill/>
        </p:spPr>
        <p:txBody>
          <a:bodyPr wrap="none" rtlCol="0">
            <a:spAutoFit/>
          </a:bodyPr>
          <a:lstStyle/>
          <a:p>
            <a:pPr algn="ctr"/>
            <a:r>
              <a:rPr lang="en-GB" dirty="0"/>
              <a:t>FM 1200bps</a:t>
            </a:r>
          </a:p>
          <a:p>
            <a:pPr algn="ctr"/>
            <a:r>
              <a:rPr lang="en-GB" dirty="0"/>
              <a:t>APRS</a:t>
            </a:r>
          </a:p>
          <a:p>
            <a:pPr algn="ctr"/>
            <a:r>
              <a:rPr lang="en-GB" dirty="0"/>
              <a:t>Digipeater</a:t>
            </a:r>
          </a:p>
          <a:p>
            <a:pPr algn="ctr"/>
            <a:r>
              <a:rPr lang="en-GB" dirty="0"/>
              <a:t>Worldwide</a:t>
            </a:r>
          </a:p>
        </p:txBody>
      </p:sp>
      <p:sp>
        <p:nvSpPr>
          <p:cNvPr id="47" name="Isosceles Triangle 46">
            <a:extLst>
              <a:ext uri="{FF2B5EF4-FFF2-40B4-BE49-F238E27FC236}">
                <a16:creationId xmlns:a16="http://schemas.microsoft.com/office/drawing/2014/main" id="{9F7FA252-2666-6413-428B-06988F403B78}"/>
              </a:ext>
            </a:extLst>
          </p:cNvPr>
          <p:cNvSpPr/>
          <p:nvPr/>
        </p:nvSpPr>
        <p:spPr>
          <a:xfrm rot="10800000">
            <a:off x="5482292" y="2623621"/>
            <a:ext cx="185434" cy="369332"/>
          </a:xfrm>
          <a:prstGeom prst="triangle">
            <a:avLst/>
          </a:prstGeom>
          <a:solidFill>
            <a:schemeClr val="bg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Isosceles Triangle 49">
            <a:extLst>
              <a:ext uri="{FF2B5EF4-FFF2-40B4-BE49-F238E27FC236}">
                <a16:creationId xmlns:a16="http://schemas.microsoft.com/office/drawing/2014/main" id="{FAA2C0D2-6A5E-478D-9AB0-456C922D6682}"/>
              </a:ext>
            </a:extLst>
          </p:cNvPr>
          <p:cNvSpPr/>
          <p:nvPr/>
        </p:nvSpPr>
        <p:spPr>
          <a:xfrm rot="10800000">
            <a:off x="5479974" y="1536086"/>
            <a:ext cx="185434" cy="369332"/>
          </a:xfrm>
          <a:prstGeom prst="triangle">
            <a:avLst/>
          </a:prstGeom>
          <a:solidFill>
            <a:schemeClr val="bg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TextBox 54">
            <a:extLst>
              <a:ext uri="{FF2B5EF4-FFF2-40B4-BE49-F238E27FC236}">
                <a16:creationId xmlns:a16="http://schemas.microsoft.com/office/drawing/2014/main" id="{561B26C2-EBF7-926C-37F0-5754027EB121}"/>
              </a:ext>
            </a:extLst>
          </p:cNvPr>
          <p:cNvSpPr txBox="1"/>
          <p:nvPr/>
        </p:nvSpPr>
        <p:spPr>
          <a:xfrm>
            <a:off x="5125292" y="1245811"/>
            <a:ext cx="894797" cy="276999"/>
          </a:xfrm>
          <a:prstGeom prst="rect">
            <a:avLst/>
          </a:prstGeom>
          <a:noFill/>
        </p:spPr>
        <p:txBody>
          <a:bodyPr wrap="none" rtlCol="0">
            <a:spAutoFit/>
          </a:bodyPr>
          <a:lstStyle/>
          <a:p>
            <a:r>
              <a:rPr lang="en-GB" sz="1200" dirty="0"/>
              <a:t>437.550Hz</a:t>
            </a:r>
          </a:p>
        </p:txBody>
      </p:sp>
      <p:cxnSp>
        <p:nvCxnSpPr>
          <p:cNvPr id="56" name="Straight Arrow Connector 55">
            <a:extLst>
              <a:ext uri="{FF2B5EF4-FFF2-40B4-BE49-F238E27FC236}">
                <a16:creationId xmlns:a16="http://schemas.microsoft.com/office/drawing/2014/main" id="{7868D867-44DA-B524-09E4-7DABA6CAD8A1}"/>
              </a:ext>
            </a:extLst>
          </p:cNvPr>
          <p:cNvCxnSpPr>
            <a:cxnSpLocks/>
            <a:stCxn id="50" idx="0"/>
            <a:endCxn id="11" idx="0"/>
          </p:cNvCxnSpPr>
          <p:nvPr/>
        </p:nvCxnSpPr>
        <p:spPr>
          <a:xfrm flipH="1">
            <a:off x="5567671" y="1905418"/>
            <a:ext cx="5020" cy="42777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60" name="Rectangle 59">
            <a:extLst>
              <a:ext uri="{FF2B5EF4-FFF2-40B4-BE49-F238E27FC236}">
                <a16:creationId xmlns:a16="http://schemas.microsoft.com/office/drawing/2014/main" id="{9A4FEA3E-D719-3C11-D891-8D4E3EC52E97}"/>
              </a:ext>
            </a:extLst>
          </p:cNvPr>
          <p:cNvSpPr/>
          <p:nvPr/>
        </p:nvSpPr>
        <p:spPr>
          <a:xfrm>
            <a:off x="6015069" y="1245811"/>
            <a:ext cx="142775" cy="87675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Rectangle 61">
            <a:extLst>
              <a:ext uri="{FF2B5EF4-FFF2-40B4-BE49-F238E27FC236}">
                <a16:creationId xmlns:a16="http://schemas.microsoft.com/office/drawing/2014/main" id="{7B93819B-9E32-E339-23CA-94609E055686}"/>
              </a:ext>
            </a:extLst>
          </p:cNvPr>
          <p:cNvSpPr/>
          <p:nvPr/>
        </p:nvSpPr>
        <p:spPr>
          <a:xfrm>
            <a:off x="4831429" y="2381101"/>
            <a:ext cx="142775" cy="87675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TextBox 63">
            <a:extLst>
              <a:ext uri="{FF2B5EF4-FFF2-40B4-BE49-F238E27FC236}">
                <a16:creationId xmlns:a16="http://schemas.microsoft.com/office/drawing/2014/main" id="{A8FF689F-4328-AEB1-C6B7-445B5E2CDBF5}"/>
              </a:ext>
            </a:extLst>
          </p:cNvPr>
          <p:cNvSpPr txBox="1"/>
          <p:nvPr/>
        </p:nvSpPr>
        <p:spPr>
          <a:xfrm>
            <a:off x="6668179" y="1530495"/>
            <a:ext cx="619080" cy="369332"/>
          </a:xfrm>
          <a:prstGeom prst="rect">
            <a:avLst/>
          </a:prstGeom>
          <a:noFill/>
        </p:spPr>
        <p:txBody>
          <a:bodyPr wrap="none" rtlCol="0">
            <a:spAutoFit/>
          </a:bodyPr>
          <a:lstStyle/>
          <a:p>
            <a:pPr algn="ctr"/>
            <a:r>
              <a:rPr lang="en-GB" b="1" dirty="0"/>
              <a:t>VHF</a:t>
            </a:r>
          </a:p>
        </p:txBody>
      </p:sp>
      <p:sp>
        <p:nvSpPr>
          <p:cNvPr id="66" name="TextBox 65">
            <a:extLst>
              <a:ext uri="{FF2B5EF4-FFF2-40B4-BE49-F238E27FC236}">
                <a16:creationId xmlns:a16="http://schemas.microsoft.com/office/drawing/2014/main" id="{F2365742-8AC7-4829-E5E7-343970E497E3}"/>
              </a:ext>
            </a:extLst>
          </p:cNvPr>
          <p:cNvSpPr txBox="1"/>
          <p:nvPr/>
        </p:nvSpPr>
        <p:spPr>
          <a:xfrm>
            <a:off x="5768100" y="2625367"/>
            <a:ext cx="636714" cy="369332"/>
          </a:xfrm>
          <a:prstGeom prst="rect">
            <a:avLst/>
          </a:prstGeom>
          <a:noFill/>
        </p:spPr>
        <p:txBody>
          <a:bodyPr wrap="none" rtlCol="0">
            <a:spAutoFit/>
          </a:bodyPr>
          <a:lstStyle/>
          <a:p>
            <a:pPr algn="ctr"/>
            <a:r>
              <a:rPr lang="en-GB" b="1" dirty="0"/>
              <a:t>UHF</a:t>
            </a:r>
          </a:p>
        </p:txBody>
      </p:sp>
      <p:sp>
        <p:nvSpPr>
          <p:cNvPr id="68" name="Rectangle 67">
            <a:extLst>
              <a:ext uri="{FF2B5EF4-FFF2-40B4-BE49-F238E27FC236}">
                <a16:creationId xmlns:a16="http://schemas.microsoft.com/office/drawing/2014/main" id="{5BB598BD-C3C2-CFE1-E4BB-743F8C69BAFD}"/>
              </a:ext>
            </a:extLst>
          </p:cNvPr>
          <p:cNvSpPr/>
          <p:nvPr/>
        </p:nvSpPr>
        <p:spPr>
          <a:xfrm>
            <a:off x="4829617" y="1216587"/>
            <a:ext cx="142775" cy="87675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TextBox 70">
            <a:extLst>
              <a:ext uri="{FF2B5EF4-FFF2-40B4-BE49-F238E27FC236}">
                <a16:creationId xmlns:a16="http://schemas.microsoft.com/office/drawing/2014/main" id="{C283C3C9-8785-2C35-8DB5-8C169185F24F}"/>
              </a:ext>
            </a:extLst>
          </p:cNvPr>
          <p:cNvSpPr txBox="1"/>
          <p:nvPr/>
        </p:nvSpPr>
        <p:spPr>
          <a:xfrm>
            <a:off x="4925641" y="1531434"/>
            <a:ext cx="636714" cy="369332"/>
          </a:xfrm>
          <a:prstGeom prst="rect">
            <a:avLst/>
          </a:prstGeom>
          <a:noFill/>
        </p:spPr>
        <p:txBody>
          <a:bodyPr wrap="none" rtlCol="0">
            <a:spAutoFit/>
          </a:bodyPr>
          <a:lstStyle/>
          <a:p>
            <a:pPr algn="ctr"/>
            <a:r>
              <a:rPr lang="en-GB" b="1" dirty="0"/>
              <a:t>UHF</a:t>
            </a:r>
          </a:p>
        </p:txBody>
      </p:sp>
      <p:sp>
        <p:nvSpPr>
          <p:cNvPr id="73" name="Isosceles Triangle 72">
            <a:extLst>
              <a:ext uri="{FF2B5EF4-FFF2-40B4-BE49-F238E27FC236}">
                <a16:creationId xmlns:a16="http://schemas.microsoft.com/office/drawing/2014/main" id="{5B4CA4F3-0B21-F13D-7817-F99F2B2225EA}"/>
              </a:ext>
            </a:extLst>
          </p:cNvPr>
          <p:cNvSpPr/>
          <p:nvPr/>
        </p:nvSpPr>
        <p:spPr>
          <a:xfrm rot="10800000">
            <a:off x="4182627" y="1541908"/>
            <a:ext cx="185434" cy="369332"/>
          </a:xfrm>
          <a:prstGeom prst="triangle">
            <a:avLst/>
          </a:prstGeom>
          <a:solidFill>
            <a:schemeClr val="bg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1" name="TextBox 80">
            <a:extLst>
              <a:ext uri="{FF2B5EF4-FFF2-40B4-BE49-F238E27FC236}">
                <a16:creationId xmlns:a16="http://schemas.microsoft.com/office/drawing/2014/main" id="{7D721388-3A1C-9B0B-AF61-869F4D46F8ED}"/>
              </a:ext>
            </a:extLst>
          </p:cNvPr>
          <p:cNvSpPr txBox="1"/>
          <p:nvPr/>
        </p:nvSpPr>
        <p:spPr>
          <a:xfrm>
            <a:off x="3489352" y="2998058"/>
            <a:ext cx="1401346" cy="1200329"/>
          </a:xfrm>
          <a:prstGeom prst="rect">
            <a:avLst/>
          </a:prstGeom>
          <a:noFill/>
        </p:spPr>
        <p:txBody>
          <a:bodyPr wrap="none" rtlCol="0">
            <a:spAutoFit/>
          </a:bodyPr>
          <a:lstStyle/>
          <a:p>
            <a:pPr algn="ctr"/>
            <a:r>
              <a:rPr lang="en-GB" dirty="0"/>
              <a:t>FM 1200bps</a:t>
            </a:r>
          </a:p>
          <a:p>
            <a:pPr algn="ctr"/>
            <a:r>
              <a:rPr lang="en-GB" dirty="0"/>
              <a:t>APRS</a:t>
            </a:r>
          </a:p>
          <a:p>
            <a:pPr algn="ctr"/>
            <a:r>
              <a:rPr lang="en-GB" dirty="0"/>
              <a:t>Digipeater</a:t>
            </a:r>
          </a:p>
          <a:p>
            <a:pPr algn="ctr"/>
            <a:r>
              <a:rPr lang="en-GB" dirty="0"/>
              <a:t>Worldwide</a:t>
            </a:r>
          </a:p>
        </p:txBody>
      </p:sp>
      <p:sp>
        <p:nvSpPr>
          <p:cNvPr id="83" name="TextBox 82">
            <a:extLst>
              <a:ext uri="{FF2B5EF4-FFF2-40B4-BE49-F238E27FC236}">
                <a16:creationId xmlns:a16="http://schemas.microsoft.com/office/drawing/2014/main" id="{93F79EEB-DBE0-B7C6-6B05-F9BA7240B0BD}"/>
              </a:ext>
            </a:extLst>
          </p:cNvPr>
          <p:cNvSpPr txBox="1"/>
          <p:nvPr/>
        </p:nvSpPr>
        <p:spPr>
          <a:xfrm>
            <a:off x="3789344" y="1245811"/>
            <a:ext cx="1016625" cy="276999"/>
          </a:xfrm>
          <a:prstGeom prst="rect">
            <a:avLst/>
          </a:prstGeom>
          <a:noFill/>
        </p:spPr>
        <p:txBody>
          <a:bodyPr wrap="none" rtlCol="0">
            <a:spAutoFit/>
          </a:bodyPr>
          <a:lstStyle/>
          <a:p>
            <a:r>
              <a:rPr lang="en-GB" sz="1200" dirty="0"/>
              <a:t>145.825MHz</a:t>
            </a:r>
          </a:p>
        </p:txBody>
      </p:sp>
      <p:sp>
        <p:nvSpPr>
          <p:cNvPr id="93" name="TextBox 92">
            <a:extLst>
              <a:ext uri="{FF2B5EF4-FFF2-40B4-BE49-F238E27FC236}">
                <a16:creationId xmlns:a16="http://schemas.microsoft.com/office/drawing/2014/main" id="{9402350A-83E8-2302-DFDF-1EB5984D7477}"/>
              </a:ext>
            </a:extLst>
          </p:cNvPr>
          <p:cNvSpPr txBox="1"/>
          <p:nvPr/>
        </p:nvSpPr>
        <p:spPr>
          <a:xfrm>
            <a:off x="663066" y="1247558"/>
            <a:ext cx="1016625" cy="276999"/>
          </a:xfrm>
          <a:prstGeom prst="rect">
            <a:avLst/>
          </a:prstGeom>
          <a:noFill/>
        </p:spPr>
        <p:txBody>
          <a:bodyPr wrap="none" rtlCol="0">
            <a:spAutoFit/>
          </a:bodyPr>
          <a:lstStyle/>
          <a:p>
            <a:r>
              <a:rPr lang="en-GB" sz="1200" dirty="0"/>
              <a:t>145.200MHz</a:t>
            </a:r>
          </a:p>
        </p:txBody>
      </p:sp>
      <p:sp>
        <p:nvSpPr>
          <p:cNvPr id="97" name="TextBox 96">
            <a:extLst>
              <a:ext uri="{FF2B5EF4-FFF2-40B4-BE49-F238E27FC236}">
                <a16:creationId xmlns:a16="http://schemas.microsoft.com/office/drawing/2014/main" id="{A6B49E62-6497-DC3D-0932-68128D778454}"/>
              </a:ext>
            </a:extLst>
          </p:cNvPr>
          <p:cNvSpPr txBox="1"/>
          <p:nvPr/>
        </p:nvSpPr>
        <p:spPr>
          <a:xfrm>
            <a:off x="2498013" y="1884634"/>
            <a:ext cx="1003801" cy="530915"/>
          </a:xfrm>
          <a:prstGeom prst="rect">
            <a:avLst/>
          </a:prstGeom>
          <a:noFill/>
        </p:spPr>
        <p:txBody>
          <a:bodyPr wrap="none" rtlCol="0">
            <a:spAutoFit/>
          </a:bodyPr>
          <a:lstStyle/>
          <a:p>
            <a:pPr algn="ctr"/>
            <a:r>
              <a:rPr lang="en-GB" b="1" dirty="0"/>
              <a:t>SSTV</a:t>
            </a:r>
          </a:p>
          <a:p>
            <a:pPr algn="ctr"/>
            <a:r>
              <a:rPr lang="en-GB" sz="1050" b="1" dirty="0"/>
              <a:t>           (PD-120)</a:t>
            </a:r>
          </a:p>
        </p:txBody>
      </p:sp>
      <p:sp>
        <p:nvSpPr>
          <p:cNvPr id="99" name="TextBox 98">
            <a:extLst>
              <a:ext uri="{FF2B5EF4-FFF2-40B4-BE49-F238E27FC236}">
                <a16:creationId xmlns:a16="http://schemas.microsoft.com/office/drawing/2014/main" id="{3F66B136-9630-0551-2887-AE622708C1C1}"/>
              </a:ext>
            </a:extLst>
          </p:cNvPr>
          <p:cNvSpPr txBox="1"/>
          <p:nvPr/>
        </p:nvSpPr>
        <p:spPr>
          <a:xfrm>
            <a:off x="1746590" y="2333195"/>
            <a:ext cx="1016625" cy="276999"/>
          </a:xfrm>
          <a:prstGeom prst="rect">
            <a:avLst/>
          </a:prstGeom>
          <a:noFill/>
        </p:spPr>
        <p:txBody>
          <a:bodyPr wrap="none" rtlCol="0">
            <a:spAutoFit/>
          </a:bodyPr>
          <a:lstStyle/>
          <a:p>
            <a:r>
              <a:rPr lang="en-GB" sz="1200" dirty="0"/>
              <a:t>145.800MHz</a:t>
            </a:r>
          </a:p>
        </p:txBody>
      </p:sp>
      <p:cxnSp>
        <p:nvCxnSpPr>
          <p:cNvPr id="100" name="Straight Arrow Connector 99">
            <a:extLst>
              <a:ext uri="{FF2B5EF4-FFF2-40B4-BE49-F238E27FC236}">
                <a16:creationId xmlns:a16="http://schemas.microsoft.com/office/drawing/2014/main" id="{A49EB3E2-DF65-7F22-1C41-B9217EEC3BE7}"/>
              </a:ext>
            </a:extLst>
          </p:cNvPr>
          <p:cNvCxnSpPr>
            <a:cxnSpLocks/>
          </p:cNvCxnSpPr>
          <p:nvPr/>
        </p:nvCxnSpPr>
        <p:spPr>
          <a:xfrm flipH="1">
            <a:off x="2694337" y="2180138"/>
            <a:ext cx="222036" cy="19608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04" name="Straight Arrow Connector 103">
            <a:extLst>
              <a:ext uri="{FF2B5EF4-FFF2-40B4-BE49-F238E27FC236}">
                <a16:creationId xmlns:a16="http://schemas.microsoft.com/office/drawing/2014/main" id="{5AF1A2C0-D4F8-3D5D-666F-57697337DB5D}"/>
              </a:ext>
            </a:extLst>
          </p:cNvPr>
          <p:cNvCxnSpPr>
            <a:cxnSpLocks/>
            <a:stCxn id="109" idx="0"/>
            <a:endCxn id="99" idx="0"/>
          </p:cNvCxnSpPr>
          <p:nvPr/>
        </p:nvCxnSpPr>
        <p:spPr>
          <a:xfrm>
            <a:off x="2251088" y="1913202"/>
            <a:ext cx="3815" cy="41999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07" name="Isosceles Triangle 106">
            <a:extLst>
              <a:ext uri="{FF2B5EF4-FFF2-40B4-BE49-F238E27FC236}">
                <a16:creationId xmlns:a16="http://schemas.microsoft.com/office/drawing/2014/main" id="{A9833A00-E4B7-914A-78E3-FBB1FC5C9053}"/>
              </a:ext>
            </a:extLst>
          </p:cNvPr>
          <p:cNvSpPr/>
          <p:nvPr/>
        </p:nvSpPr>
        <p:spPr>
          <a:xfrm rot="10800000">
            <a:off x="2175337" y="2617018"/>
            <a:ext cx="185434" cy="369332"/>
          </a:xfrm>
          <a:prstGeom prst="triangle">
            <a:avLst/>
          </a:prstGeom>
          <a:solidFill>
            <a:schemeClr val="bg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9" name="Isosceles Triangle 108">
            <a:extLst>
              <a:ext uri="{FF2B5EF4-FFF2-40B4-BE49-F238E27FC236}">
                <a16:creationId xmlns:a16="http://schemas.microsoft.com/office/drawing/2014/main" id="{0517F11E-0A47-38CF-7BB2-5FF593520ACE}"/>
              </a:ext>
            </a:extLst>
          </p:cNvPr>
          <p:cNvSpPr/>
          <p:nvPr/>
        </p:nvSpPr>
        <p:spPr>
          <a:xfrm rot="10800000">
            <a:off x="2158371" y="1543870"/>
            <a:ext cx="185434" cy="369332"/>
          </a:xfrm>
          <a:prstGeom prst="triangle">
            <a:avLst/>
          </a:prstGeom>
          <a:solidFill>
            <a:schemeClr val="bg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1" name="Isosceles Triangle 110">
            <a:extLst>
              <a:ext uri="{FF2B5EF4-FFF2-40B4-BE49-F238E27FC236}">
                <a16:creationId xmlns:a16="http://schemas.microsoft.com/office/drawing/2014/main" id="{9F1A6671-CD3F-705C-F33F-8AB2F6BAAB71}"/>
              </a:ext>
            </a:extLst>
          </p:cNvPr>
          <p:cNvSpPr/>
          <p:nvPr/>
        </p:nvSpPr>
        <p:spPr>
          <a:xfrm rot="10800000">
            <a:off x="1135644" y="1544762"/>
            <a:ext cx="185434" cy="369332"/>
          </a:xfrm>
          <a:prstGeom prst="triangle">
            <a:avLst/>
          </a:prstGeom>
          <a:solidFill>
            <a:schemeClr val="bg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14" name="Straight Arrow Connector 113">
            <a:extLst>
              <a:ext uri="{FF2B5EF4-FFF2-40B4-BE49-F238E27FC236}">
                <a16:creationId xmlns:a16="http://schemas.microsoft.com/office/drawing/2014/main" id="{BFD531BC-7E00-304E-AE4E-7F6086170311}"/>
              </a:ext>
            </a:extLst>
          </p:cNvPr>
          <p:cNvCxnSpPr>
            <a:cxnSpLocks/>
            <a:stCxn id="111" idx="0"/>
          </p:cNvCxnSpPr>
          <p:nvPr/>
        </p:nvCxnSpPr>
        <p:spPr>
          <a:xfrm>
            <a:off x="1228361" y="1914094"/>
            <a:ext cx="718351" cy="46779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25" name="TextBox 124">
            <a:extLst>
              <a:ext uri="{FF2B5EF4-FFF2-40B4-BE49-F238E27FC236}">
                <a16:creationId xmlns:a16="http://schemas.microsoft.com/office/drawing/2014/main" id="{D1F7A80B-5E9B-76FA-406C-48FADE9709D4}"/>
              </a:ext>
            </a:extLst>
          </p:cNvPr>
          <p:cNvSpPr txBox="1"/>
          <p:nvPr/>
        </p:nvSpPr>
        <p:spPr>
          <a:xfrm>
            <a:off x="396927" y="1523254"/>
            <a:ext cx="619080" cy="369332"/>
          </a:xfrm>
          <a:prstGeom prst="rect">
            <a:avLst/>
          </a:prstGeom>
          <a:noFill/>
        </p:spPr>
        <p:txBody>
          <a:bodyPr wrap="none" rtlCol="0">
            <a:spAutoFit/>
          </a:bodyPr>
          <a:lstStyle/>
          <a:p>
            <a:pPr algn="ctr"/>
            <a:r>
              <a:rPr lang="en-GB" b="1" dirty="0"/>
              <a:t>VHF</a:t>
            </a:r>
          </a:p>
        </p:txBody>
      </p:sp>
      <p:sp>
        <p:nvSpPr>
          <p:cNvPr id="127" name="TextBox 126">
            <a:extLst>
              <a:ext uri="{FF2B5EF4-FFF2-40B4-BE49-F238E27FC236}">
                <a16:creationId xmlns:a16="http://schemas.microsoft.com/office/drawing/2014/main" id="{B1B78277-B386-AD54-DD80-A36CD3178B93}"/>
              </a:ext>
            </a:extLst>
          </p:cNvPr>
          <p:cNvSpPr txBox="1"/>
          <p:nvPr/>
        </p:nvSpPr>
        <p:spPr>
          <a:xfrm>
            <a:off x="425254" y="2596912"/>
            <a:ext cx="619080" cy="369332"/>
          </a:xfrm>
          <a:prstGeom prst="rect">
            <a:avLst/>
          </a:prstGeom>
          <a:noFill/>
        </p:spPr>
        <p:txBody>
          <a:bodyPr wrap="none" rtlCol="0">
            <a:spAutoFit/>
          </a:bodyPr>
          <a:lstStyle/>
          <a:p>
            <a:pPr algn="ctr"/>
            <a:r>
              <a:rPr lang="en-GB" b="1" dirty="0"/>
              <a:t>VHF</a:t>
            </a:r>
          </a:p>
        </p:txBody>
      </p:sp>
      <p:sp>
        <p:nvSpPr>
          <p:cNvPr id="129" name="TextBox 128">
            <a:extLst>
              <a:ext uri="{FF2B5EF4-FFF2-40B4-BE49-F238E27FC236}">
                <a16:creationId xmlns:a16="http://schemas.microsoft.com/office/drawing/2014/main" id="{B9BE0E1A-D6DD-3AA2-208B-B3E39E763658}"/>
              </a:ext>
            </a:extLst>
          </p:cNvPr>
          <p:cNvSpPr txBox="1"/>
          <p:nvPr/>
        </p:nvSpPr>
        <p:spPr>
          <a:xfrm>
            <a:off x="1355188" y="3000623"/>
            <a:ext cx="1757404" cy="646331"/>
          </a:xfrm>
          <a:prstGeom prst="rect">
            <a:avLst/>
          </a:prstGeom>
          <a:noFill/>
        </p:spPr>
        <p:txBody>
          <a:bodyPr wrap="none" rtlCol="0">
            <a:spAutoFit/>
          </a:bodyPr>
          <a:lstStyle/>
          <a:p>
            <a:pPr algn="ctr"/>
            <a:r>
              <a:rPr lang="en-GB" dirty="0"/>
              <a:t>Crew Contact</a:t>
            </a:r>
          </a:p>
          <a:p>
            <a:pPr algn="ctr"/>
            <a:r>
              <a:rPr lang="en-GB" dirty="0"/>
              <a:t>FM Voice / SSTV</a:t>
            </a:r>
          </a:p>
        </p:txBody>
      </p:sp>
      <p:sp>
        <p:nvSpPr>
          <p:cNvPr id="131" name="TextBox 130">
            <a:extLst>
              <a:ext uri="{FF2B5EF4-FFF2-40B4-BE49-F238E27FC236}">
                <a16:creationId xmlns:a16="http://schemas.microsoft.com/office/drawing/2014/main" id="{4DBA1151-3781-C8A8-CEBE-172313BE2D27}"/>
              </a:ext>
            </a:extLst>
          </p:cNvPr>
          <p:cNvSpPr txBox="1"/>
          <p:nvPr/>
        </p:nvSpPr>
        <p:spPr>
          <a:xfrm>
            <a:off x="814059" y="1010547"/>
            <a:ext cx="755335" cy="276999"/>
          </a:xfrm>
          <a:prstGeom prst="rect">
            <a:avLst/>
          </a:prstGeom>
          <a:noFill/>
        </p:spPr>
        <p:txBody>
          <a:bodyPr wrap="none" rtlCol="0">
            <a:spAutoFit/>
          </a:bodyPr>
          <a:lstStyle/>
          <a:p>
            <a:pPr algn="ctr"/>
            <a:r>
              <a:rPr lang="en-GB" sz="1200" dirty="0"/>
              <a:t>Region 1</a:t>
            </a:r>
          </a:p>
        </p:txBody>
      </p:sp>
      <p:sp>
        <p:nvSpPr>
          <p:cNvPr id="133" name="TextBox 132">
            <a:extLst>
              <a:ext uri="{FF2B5EF4-FFF2-40B4-BE49-F238E27FC236}">
                <a16:creationId xmlns:a16="http://schemas.microsoft.com/office/drawing/2014/main" id="{14C01956-E794-5E1C-C5C4-22B4EE40856C}"/>
              </a:ext>
            </a:extLst>
          </p:cNvPr>
          <p:cNvSpPr txBox="1"/>
          <p:nvPr/>
        </p:nvSpPr>
        <p:spPr>
          <a:xfrm>
            <a:off x="1847195" y="1011790"/>
            <a:ext cx="1075936" cy="276999"/>
          </a:xfrm>
          <a:prstGeom prst="rect">
            <a:avLst/>
          </a:prstGeom>
          <a:noFill/>
        </p:spPr>
        <p:txBody>
          <a:bodyPr wrap="none" rtlCol="0">
            <a:spAutoFit/>
          </a:bodyPr>
          <a:lstStyle/>
          <a:p>
            <a:pPr algn="ctr"/>
            <a:r>
              <a:rPr lang="en-GB" sz="1200" dirty="0"/>
              <a:t>Regions 2 &amp; 3</a:t>
            </a:r>
          </a:p>
        </p:txBody>
      </p:sp>
    </p:spTree>
    <p:extLst>
      <p:ext uri="{BB962C8B-B14F-4D97-AF65-F5344CB8AC3E}">
        <p14:creationId xmlns:p14="http://schemas.microsoft.com/office/powerpoint/2010/main" val="35463878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5A190-19D2-ADFF-5844-9BF7EDF63F87}"/>
            </a:ext>
          </a:extLst>
        </p:cNvPr>
        <p:cNvGrpSpPr/>
        <p:nvPr/>
      </p:nvGrpSpPr>
      <p:grpSpPr>
        <a:xfrm>
          <a:off x="0" y="0"/>
          <a:ext cx="0" cy="0"/>
          <a:chOff x="0" y="0"/>
          <a:chExt cx="0" cy="0"/>
        </a:xfrm>
      </p:grpSpPr>
      <p:sp>
        <p:nvSpPr>
          <p:cNvPr id="68" name="Rectangle 67">
            <a:extLst>
              <a:ext uri="{FF2B5EF4-FFF2-40B4-BE49-F238E27FC236}">
                <a16:creationId xmlns:a16="http://schemas.microsoft.com/office/drawing/2014/main" id="{FEA4921B-8B46-C46B-0968-0D5F6EEF9E4D}"/>
              </a:ext>
            </a:extLst>
          </p:cNvPr>
          <p:cNvSpPr/>
          <p:nvPr/>
        </p:nvSpPr>
        <p:spPr>
          <a:xfrm>
            <a:off x="2019463" y="3235953"/>
            <a:ext cx="3343971" cy="368967"/>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Rectangle 65">
            <a:extLst>
              <a:ext uri="{FF2B5EF4-FFF2-40B4-BE49-F238E27FC236}">
                <a16:creationId xmlns:a16="http://schemas.microsoft.com/office/drawing/2014/main" id="{69D91DDD-D8C4-AD66-0A9D-4E78E2519EB1}"/>
              </a:ext>
            </a:extLst>
          </p:cNvPr>
          <p:cNvSpPr/>
          <p:nvPr/>
        </p:nvSpPr>
        <p:spPr>
          <a:xfrm>
            <a:off x="1986119" y="2133233"/>
            <a:ext cx="3387929" cy="38192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6803EE8D-1905-19E3-042B-796F7C99CBAD}"/>
              </a:ext>
            </a:extLst>
          </p:cNvPr>
          <p:cNvSpPr txBox="1"/>
          <p:nvPr/>
        </p:nvSpPr>
        <p:spPr>
          <a:xfrm>
            <a:off x="288617" y="2148580"/>
            <a:ext cx="1776448" cy="369332"/>
          </a:xfrm>
          <a:prstGeom prst="rect">
            <a:avLst/>
          </a:prstGeom>
          <a:noFill/>
        </p:spPr>
        <p:txBody>
          <a:bodyPr wrap="none" rtlCol="0">
            <a:spAutoFit/>
          </a:bodyPr>
          <a:lstStyle/>
          <a:p>
            <a:pPr algn="ctr"/>
            <a:r>
              <a:rPr lang="en-GB" b="1" dirty="0"/>
              <a:t>VHF Uplink: FM</a:t>
            </a:r>
          </a:p>
        </p:txBody>
      </p:sp>
      <p:sp>
        <p:nvSpPr>
          <p:cNvPr id="11" name="TextBox 10">
            <a:extLst>
              <a:ext uri="{FF2B5EF4-FFF2-40B4-BE49-F238E27FC236}">
                <a16:creationId xmlns:a16="http://schemas.microsoft.com/office/drawing/2014/main" id="{E99D73EC-7A79-B4A5-ABD8-2834B4BB7889}"/>
              </a:ext>
            </a:extLst>
          </p:cNvPr>
          <p:cNvSpPr txBox="1"/>
          <p:nvPr/>
        </p:nvSpPr>
        <p:spPr>
          <a:xfrm>
            <a:off x="3304593" y="1691475"/>
            <a:ext cx="1514710" cy="461665"/>
          </a:xfrm>
          <a:prstGeom prst="rect">
            <a:avLst/>
          </a:prstGeom>
          <a:noFill/>
        </p:spPr>
        <p:txBody>
          <a:bodyPr wrap="none" rtlCol="0">
            <a:spAutoFit/>
          </a:bodyPr>
          <a:lstStyle/>
          <a:p>
            <a:pPr algn="ctr"/>
            <a:r>
              <a:rPr lang="en-GB" sz="1200" dirty="0"/>
              <a:t>145.850MHz</a:t>
            </a:r>
          </a:p>
          <a:p>
            <a:pPr algn="ctr"/>
            <a:r>
              <a:rPr lang="en-GB" sz="1200" b="1" dirty="0"/>
              <a:t>67.0Hz CTCSS tone</a:t>
            </a:r>
          </a:p>
        </p:txBody>
      </p:sp>
      <p:sp>
        <p:nvSpPr>
          <p:cNvPr id="21" name="TextBox 20">
            <a:extLst>
              <a:ext uri="{FF2B5EF4-FFF2-40B4-BE49-F238E27FC236}">
                <a16:creationId xmlns:a16="http://schemas.microsoft.com/office/drawing/2014/main" id="{14DC3729-5B76-26E3-16F0-E1E09475EFDD}"/>
              </a:ext>
            </a:extLst>
          </p:cNvPr>
          <p:cNvSpPr txBox="1"/>
          <p:nvPr/>
        </p:nvSpPr>
        <p:spPr>
          <a:xfrm>
            <a:off x="3545546" y="2972873"/>
            <a:ext cx="1016625" cy="276999"/>
          </a:xfrm>
          <a:prstGeom prst="rect">
            <a:avLst/>
          </a:prstGeom>
          <a:noFill/>
        </p:spPr>
        <p:txBody>
          <a:bodyPr wrap="none" rtlCol="0">
            <a:spAutoFit/>
          </a:bodyPr>
          <a:lstStyle/>
          <a:p>
            <a:r>
              <a:rPr lang="en-GB" sz="1200" dirty="0"/>
              <a:t>436.795MHz</a:t>
            </a:r>
          </a:p>
        </p:txBody>
      </p:sp>
      <p:sp>
        <p:nvSpPr>
          <p:cNvPr id="22" name="Isosceles Triangle 21">
            <a:extLst>
              <a:ext uri="{FF2B5EF4-FFF2-40B4-BE49-F238E27FC236}">
                <a16:creationId xmlns:a16="http://schemas.microsoft.com/office/drawing/2014/main" id="{C294D700-5D6E-139E-4BB6-0EE9CC0142F8}"/>
              </a:ext>
            </a:extLst>
          </p:cNvPr>
          <p:cNvSpPr/>
          <p:nvPr/>
        </p:nvSpPr>
        <p:spPr>
          <a:xfrm rot="10800000">
            <a:off x="3966292" y="3236533"/>
            <a:ext cx="185434" cy="369332"/>
          </a:xfrm>
          <a:prstGeom prst="triangle">
            <a:avLst/>
          </a:prstGeom>
          <a:solidFill>
            <a:schemeClr val="bg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0" name="Straight Arrow Connector 29">
            <a:extLst>
              <a:ext uri="{FF2B5EF4-FFF2-40B4-BE49-F238E27FC236}">
                <a16:creationId xmlns:a16="http://schemas.microsoft.com/office/drawing/2014/main" id="{1E65EFAA-0075-350B-CE6E-6580AB9F9F43}"/>
              </a:ext>
            </a:extLst>
          </p:cNvPr>
          <p:cNvCxnSpPr>
            <a:cxnSpLocks/>
            <a:endCxn id="21" idx="0"/>
          </p:cNvCxnSpPr>
          <p:nvPr/>
        </p:nvCxnSpPr>
        <p:spPr>
          <a:xfrm flipH="1">
            <a:off x="4053859" y="2519546"/>
            <a:ext cx="8090" cy="45332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F303DEC5-B2C0-EF97-6365-FA612E9C90D6}"/>
              </a:ext>
            </a:extLst>
          </p:cNvPr>
          <p:cNvCxnSpPr>
            <a:cxnSpLocks/>
          </p:cNvCxnSpPr>
          <p:nvPr/>
        </p:nvCxnSpPr>
        <p:spPr>
          <a:xfrm>
            <a:off x="1986119" y="2148017"/>
            <a:ext cx="336754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E886E1B2-9F9C-AE61-17BB-B38DAD56E618}"/>
              </a:ext>
            </a:extLst>
          </p:cNvPr>
          <p:cNvCxnSpPr>
            <a:cxnSpLocks/>
          </p:cNvCxnSpPr>
          <p:nvPr/>
        </p:nvCxnSpPr>
        <p:spPr>
          <a:xfrm>
            <a:off x="1986119" y="2517349"/>
            <a:ext cx="336754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0F68EDD0-8B92-7AA8-3F2C-B157B99989AD}"/>
              </a:ext>
            </a:extLst>
          </p:cNvPr>
          <p:cNvCxnSpPr>
            <a:cxnSpLocks/>
          </p:cNvCxnSpPr>
          <p:nvPr/>
        </p:nvCxnSpPr>
        <p:spPr>
          <a:xfrm>
            <a:off x="1986119" y="3235953"/>
            <a:ext cx="3367544" cy="668"/>
          </a:xfrm>
          <a:prstGeom prst="line">
            <a:avLst/>
          </a:prstGeom>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3D255E1B-F2BD-D772-AC20-2C5BE67F996B}"/>
              </a:ext>
            </a:extLst>
          </p:cNvPr>
          <p:cNvCxnSpPr>
            <a:cxnSpLocks/>
          </p:cNvCxnSpPr>
          <p:nvPr/>
        </p:nvCxnSpPr>
        <p:spPr>
          <a:xfrm>
            <a:off x="2046447" y="3604921"/>
            <a:ext cx="3283643" cy="0"/>
          </a:xfrm>
          <a:prstGeom prst="line">
            <a:avLst/>
          </a:prstGeom>
        </p:spPr>
        <p:style>
          <a:lnRef idx="2">
            <a:schemeClr val="accent1"/>
          </a:lnRef>
          <a:fillRef idx="0">
            <a:schemeClr val="accent1"/>
          </a:fillRef>
          <a:effectRef idx="1">
            <a:schemeClr val="accent1"/>
          </a:effectRef>
          <a:fontRef idx="minor">
            <a:schemeClr val="tx1"/>
          </a:fontRef>
        </p:style>
      </p:cxnSp>
      <p:sp>
        <p:nvSpPr>
          <p:cNvPr id="49" name="TextBox 48">
            <a:extLst>
              <a:ext uri="{FF2B5EF4-FFF2-40B4-BE49-F238E27FC236}">
                <a16:creationId xmlns:a16="http://schemas.microsoft.com/office/drawing/2014/main" id="{5C18996B-39DC-D437-5410-483F8DE0B97A}"/>
              </a:ext>
            </a:extLst>
          </p:cNvPr>
          <p:cNvSpPr txBox="1"/>
          <p:nvPr/>
        </p:nvSpPr>
        <p:spPr>
          <a:xfrm>
            <a:off x="3717031" y="3622389"/>
            <a:ext cx="699230" cy="276999"/>
          </a:xfrm>
          <a:prstGeom prst="rect">
            <a:avLst/>
          </a:prstGeom>
          <a:noFill/>
        </p:spPr>
        <p:txBody>
          <a:bodyPr wrap="none" rtlCol="0">
            <a:spAutoFit/>
          </a:bodyPr>
          <a:lstStyle/>
          <a:p>
            <a:pPr algn="ctr"/>
            <a:r>
              <a:rPr lang="en-GB" sz="1200" dirty="0"/>
              <a:t>250mW</a:t>
            </a:r>
          </a:p>
        </p:txBody>
      </p:sp>
      <p:sp>
        <p:nvSpPr>
          <p:cNvPr id="52" name="TextBox 51">
            <a:extLst>
              <a:ext uri="{FF2B5EF4-FFF2-40B4-BE49-F238E27FC236}">
                <a16:creationId xmlns:a16="http://schemas.microsoft.com/office/drawing/2014/main" id="{3C02590E-E2C5-AFE5-0403-E36D5C459B26}"/>
              </a:ext>
            </a:extLst>
          </p:cNvPr>
          <p:cNvSpPr txBox="1"/>
          <p:nvPr/>
        </p:nvSpPr>
        <p:spPr>
          <a:xfrm>
            <a:off x="8688777" y="2895881"/>
            <a:ext cx="1864613" cy="307777"/>
          </a:xfrm>
          <a:prstGeom prst="rect">
            <a:avLst/>
          </a:prstGeom>
          <a:noFill/>
        </p:spPr>
        <p:txBody>
          <a:bodyPr wrap="none" rtlCol="0">
            <a:spAutoFit/>
          </a:bodyPr>
          <a:lstStyle/>
          <a:p>
            <a:r>
              <a:rPr lang="en-GB" sz="1400" i="1" dirty="0"/>
              <a:t>SO-50 © </a:t>
            </a:r>
            <a:r>
              <a:rPr lang="en-GB" sz="1400" i="1" dirty="0" err="1"/>
              <a:t>SaudiSat</a:t>
            </a:r>
            <a:r>
              <a:rPr lang="en-GB" sz="1400" i="1" dirty="0"/>
              <a:t> 1C </a:t>
            </a:r>
            <a:endParaRPr lang="en-GB" sz="1400" dirty="0"/>
          </a:p>
        </p:txBody>
      </p:sp>
      <p:sp>
        <p:nvSpPr>
          <p:cNvPr id="54" name="TextBox 53">
            <a:extLst>
              <a:ext uri="{FF2B5EF4-FFF2-40B4-BE49-F238E27FC236}">
                <a16:creationId xmlns:a16="http://schemas.microsoft.com/office/drawing/2014/main" id="{2CF26C49-1468-3A62-3D26-77B0FE0208FE}"/>
              </a:ext>
            </a:extLst>
          </p:cNvPr>
          <p:cNvSpPr txBox="1"/>
          <p:nvPr/>
        </p:nvSpPr>
        <p:spPr>
          <a:xfrm>
            <a:off x="7710384" y="3187107"/>
            <a:ext cx="4348936" cy="2866619"/>
          </a:xfrm>
          <a:prstGeom prst="rect">
            <a:avLst/>
          </a:prstGeom>
          <a:noFill/>
        </p:spPr>
        <p:txBody>
          <a:bodyPr wrap="square" lIns="91440" tIns="45720" rIns="91440" bIns="45720" anchor="t">
            <a:spAutoFit/>
          </a:bodyPr>
          <a:lstStyle/>
          <a:p>
            <a:pPr marR="0" lvl="0" algn="l">
              <a:lnSpc>
                <a:spcPts val="2100"/>
              </a:lnSpc>
            </a:pPr>
            <a:r>
              <a:rPr lang="en-GB" sz="1400" b="1" i="0" dirty="0">
                <a:effectLst/>
                <a:latin typeface="Arial"/>
                <a:cs typeface="Arial"/>
              </a:rPr>
              <a:t>Altitude</a:t>
            </a:r>
            <a:r>
              <a:rPr lang="en-GB" sz="1400" b="0" i="0" dirty="0">
                <a:effectLst/>
                <a:latin typeface="Arial"/>
                <a:cs typeface="Arial"/>
              </a:rPr>
              <a:t>: 		568 km to </a:t>
            </a:r>
            <a:r>
              <a:rPr lang="en-GB" sz="1400" dirty="0">
                <a:latin typeface="Arial"/>
                <a:cs typeface="Arial"/>
              </a:rPr>
              <a:t>671</a:t>
            </a:r>
            <a:r>
              <a:rPr lang="en-GB" sz="1400" b="0" i="0" dirty="0">
                <a:effectLst/>
                <a:latin typeface="Arial"/>
                <a:cs typeface="Arial"/>
              </a:rPr>
              <a:t> km</a:t>
            </a:r>
          </a:p>
          <a:p>
            <a:pPr marR="0" lvl="0" algn="l">
              <a:lnSpc>
                <a:spcPts val="2100"/>
              </a:lnSpc>
            </a:pPr>
            <a:r>
              <a:rPr lang="en-GB" sz="1400" b="1" i="0" dirty="0">
                <a:effectLst/>
                <a:latin typeface="Arial"/>
                <a:cs typeface="Arial"/>
              </a:rPr>
              <a:t>Inclination</a:t>
            </a:r>
            <a:r>
              <a:rPr lang="en-GB" sz="1400" b="0" i="0" dirty="0">
                <a:effectLst/>
                <a:latin typeface="Arial"/>
                <a:cs typeface="Arial"/>
              </a:rPr>
              <a:t>: 	</a:t>
            </a:r>
            <a:r>
              <a:rPr lang="en-GB" sz="1400" dirty="0">
                <a:latin typeface="Arial"/>
                <a:cs typeface="Arial"/>
              </a:rPr>
              <a:t>64.5</a:t>
            </a:r>
            <a:r>
              <a:rPr lang="en-GB" sz="1400" b="0" i="0" dirty="0">
                <a:effectLst/>
                <a:latin typeface="Arial"/>
                <a:cs typeface="Arial"/>
              </a:rPr>
              <a:t>°</a:t>
            </a:r>
          </a:p>
          <a:p>
            <a:pPr marR="0" lvl="0" algn="l">
              <a:lnSpc>
                <a:spcPts val="2100"/>
              </a:lnSpc>
            </a:pPr>
            <a:r>
              <a:rPr lang="en-GB" sz="1400" b="1" i="0" dirty="0">
                <a:effectLst/>
                <a:latin typeface="Arial"/>
                <a:cs typeface="Arial"/>
              </a:rPr>
              <a:t>Speed</a:t>
            </a:r>
            <a:r>
              <a:rPr lang="en-GB" sz="1400" b="0" i="0" dirty="0">
                <a:effectLst/>
                <a:latin typeface="Arial"/>
                <a:cs typeface="Arial"/>
              </a:rPr>
              <a:t>: 		</a:t>
            </a:r>
            <a:r>
              <a:rPr lang="en-GB" sz="1400" dirty="0">
                <a:latin typeface="Arial"/>
                <a:cs typeface="Arial"/>
              </a:rPr>
              <a:t>7.6</a:t>
            </a:r>
            <a:r>
              <a:rPr lang="en-GB" sz="1400" b="0" i="0" dirty="0">
                <a:effectLst/>
                <a:latin typeface="Arial"/>
                <a:cs typeface="Arial"/>
              </a:rPr>
              <a:t> km/s</a:t>
            </a:r>
          </a:p>
          <a:p>
            <a:pPr marR="0" lvl="0" algn="l">
              <a:lnSpc>
                <a:spcPts val="2100"/>
              </a:lnSpc>
            </a:pPr>
            <a:r>
              <a:rPr lang="en-GB" sz="1400" b="1" i="0" dirty="0">
                <a:effectLst/>
                <a:latin typeface="Arial"/>
                <a:cs typeface="Arial"/>
              </a:rPr>
              <a:t>Orbital Period</a:t>
            </a:r>
            <a:r>
              <a:rPr lang="en-GB" sz="1400" b="0" i="0" dirty="0">
                <a:effectLst/>
                <a:latin typeface="Arial"/>
                <a:cs typeface="Arial"/>
              </a:rPr>
              <a:t>: 	97 minutes</a:t>
            </a:r>
            <a:r>
              <a:rPr lang="en-GB" sz="1400" dirty="0">
                <a:latin typeface="Arial"/>
                <a:cs typeface="Arial"/>
              </a:rPr>
              <a:t>			14.8 rev/day</a:t>
            </a:r>
          </a:p>
          <a:p>
            <a:r>
              <a:rPr lang="en-GB" sz="1400" b="1" dirty="0">
                <a:latin typeface="Arial"/>
                <a:cs typeface="Arial"/>
              </a:rPr>
              <a:t>Launch mass:</a:t>
            </a:r>
            <a:r>
              <a:rPr lang="en-GB" sz="1400" dirty="0">
                <a:latin typeface="Arial"/>
                <a:cs typeface="Arial"/>
              </a:rPr>
              <a:t>	15 kg    8U CubeSat</a:t>
            </a:r>
          </a:p>
          <a:p>
            <a:r>
              <a:rPr lang="en-GB" sz="1400" b="1" dirty="0">
                <a:latin typeface="Arial"/>
                <a:cs typeface="Arial"/>
              </a:rPr>
              <a:t>Power:</a:t>
            </a:r>
            <a:r>
              <a:rPr lang="en-GB" sz="1400" dirty="0">
                <a:latin typeface="Arial"/>
                <a:cs typeface="Arial"/>
              </a:rPr>
              <a:t>		? watts</a:t>
            </a:r>
          </a:p>
          <a:p>
            <a:endParaRPr lang="en-GB" sz="1400" dirty="0">
              <a:latin typeface="Arial"/>
              <a:cs typeface="Arial"/>
            </a:endParaRPr>
          </a:p>
          <a:p>
            <a:pPr>
              <a:lnSpc>
                <a:spcPts val="2100"/>
              </a:lnSpc>
            </a:pPr>
            <a:r>
              <a:rPr lang="en-GB" sz="1400" b="1" dirty="0">
                <a:latin typeface="Arial"/>
                <a:cs typeface="Arial"/>
              </a:rPr>
              <a:t>Launched</a:t>
            </a:r>
            <a:r>
              <a:rPr lang="en-GB" sz="1400" dirty="0">
                <a:latin typeface="Arial"/>
                <a:cs typeface="Arial"/>
              </a:rPr>
              <a:t>:        	20 Dec 2002</a:t>
            </a:r>
          </a:p>
          <a:p>
            <a:pPr>
              <a:lnSpc>
                <a:spcPts val="2100"/>
              </a:lnSpc>
            </a:pPr>
            <a:r>
              <a:rPr lang="en-GB" sz="1400" b="1" dirty="0">
                <a:latin typeface="Arial"/>
                <a:cs typeface="Arial"/>
              </a:rPr>
              <a:t>Launch vehicle:	</a:t>
            </a:r>
            <a:r>
              <a:rPr lang="en-GB" sz="1400" dirty="0">
                <a:latin typeface="Arial"/>
                <a:cs typeface="Arial"/>
              </a:rPr>
              <a:t>Dnepr. 4,500kg to LEO</a:t>
            </a:r>
          </a:p>
          <a:p>
            <a:pPr>
              <a:lnSpc>
                <a:spcPts val="2100"/>
              </a:lnSpc>
            </a:pPr>
            <a:r>
              <a:rPr lang="en-GB" sz="1400" b="1" dirty="0">
                <a:latin typeface="Arial"/>
                <a:cs typeface="Arial"/>
              </a:rPr>
              <a:t>Launch site: </a:t>
            </a:r>
            <a:r>
              <a:rPr lang="en-GB" sz="1400" dirty="0">
                <a:latin typeface="Arial"/>
                <a:cs typeface="Arial"/>
              </a:rPr>
              <a:t>	Baikonur, Kazakhstan</a:t>
            </a:r>
          </a:p>
        </p:txBody>
      </p:sp>
      <p:sp>
        <p:nvSpPr>
          <p:cNvPr id="70" name="TextBox 69">
            <a:extLst>
              <a:ext uri="{FF2B5EF4-FFF2-40B4-BE49-F238E27FC236}">
                <a16:creationId xmlns:a16="http://schemas.microsoft.com/office/drawing/2014/main" id="{43E3FB25-2C51-0472-2795-A55B06A57657}"/>
              </a:ext>
            </a:extLst>
          </p:cNvPr>
          <p:cNvSpPr txBox="1"/>
          <p:nvPr/>
        </p:nvSpPr>
        <p:spPr>
          <a:xfrm>
            <a:off x="108349" y="3239539"/>
            <a:ext cx="2190901" cy="369332"/>
          </a:xfrm>
          <a:prstGeom prst="rect">
            <a:avLst/>
          </a:prstGeom>
          <a:noFill/>
        </p:spPr>
        <p:txBody>
          <a:bodyPr wrap="square" rtlCol="0">
            <a:spAutoFit/>
          </a:bodyPr>
          <a:lstStyle/>
          <a:p>
            <a:pPr algn="ctr"/>
            <a:r>
              <a:rPr lang="en-GB" b="1" dirty="0"/>
              <a:t>UHF Downlink: FM</a:t>
            </a:r>
          </a:p>
        </p:txBody>
      </p:sp>
      <p:sp>
        <p:nvSpPr>
          <p:cNvPr id="20" name="TextBox 19">
            <a:extLst>
              <a:ext uri="{FF2B5EF4-FFF2-40B4-BE49-F238E27FC236}">
                <a16:creationId xmlns:a16="http://schemas.microsoft.com/office/drawing/2014/main" id="{E9AA428E-AAB5-D41D-4810-41F6AC8B02D0}"/>
              </a:ext>
            </a:extLst>
          </p:cNvPr>
          <p:cNvSpPr txBox="1"/>
          <p:nvPr/>
        </p:nvSpPr>
        <p:spPr>
          <a:xfrm>
            <a:off x="1498188" y="2645385"/>
            <a:ext cx="1586693" cy="461665"/>
          </a:xfrm>
          <a:prstGeom prst="rect">
            <a:avLst/>
          </a:prstGeom>
          <a:noFill/>
        </p:spPr>
        <p:txBody>
          <a:bodyPr wrap="square">
            <a:spAutoFit/>
          </a:bodyPr>
          <a:lstStyle/>
          <a:p>
            <a:pPr algn="ctr"/>
            <a:r>
              <a:rPr lang="en-GB" sz="1200" i="0" dirty="0">
                <a:solidFill>
                  <a:srgbClr val="000000"/>
                </a:solidFill>
                <a:effectLst/>
                <a:latin typeface="Roboto" panose="02000000000000000000" pitchFamily="2" charset="0"/>
              </a:rPr>
              <a:t>cross-band mode J FM repeater</a:t>
            </a:r>
            <a:endParaRPr lang="en-GB" sz="1200" dirty="0"/>
          </a:p>
        </p:txBody>
      </p:sp>
      <p:sp>
        <p:nvSpPr>
          <p:cNvPr id="25" name="TextBox 24">
            <a:extLst>
              <a:ext uri="{FF2B5EF4-FFF2-40B4-BE49-F238E27FC236}">
                <a16:creationId xmlns:a16="http://schemas.microsoft.com/office/drawing/2014/main" id="{2794C75F-C003-29A1-EB4D-813684A5A3A1}"/>
              </a:ext>
            </a:extLst>
          </p:cNvPr>
          <p:cNvSpPr txBox="1"/>
          <p:nvPr/>
        </p:nvSpPr>
        <p:spPr>
          <a:xfrm>
            <a:off x="779203" y="4177766"/>
            <a:ext cx="6427842" cy="1169551"/>
          </a:xfrm>
          <a:prstGeom prst="rect">
            <a:avLst/>
          </a:prstGeom>
          <a:noFill/>
        </p:spPr>
        <p:txBody>
          <a:bodyPr wrap="square" lIns="91440" tIns="45720" rIns="91440" bIns="45720" anchor="t">
            <a:spAutoFit/>
          </a:bodyPr>
          <a:lstStyle/>
          <a:p>
            <a:r>
              <a:rPr lang="en-GB" sz="1400" b="1" i="0" dirty="0">
                <a:solidFill>
                  <a:srgbClr val="000000"/>
                </a:solidFill>
                <a:effectLst/>
                <a:latin typeface="Arial"/>
                <a:cs typeface="Arial"/>
              </a:rPr>
              <a:t>Timer Activation:</a:t>
            </a:r>
            <a:r>
              <a:rPr lang="en-GB" sz="1400" b="0" i="0" dirty="0">
                <a:solidFill>
                  <a:srgbClr val="000000"/>
                </a:solidFill>
                <a:effectLst/>
                <a:latin typeface="Arial"/>
                <a:cs typeface="Arial"/>
              </a:rPr>
              <a:t> SO-50 has a 10-minute timer for the repeater. </a:t>
            </a:r>
          </a:p>
          <a:p>
            <a:r>
              <a:rPr lang="en-GB" sz="1400" b="0" i="0" dirty="0">
                <a:solidFill>
                  <a:srgbClr val="000000"/>
                </a:solidFill>
                <a:effectLst/>
                <a:latin typeface="Arial"/>
                <a:cs typeface="Arial"/>
              </a:rPr>
              <a:t>To </a:t>
            </a:r>
            <a:r>
              <a:rPr lang="en-GB" sz="1400" dirty="0">
                <a:solidFill>
                  <a:srgbClr val="000000"/>
                </a:solidFill>
                <a:latin typeface="Arial"/>
                <a:cs typeface="Arial"/>
              </a:rPr>
              <a:t>activate</a:t>
            </a:r>
            <a:r>
              <a:rPr lang="en-GB" sz="1400" b="0" i="0" dirty="0">
                <a:solidFill>
                  <a:srgbClr val="000000"/>
                </a:solidFill>
                <a:effectLst/>
                <a:latin typeface="Arial"/>
                <a:cs typeface="Arial"/>
              </a:rPr>
              <a:t>, transmit a </a:t>
            </a:r>
            <a:r>
              <a:rPr lang="en-GB" sz="1400" b="1" i="0" dirty="0">
                <a:solidFill>
                  <a:srgbClr val="000000"/>
                </a:solidFill>
                <a:effectLst/>
                <a:latin typeface="Arial"/>
                <a:cs typeface="Arial"/>
              </a:rPr>
              <a:t>2-second carrier with a PL tone of 74.4 Hz</a:t>
            </a:r>
            <a:r>
              <a:rPr lang="en-GB" sz="1400" b="0" i="0" dirty="0">
                <a:solidFill>
                  <a:srgbClr val="000000"/>
                </a:solidFill>
                <a:effectLst/>
                <a:latin typeface="Arial"/>
                <a:cs typeface="Arial"/>
              </a:rPr>
              <a:t> before using the repeater.</a:t>
            </a:r>
          </a:p>
          <a:p>
            <a:endParaRPr lang="en-GB" sz="1400" dirty="0">
              <a:solidFill>
                <a:srgbClr val="000000"/>
              </a:solidFill>
              <a:latin typeface="Arial"/>
              <a:cs typeface="Arial"/>
            </a:endParaRPr>
          </a:p>
          <a:p>
            <a:r>
              <a:rPr lang="en-GB" sz="1400" dirty="0">
                <a:solidFill>
                  <a:srgbClr val="000000"/>
                </a:solidFill>
                <a:latin typeface="Arial"/>
                <a:cs typeface="Arial"/>
              </a:rPr>
              <a:t>Operated by: </a:t>
            </a:r>
            <a:r>
              <a:rPr lang="en-GB" sz="1400" dirty="0">
                <a:latin typeface="Arial"/>
                <a:cs typeface="Arial"/>
              </a:rPr>
              <a:t>King Abdulaziz University for Science &amp; Technology</a:t>
            </a:r>
          </a:p>
        </p:txBody>
      </p:sp>
      <p:sp>
        <p:nvSpPr>
          <p:cNvPr id="31" name="TextBox 30">
            <a:extLst>
              <a:ext uri="{FF2B5EF4-FFF2-40B4-BE49-F238E27FC236}">
                <a16:creationId xmlns:a16="http://schemas.microsoft.com/office/drawing/2014/main" id="{7723A2FC-614C-E023-C860-F5C242DFB664}"/>
              </a:ext>
            </a:extLst>
          </p:cNvPr>
          <p:cNvSpPr txBox="1"/>
          <p:nvPr/>
        </p:nvSpPr>
        <p:spPr>
          <a:xfrm>
            <a:off x="3177144" y="662408"/>
            <a:ext cx="4839047" cy="461665"/>
          </a:xfrm>
          <a:prstGeom prst="rect">
            <a:avLst/>
          </a:prstGeom>
          <a:noFill/>
        </p:spPr>
        <p:txBody>
          <a:bodyPr wrap="square" lIns="91440" tIns="45720" rIns="91440" bIns="45720" anchor="t">
            <a:spAutoFit/>
          </a:bodyPr>
          <a:lstStyle/>
          <a:p>
            <a:r>
              <a:rPr lang="en-GB" sz="2400" dirty="0">
                <a:latin typeface="Arial"/>
                <a:cs typeface="Arial"/>
              </a:rPr>
              <a:t>(Saudi-OSCAR 50) SAUDISAT 1C </a:t>
            </a:r>
            <a:endParaRPr lang="en-GB" sz="3200">
              <a:latin typeface="Arial"/>
              <a:cs typeface="Arial"/>
            </a:endParaRPr>
          </a:p>
        </p:txBody>
      </p:sp>
      <p:sp>
        <p:nvSpPr>
          <p:cNvPr id="34" name="TextBox 33">
            <a:extLst>
              <a:ext uri="{FF2B5EF4-FFF2-40B4-BE49-F238E27FC236}">
                <a16:creationId xmlns:a16="http://schemas.microsoft.com/office/drawing/2014/main" id="{517BB097-B22D-818F-51E9-D25088D0A7DF}"/>
              </a:ext>
            </a:extLst>
          </p:cNvPr>
          <p:cNvSpPr txBox="1"/>
          <p:nvPr/>
        </p:nvSpPr>
        <p:spPr>
          <a:xfrm>
            <a:off x="5468972" y="1803773"/>
            <a:ext cx="1962530" cy="954107"/>
          </a:xfrm>
          <a:prstGeom prst="rect">
            <a:avLst/>
          </a:prstGeom>
          <a:noFill/>
        </p:spPr>
        <p:txBody>
          <a:bodyPr wrap="square">
            <a:spAutoFit/>
          </a:bodyPr>
          <a:lstStyle/>
          <a:p>
            <a:r>
              <a:rPr lang="en-GB" sz="1400" dirty="0"/>
              <a:t>VHF receiver with sensitivity of -124dBm, having an IF bandwidth of 15 kHz</a:t>
            </a:r>
            <a:endParaRPr lang="en-GB" dirty="0"/>
          </a:p>
        </p:txBody>
      </p:sp>
      <p:sp>
        <p:nvSpPr>
          <p:cNvPr id="36" name="Rectangle 35">
            <a:extLst>
              <a:ext uri="{FF2B5EF4-FFF2-40B4-BE49-F238E27FC236}">
                <a16:creationId xmlns:a16="http://schemas.microsoft.com/office/drawing/2014/main" id="{ADB189CF-C2CF-3BD2-B069-92BD1A930D9F}"/>
              </a:ext>
            </a:extLst>
          </p:cNvPr>
          <p:cNvSpPr/>
          <p:nvPr/>
        </p:nvSpPr>
        <p:spPr>
          <a:xfrm>
            <a:off x="3968541" y="2143622"/>
            <a:ext cx="183185" cy="375924"/>
          </a:xfrm>
          <a:prstGeom prst="rect">
            <a:avLst/>
          </a:prstGeom>
          <a:solidFill>
            <a:schemeClr val="bg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Title 41">
            <a:extLst>
              <a:ext uri="{FF2B5EF4-FFF2-40B4-BE49-F238E27FC236}">
                <a16:creationId xmlns:a16="http://schemas.microsoft.com/office/drawing/2014/main" id="{2D30A888-1649-6294-4FB2-03B58DDE46E0}"/>
              </a:ext>
            </a:extLst>
          </p:cNvPr>
          <p:cNvSpPr>
            <a:spLocks noGrp="1"/>
          </p:cNvSpPr>
          <p:nvPr>
            <p:ph type="title"/>
          </p:nvPr>
        </p:nvSpPr>
        <p:spPr>
          <a:xfrm>
            <a:off x="838200" y="335628"/>
            <a:ext cx="10515600" cy="1325563"/>
          </a:xfrm>
        </p:spPr>
        <p:txBody>
          <a:bodyPr lIns="91440" tIns="45720" rIns="91440" bIns="45720" anchor="t"/>
          <a:lstStyle/>
          <a:p>
            <a:pPr algn="l"/>
            <a:r>
              <a:rPr lang="en-GB" sz="5850" dirty="0">
                <a:latin typeface="Arial"/>
                <a:cs typeface="Arial"/>
              </a:rPr>
              <a:t>SO-50</a:t>
            </a:r>
          </a:p>
        </p:txBody>
      </p:sp>
      <p:cxnSp>
        <p:nvCxnSpPr>
          <p:cNvPr id="55" name="Straight Arrow Connector 54">
            <a:extLst>
              <a:ext uri="{FF2B5EF4-FFF2-40B4-BE49-F238E27FC236}">
                <a16:creationId xmlns:a16="http://schemas.microsoft.com/office/drawing/2014/main" id="{83008363-A050-674C-9D30-B37DDAF8154F}"/>
              </a:ext>
            </a:extLst>
          </p:cNvPr>
          <p:cNvCxnSpPr>
            <a:cxnSpLocks/>
          </p:cNvCxnSpPr>
          <p:nvPr/>
        </p:nvCxnSpPr>
        <p:spPr>
          <a:xfrm>
            <a:off x="10118862" y="1641991"/>
            <a:ext cx="0" cy="963882"/>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
        <p:nvSpPr>
          <p:cNvPr id="56" name="TextBox 55">
            <a:extLst>
              <a:ext uri="{FF2B5EF4-FFF2-40B4-BE49-F238E27FC236}">
                <a16:creationId xmlns:a16="http://schemas.microsoft.com/office/drawing/2014/main" id="{CB664FBE-A04D-3F50-4945-BFC0CE10FBF9}"/>
              </a:ext>
            </a:extLst>
          </p:cNvPr>
          <p:cNvSpPr txBox="1"/>
          <p:nvPr/>
        </p:nvSpPr>
        <p:spPr>
          <a:xfrm>
            <a:off x="10098477" y="1881022"/>
            <a:ext cx="750526" cy="369332"/>
          </a:xfrm>
          <a:prstGeom prst="rect">
            <a:avLst/>
          </a:prstGeom>
          <a:noFill/>
        </p:spPr>
        <p:txBody>
          <a:bodyPr wrap="none" rtlCol="0">
            <a:spAutoFit/>
          </a:bodyPr>
          <a:lstStyle/>
          <a:p>
            <a:r>
              <a:rPr lang="en-GB" dirty="0"/>
              <a:t>20cm</a:t>
            </a:r>
          </a:p>
        </p:txBody>
      </p:sp>
      <p:pic>
        <p:nvPicPr>
          <p:cNvPr id="62" name="Picture 61">
            <a:extLst>
              <a:ext uri="{FF2B5EF4-FFF2-40B4-BE49-F238E27FC236}">
                <a16:creationId xmlns:a16="http://schemas.microsoft.com/office/drawing/2014/main" id="{5D50FABB-B2F3-AC9A-E190-B6632FEF64C5}"/>
              </a:ext>
            </a:extLst>
          </p:cNvPr>
          <p:cNvPicPr>
            <a:picLocks noChangeAspect="1"/>
          </p:cNvPicPr>
          <p:nvPr/>
        </p:nvPicPr>
        <p:blipFill>
          <a:blip r:embed="rId3"/>
          <a:stretch>
            <a:fillRect/>
          </a:stretch>
        </p:blipFill>
        <p:spPr>
          <a:xfrm>
            <a:off x="8688777" y="555459"/>
            <a:ext cx="1409700" cy="2362200"/>
          </a:xfrm>
          <a:prstGeom prst="rect">
            <a:avLst/>
          </a:prstGeom>
        </p:spPr>
      </p:pic>
    </p:spTree>
    <p:extLst>
      <p:ext uri="{BB962C8B-B14F-4D97-AF65-F5344CB8AC3E}">
        <p14:creationId xmlns:p14="http://schemas.microsoft.com/office/powerpoint/2010/main" val="23760922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FEC028-BF2F-DE98-75A2-43D399EC3A89}"/>
            </a:ext>
          </a:extLst>
        </p:cNvPr>
        <p:cNvGrpSpPr/>
        <p:nvPr/>
      </p:nvGrpSpPr>
      <p:grpSpPr>
        <a:xfrm>
          <a:off x="0" y="0"/>
          <a:ext cx="0" cy="0"/>
          <a:chOff x="0" y="0"/>
          <a:chExt cx="0" cy="0"/>
        </a:xfrm>
      </p:grpSpPr>
      <p:sp>
        <p:nvSpPr>
          <p:cNvPr id="31" name="Rectangle 30">
            <a:extLst>
              <a:ext uri="{FF2B5EF4-FFF2-40B4-BE49-F238E27FC236}">
                <a16:creationId xmlns:a16="http://schemas.microsoft.com/office/drawing/2014/main" id="{DA76AE43-859D-948F-B2C3-EE5614770FE7}"/>
              </a:ext>
            </a:extLst>
          </p:cNvPr>
          <p:cNvSpPr/>
          <p:nvPr/>
        </p:nvSpPr>
        <p:spPr>
          <a:xfrm>
            <a:off x="1986119" y="1739048"/>
            <a:ext cx="3367544" cy="374891"/>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4A1FFE49-AAC4-2DCF-0562-6A7F89540EF2}"/>
              </a:ext>
            </a:extLst>
          </p:cNvPr>
          <p:cNvSpPr/>
          <p:nvPr/>
        </p:nvSpPr>
        <p:spPr>
          <a:xfrm>
            <a:off x="1986119" y="2823716"/>
            <a:ext cx="3343971" cy="385426"/>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A12F7ED-6891-7CCE-3B7B-639081E7196C}"/>
              </a:ext>
            </a:extLst>
          </p:cNvPr>
          <p:cNvSpPr>
            <a:spLocks noGrp="1"/>
          </p:cNvSpPr>
          <p:nvPr>
            <p:ph type="title"/>
          </p:nvPr>
        </p:nvSpPr>
        <p:spPr>
          <a:xfrm>
            <a:off x="838200" y="365126"/>
            <a:ext cx="10515600" cy="914750"/>
          </a:xfrm>
        </p:spPr>
        <p:txBody>
          <a:bodyPr/>
          <a:lstStyle/>
          <a:p>
            <a:pPr algn="l"/>
            <a:r>
              <a:rPr lang="en-GB" dirty="0"/>
              <a:t>RS-44 </a:t>
            </a:r>
            <a:r>
              <a:rPr lang="en-GB" sz="2400" dirty="0"/>
              <a:t>DOSAAF-5, Radio-2017</a:t>
            </a:r>
            <a:endParaRPr lang="en-GB" dirty="0"/>
          </a:p>
        </p:txBody>
      </p:sp>
      <p:sp>
        <p:nvSpPr>
          <p:cNvPr id="5" name="TextBox 4">
            <a:extLst>
              <a:ext uri="{FF2B5EF4-FFF2-40B4-BE49-F238E27FC236}">
                <a16:creationId xmlns:a16="http://schemas.microsoft.com/office/drawing/2014/main" id="{5C293E27-EEE1-FD77-4337-BD99601204E3}"/>
              </a:ext>
            </a:extLst>
          </p:cNvPr>
          <p:cNvSpPr txBox="1"/>
          <p:nvPr/>
        </p:nvSpPr>
        <p:spPr>
          <a:xfrm>
            <a:off x="700808" y="1744608"/>
            <a:ext cx="1348447" cy="369332"/>
          </a:xfrm>
          <a:prstGeom prst="rect">
            <a:avLst/>
          </a:prstGeom>
          <a:noFill/>
        </p:spPr>
        <p:txBody>
          <a:bodyPr wrap="none" rtlCol="0">
            <a:spAutoFit/>
          </a:bodyPr>
          <a:lstStyle/>
          <a:p>
            <a:pPr algn="ctr"/>
            <a:r>
              <a:rPr lang="en-GB" b="1" dirty="0"/>
              <a:t>VHF Uplink</a:t>
            </a:r>
          </a:p>
        </p:txBody>
      </p:sp>
      <p:sp>
        <p:nvSpPr>
          <p:cNvPr id="6" name="Rectangle 5">
            <a:extLst>
              <a:ext uri="{FF2B5EF4-FFF2-40B4-BE49-F238E27FC236}">
                <a16:creationId xmlns:a16="http://schemas.microsoft.com/office/drawing/2014/main" id="{A2C7F6EB-4447-F75E-82B8-9C3590353654}"/>
              </a:ext>
            </a:extLst>
          </p:cNvPr>
          <p:cNvSpPr/>
          <p:nvPr/>
        </p:nvSpPr>
        <p:spPr>
          <a:xfrm>
            <a:off x="3294814" y="1744885"/>
            <a:ext cx="1543664" cy="369332"/>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rPr>
              <a:t>LSB / CW</a:t>
            </a:r>
          </a:p>
        </p:txBody>
      </p:sp>
      <p:sp>
        <p:nvSpPr>
          <p:cNvPr id="9" name="TextBox 8">
            <a:extLst>
              <a:ext uri="{FF2B5EF4-FFF2-40B4-BE49-F238E27FC236}">
                <a16:creationId xmlns:a16="http://schemas.microsoft.com/office/drawing/2014/main" id="{28533120-C1A9-A58E-6E21-47388FC4A735}"/>
              </a:ext>
            </a:extLst>
          </p:cNvPr>
          <p:cNvSpPr txBox="1"/>
          <p:nvPr/>
        </p:nvSpPr>
        <p:spPr>
          <a:xfrm>
            <a:off x="4347921" y="1453456"/>
            <a:ext cx="1016625" cy="276999"/>
          </a:xfrm>
          <a:prstGeom prst="rect">
            <a:avLst/>
          </a:prstGeom>
          <a:noFill/>
        </p:spPr>
        <p:txBody>
          <a:bodyPr wrap="none" rtlCol="0">
            <a:spAutoFit/>
          </a:bodyPr>
          <a:lstStyle/>
          <a:p>
            <a:r>
              <a:rPr lang="en-GB" sz="1200" dirty="0"/>
              <a:t>145.935MHz</a:t>
            </a:r>
          </a:p>
        </p:txBody>
      </p:sp>
      <p:sp>
        <p:nvSpPr>
          <p:cNvPr id="11" name="TextBox 10">
            <a:extLst>
              <a:ext uri="{FF2B5EF4-FFF2-40B4-BE49-F238E27FC236}">
                <a16:creationId xmlns:a16="http://schemas.microsoft.com/office/drawing/2014/main" id="{32AA77C2-5957-B75E-AF52-6A61D70CB7C8}"/>
              </a:ext>
            </a:extLst>
          </p:cNvPr>
          <p:cNvSpPr txBox="1"/>
          <p:nvPr/>
        </p:nvSpPr>
        <p:spPr>
          <a:xfrm>
            <a:off x="2784545" y="1460699"/>
            <a:ext cx="1016625" cy="276999"/>
          </a:xfrm>
          <a:prstGeom prst="rect">
            <a:avLst/>
          </a:prstGeom>
          <a:noFill/>
        </p:spPr>
        <p:txBody>
          <a:bodyPr wrap="none" rtlCol="0">
            <a:spAutoFit/>
          </a:bodyPr>
          <a:lstStyle/>
          <a:p>
            <a:r>
              <a:rPr lang="en-GB" sz="1200" dirty="0"/>
              <a:t>145.995MHz</a:t>
            </a:r>
          </a:p>
        </p:txBody>
      </p:sp>
      <p:sp>
        <p:nvSpPr>
          <p:cNvPr id="17" name="Rectangle 16">
            <a:extLst>
              <a:ext uri="{FF2B5EF4-FFF2-40B4-BE49-F238E27FC236}">
                <a16:creationId xmlns:a16="http://schemas.microsoft.com/office/drawing/2014/main" id="{BFD17F9E-8C79-39E8-B686-CB3657EB2595}"/>
              </a:ext>
            </a:extLst>
          </p:cNvPr>
          <p:cNvSpPr/>
          <p:nvPr/>
        </p:nvSpPr>
        <p:spPr>
          <a:xfrm>
            <a:off x="3309566" y="2831351"/>
            <a:ext cx="1543664" cy="369332"/>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1"/>
                </a:solidFill>
              </a:rPr>
              <a:t>USB / CW</a:t>
            </a:r>
          </a:p>
        </p:txBody>
      </p:sp>
      <p:sp>
        <p:nvSpPr>
          <p:cNvPr id="19" name="TextBox 18">
            <a:extLst>
              <a:ext uri="{FF2B5EF4-FFF2-40B4-BE49-F238E27FC236}">
                <a16:creationId xmlns:a16="http://schemas.microsoft.com/office/drawing/2014/main" id="{08F3692B-B0AA-1AE8-3EDB-006B533D4038}"/>
              </a:ext>
            </a:extLst>
          </p:cNvPr>
          <p:cNvSpPr txBox="1"/>
          <p:nvPr/>
        </p:nvSpPr>
        <p:spPr>
          <a:xfrm>
            <a:off x="2794196" y="2569741"/>
            <a:ext cx="1016625" cy="276999"/>
          </a:xfrm>
          <a:prstGeom prst="rect">
            <a:avLst/>
          </a:prstGeom>
          <a:noFill/>
        </p:spPr>
        <p:txBody>
          <a:bodyPr wrap="none" rtlCol="0">
            <a:spAutoFit/>
          </a:bodyPr>
          <a:lstStyle/>
          <a:p>
            <a:r>
              <a:rPr lang="en-GB" sz="1200" dirty="0"/>
              <a:t>435.610MHz</a:t>
            </a:r>
          </a:p>
        </p:txBody>
      </p:sp>
      <p:sp>
        <p:nvSpPr>
          <p:cNvPr id="21" name="TextBox 20">
            <a:extLst>
              <a:ext uri="{FF2B5EF4-FFF2-40B4-BE49-F238E27FC236}">
                <a16:creationId xmlns:a16="http://schemas.microsoft.com/office/drawing/2014/main" id="{41E6A4E3-1028-1F69-9620-F2294B42355B}"/>
              </a:ext>
            </a:extLst>
          </p:cNvPr>
          <p:cNvSpPr txBox="1"/>
          <p:nvPr/>
        </p:nvSpPr>
        <p:spPr>
          <a:xfrm>
            <a:off x="4341958" y="2569741"/>
            <a:ext cx="1016625" cy="276999"/>
          </a:xfrm>
          <a:prstGeom prst="rect">
            <a:avLst/>
          </a:prstGeom>
          <a:noFill/>
        </p:spPr>
        <p:txBody>
          <a:bodyPr wrap="none" rtlCol="0">
            <a:spAutoFit/>
          </a:bodyPr>
          <a:lstStyle/>
          <a:p>
            <a:r>
              <a:rPr lang="en-GB" sz="1200" dirty="0"/>
              <a:t>435.670MHz</a:t>
            </a:r>
          </a:p>
        </p:txBody>
      </p:sp>
      <p:sp>
        <p:nvSpPr>
          <p:cNvPr id="22" name="Isosceles Triangle 21">
            <a:extLst>
              <a:ext uri="{FF2B5EF4-FFF2-40B4-BE49-F238E27FC236}">
                <a16:creationId xmlns:a16="http://schemas.microsoft.com/office/drawing/2014/main" id="{91575BF7-ECE1-C4CB-61B3-EE6D5378F8DA}"/>
              </a:ext>
            </a:extLst>
          </p:cNvPr>
          <p:cNvSpPr/>
          <p:nvPr/>
        </p:nvSpPr>
        <p:spPr>
          <a:xfrm rot="10800000">
            <a:off x="2303134" y="2833489"/>
            <a:ext cx="185434" cy="369332"/>
          </a:xfrm>
          <a:prstGeom prst="triangle">
            <a:avLst/>
          </a:prstGeom>
          <a:solidFill>
            <a:schemeClr val="bg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extLst>
              <a:ext uri="{FF2B5EF4-FFF2-40B4-BE49-F238E27FC236}">
                <a16:creationId xmlns:a16="http://schemas.microsoft.com/office/drawing/2014/main" id="{3E6936BE-9F37-F6AD-2942-8C5AEA8EDA60}"/>
              </a:ext>
            </a:extLst>
          </p:cNvPr>
          <p:cNvSpPr txBox="1"/>
          <p:nvPr/>
        </p:nvSpPr>
        <p:spPr>
          <a:xfrm>
            <a:off x="1876841" y="2565894"/>
            <a:ext cx="1016625" cy="276999"/>
          </a:xfrm>
          <a:prstGeom prst="rect">
            <a:avLst/>
          </a:prstGeom>
          <a:noFill/>
        </p:spPr>
        <p:txBody>
          <a:bodyPr wrap="none" rtlCol="0">
            <a:spAutoFit/>
          </a:bodyPr>
          <a:lstStyle/>
          <a:p>
            <a:r>
              <a:rPr lang="en-GB" sz="1200" dirty="0"/>
              <a:t>435.605MHz</a:t>
            </a:r>
          </a:p>
        </p:txBody>
      </p:sp>
      <p:cxnSp>
        <p:nvCxnSpPr>
          <p:cNvPr id="26" name="Straight Arrow Connector 25">
            <a:extLst>
              <a:ext uri="{FF2B5EF4-FFF2-40B4-BE49-F238E27FC236}">
                <a16:creationId xmlns:a16="http://schemas.microsoft.com/office/drawing/2014/main" id="{D9993BFF-C45F-A825-7F1F-184D154BD274}"/>
              </a:ext>
            </a:extLst>
          </p:cNvPr>
          <p:cNvCxnSpPr>
            <a:cxnSpLocks/>
            <a:stCxn id="6" idx="1"/>
            <a:endCxn id="19" idx="0"/>
          </p:cNvCxnSpPr>
          <p:nvPr/>
        </p:nvCxnSpPr>
        <p:spPr>
          <a:xfrm>
            <a:off x="3294814" y="1929551"/>
            <a:ext cx="7695" cy="64019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0C04EBFE-2440-B67C-DF7C-44994A798142}"/>
              </a:ext>
            </a:extLst>
          </p:cNvPr>
          <p:cNvCxnSpPr>
            <a:cxnSpLocks/>
            <a:stCxn id="6" idx="3"/>
            <a:endCxn id="21" idx="0"/>
          </p:cNvCxnSpPr>
          <p:nvPr/>
        </p:nvCxnSpPr>
        <p:spPr>
          <a:xfrm>
            <a:off x="4838478" y="1929551"/>
            <a:ext cx="11793" cy="64019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3" name="TextBox 32">
            <a:extLst>
              <a:ext uri="{FF2B5EF4-FFF2-40B4-BE49-F238E27FC236}">
                <a16:creationId xmlns:a16="http://schemas.microsoft.com/office/drawing/2014/main" id="{9C2DF1AF-62F5-B282-CA0A-BC77F72349C9}"/>
              </a:ext>
            </a:extLst>
          </p:cNvPr>
          <p:cNvSpPr txBox="1"/>
          <p:nvPr/>
        </p:nvSpPr>
        <p:spPr>
          <a:xfrm>
            <a:off x="3292858" y="2200409"/>
            <a:ext cx="1545620" cy="461665"/>
          </a:xfrm>
          <a:prstGeom prst="rect">
            <a:avLst/>
          </a:prstGeom>
          <a:noFill/>
        </p:spPr>
        <p:txBody>
          <a:bodyPr wrap="square" rtlCol="0">
            <a:spAutoFit/>
          </a:bodyPr>
          <a:lstStyle/>
          <a:p>
            <a:pPr algn="ctr"/>
            <a:r>
              <a:rPr lang="en-GB" sz="1200" b="1" dirty="0"/>
              <a:t>Inverting</a:t>
            </a:r>
            <a:r>
              <a:rPr lang="en-GB" sz="1200" dirty="0"/>
              <a:t> Linear Transponder</a:t>
            </a:r>
          </a:p>
        </p:txBody>
      </p:sp>
      <p:sp>
        <p:nvSpPr>
          <p:cNvPr id="35" name="TextBox 34">
            <a:extLst>
              <a:ext uri="{FF2B5EF4-FFF2-40B4-BE49-F238E27FC236}">
                <a16:creationId xmlns:a16="http://schemas.microsoft.com/office/drawing/2014/main" id="{BD9A0751-4AF5-A701-1291-A00D37058279}"/>
              </a:ext>
            </a:extLst>
          </p:cNvPr>
          <p:cNvSpPr txBox="1"/>
          <p:nvPr/>
        </p:nvSpPr>
        <p:spPr>
          <a:xfrm>
            <a:off x="1381093" y="3200683"/>
            <a:ext cx="2024593" cy="461665"/>
          </a:xfrm>
          <a:prstGeom prst="rect">
            <a:avLst/>
          </a:prstGeom>
          <a:noFill/>
        </p:spPr>
        <p:txBody>
          <a:bodyPr wrap="none" rtlCol="0">
            <a:spAutoFit/>
          </a:bodyPr>
          <a:lstStyle/>
          <a:p>
            <a:pPr algn="ctr"/>
            <a:r>
              <a:rPr lang="en-GB" sz="1200" dirty="0"/>
              <a:t>CW Beacon</a:t>
            </a:r>
          </a:p>
          <a:p>
            <a:pPr algn="ctr"/>
            <a:r>
              <a:rPr lang="en-GB" sz="1200" dirty="0"/>
              <a:t>Sends “RS44” every 10secs </a:t>
            </a:r>
          </a:p>
        </p:txBody>
      </p:sp>
      <p:cxnSp>
        <p:nvCxnSpPr>
          <p:cNvPr id="37" name="Straight Connector 36">
            <a:extLst>
              <a:ext uri="{FF2B5EF4-FFF2-40B4-BE49-F238E27FC236}">
                <a16:creationId xmlns:a16="http://schemas.microsoft.com/office/drawing/2014/main" id="{DAF9DFAD-CA46-40DE-C1AC-F2D554973091}"/>
              </a:ext>
            </a:extLst>
          </p:cNvPr>
          <p:cNvCxnSpPr>
            <a:cxnSpLocks/>
          </p:cNvCxnSpPr>
          <p:nvPr/>
        </p:nvCxnSpPr>
        <p:spPr>
          <a:xfrm>
            <a:off x="1986119" y="1744885"/>
            <a:ext cx="336754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F5BB8012-01CB-B361-FA1D-200C78FDE525}"/>
              </a:ext>
            </a:extLst>
          </p:cNvPr>
          <p:cNvCxnSpPr>
            <a:cxnSpLocks/>
          </p:cNvCxnSpPr>
          <p:nvPr/>
        </p:nvCxnSpPr>
        <p:spPr>
          <a:xfrm>
            <a:off x="1986119" y="2114217"/>
            <a:ext cx="336754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3509747A-966C-94C8-C430-1480CD47E23E}"/>
              </a:ext>
            </a:extLst>
          </p:cNvPr>
          <p:cNvCxnSpPr>
            <a:cxnSpLocks/>
          </p:cNvCxnSpPr>
          <p:nvPr/>
        </p:nvCxnSpPr>
        <p:spPr>
          <a:xfrm>
            <a:off x="1896707" y="2833489"/>
            <a:ext cx="345695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F2B40415-8F49-3847-94EB-A557EF42A59A}"/>
              </a:ext>
            </a:extLst>
          </p:cNvPr>
          <p:cNvCxnSpPr>
            <a:cxnSpLocks/>
          </p:cNvCxnSpPr>
          <p:nvPr/>
        </p:nvCxnSpPr>
        <p:spPr>
          <a:xfrm>
            <a:off x="1916371" y="3201789"/>
            <a:ext cx="3413719" cy="0"/>
          </a:xfrm>
          <a:prstGeom prst="line">
            <a:avLst/>
          </a:prstGeom>
        </p:spPr>
        <p:style>
          <a:lnRef idx="2">
            <a:schemeClr val="accent1"/>
          </a:lnRef>
          <a:fillRef idx="0">
            <a:schemeClr val="accent1"/>
          </a:fillRef>
          <a:effectRef idx="1">
            <a:schemeClr val="accent1"/>
          </a:effectRef>
          <a:fontRef idx="minor">
            <a:schemeClr val="tx1"/>
          </a:fontRef>
        </p:style>
      </p:cxnSp>
      <p:sp>
        <p:nvSpPr>
          <p:cNvPr id="49" name="TextBox 48">
            <a:extLst>
              <a:ext uri="{FF2B5EF4-FFF2-40B4-BE49-F238E27FC236}">
                <a16:creationId xmlns:a16="http://schemas.microsoft.com/office/drawing/2014/main" id="{35031D82-5CEC-4891-1030-D1AD32F9BC17}"/>
              </a:ext>
            </a:extLst>
          </p:cNvPr>
          <p:cNvSpPr txBox="1"/>
          <p:nvPr/>
        </p:nvSpPr>
        <p:spPr>
          <a:xfrm>
            <a:off x="3864506" y="3219257"/>
            <a:ext cx="404278" cy="276999"/>
          </a:xfrm>
          <a:prstGeom prst="rect">
            <a:avLst/>
          </a:prstGeom>
          <a:noFill/>
        </p:spPr>
        <p:txBody>
          <a:bodyPr wrap="none" rtlCol="0">
            <a:spAutoFit/>
          </a:bodyPr>
          <a:lstStyle/>
          <a:p>
            <a:pPr algn="ctr"/>
            <a:r>
              <a:rPr lang="en-GB" sz="1200" dirty="0"/>
              <a:t>5W</a:t>
            </a:r>
          </a:p>
        </p:txBody>
      </p:sp>
      <p:sp>
        <p:nvSpPr>
          <p:cNvPr id="52" name="TextBox 51">
            <a:extLst>
              <a:ext uri="{FF2B5EF4-FFF2-40B4-BE49-F238E27FC236}">
                <a16:creationId xmlns:a16="http://schemas.microsoft.com/office/drawing/2014/main" id="{6BBEBBDB-E9B8-9ADF-0133-C1068709147D}"/>
              </a:ext>
            </a:extLst>
          </p:cNvPr>
          <p:cNvSpPr txBox="1"/>
          <p:nvPr/>
        </p:nvSpPr>
        <p:spPr>
          <a:xfrm>
            <a:off x="8108479" y="2968398"/>
            <a:ext cx="2588722" cy="307777"/>
          </a:xfrm>
          <a:prstGeom prst="rect">
            <a:avLst/>
          </a:prstGeom>
          <a:noFill/>
        </p:spPr>
        <p:txBody>
          <a:bodyPr wrap="none" rtlCol="0">
            <a:spAutoFit/>
          </a:bodyPr>
          <a:lstStyle/>
          <a:p>
            <a:r>
              <a:rPr lang="en-GB" sz="1400" i="1" dirty="0"/>
              <a:t>RS-44 satellite ( &amp; in build/test )</a:t>
            </a:r>
            <a:endParaRPr lang="en-GB" sz="1400" dirty="0"/>
          </a:p>
        </p:txBody>
      </p:sp>
      <p:sp>
        <p:nvSpPr>
          <p:cNvPr id="54" name="TextBox 53">
            <a:extLst>
              <a:ext uri="{FF2B5EF4-FFF2-40B4-BE49-F238E27FC236}">
                <a16:creationId xmlns:a16="http://schemas.microsoft.com/office/drawing/2014/main" id="{83E80BA9-6EA2-432E-EC3D-3192A8481B7F}"/>
              </a:ext>
            </a:extLst>
          </p:cNvPr>
          <p:cNvSpPr txBox="1"/>
          <p:nvPr/>
        </p:nvSpPr>
        <p:spPr>
          <a:xfrm>
            <a:off x="7197107" y="3276175"/>
            <a:ext cx="4153552" cy="3701013"/>
          </a:xfrm>
          <a:prstGeom prst="rect">
            <a:avLst/>
          </a:prstGeom>
          <a:noFill/>
        </p:spPr>
        <p:txBody>
          <a:bodyPr wrap="square" lIns="91440" tIns="45720" rIns="91440" bIns="45720" anchor="t">
            <a:spAutoFit/>
          </a:bodyPr>
          <a:lstStyle/>
          <a:p>
            <a:pPr marR="0" lvl="0" algn="l">
              <a:lnSpc>
                <a:spcPts val="2100"/>
              </a:lnSpc>
            </a:pPr>
            <a:r>
              <a:rPr lang="en-GB" sz="1400" b="1" i="0" dirty="0">
                <a:effectLst/>
                <a:latin typeface="Arial"/>
                <a:cs typeface="Arial"/>
              </a:rPr>
              <a:t>Altitude</a:t>
            </a:r>
            <a:r>
              <a:rPr lang="en-GB" sz="1400" b="0" i="0" dirty="0">
                <a:effectLst/>
                <a:latin typeface="Arial"/>
                <a:cs typeface="Arial"/>
              </a:rPr>
              <a:t>: 		</a:t>
            </a:r>
            <a:r>
              <a:rPr lang="en-GB" sz="1400" dirty="0">
                <a:latin typeface="Arial"/>
                <a:cs typeface="Arial"/>
              </a:rPr>
              <a:t>1175</a:t>
            </a:r>
            <a:r>
              <a:rPr lang="en-GB" sz="1400" b="0" i="0" dirty="0">
                <a:effectLst/>
                <a:latin typeface="Arial"/>
                <a:cs typeface="Arial"/>
              </a:rPr>
              <a:t>km to </a:t>
            </a:r>
            <a:r>
              <a:rPr lang="en-GB" sz="1400" dirty="0">
                <a:latin typeface="Arial"/>
                <a:cs typeface="Arial"/>
              </a:rPr>
              <a:t>1511</a:t>
            </a:r>
            <a:r>
              <a:rPr lang="en-GB" sz="1400" b="0" i="0" dirty="0">
                <a:effectLst/>
                <a:latin typeface="Arial"/>
                <a:cs typeface="Arial"/>
              </a:rPr>
              <a:t>km</a:t>
            </a:r>
          </a:p>
          <a:p>
            <a:pPr marR="0" lvl="0" algn="l">
              <a:lnSpc>
                <a:spcPts val="2100"/>
              </a:lnSpc>
            </a:pPr>
            <a:r>
              <a:rPr lang="en-GB" sz="1400" b="1" i="0" dirty="0">
                <a:effectLst/>
                <a:latin typeface="Arial"/>
                <a:cs typeface="Arial"/>
              </a:rPr>
              <a:t>Inclination</a:t>
            </a:r>
            <a:r>
              <a:rPr lang="en-GB" sz="1400" b="0" i="0" dirty="0">
                <a:effectLst/>
                <a:latin typeface="Arial"/>
                <a:cs typeface="Arial"/>
              </a:rPr>
              <a:t>: 	</a:t>
            </a:r>
            <a:r>
              <a:rPr lang="en-GB" sz="1400" dirty="0">
                <a:latin typeface="Arial"/>
                <a:cs typeface="Arial"/>
              </a:rPr>
              <a:t>82.5</a:t>
            </a:r>
            <a:r>
              <a:rPr lang="en-GB" sz="1400" b="0" i="0" dirty="0">
                <a:effectLst/>
                <a:latin typeface="Arial"/>
                <a:cs typeface="Arial"/>
              </a:rPr>
              <a:t>°</a:t>
            </a:r>
          </a:p>
          <a:p>
            <a:pPr marR="0" lvl="0" algn="l">
              <a:lnSpc>
                <a:spcPts val="2100"/>
              </a:lnSpc>
            </a:pPr>
            <a:r>
              <a:rPr lang="en-GB" sz="1400" b="1" i="0" dirty="0">
                <a:effectLst/>
                <a:latin typeface="Arial"/>
                <a:cs typeface="Arial"/>
              </a:rPr>
              <a:t>Speed</a:t>
            </a:r>
            <a:r>
              <a:rPr lang="en-GB" sz="1400" b="0" i="0" dirty="0">
                <a:effectLst/>
                <a:latin typeface="Arial"/>
                <a:cs typeface="Arial"/>
              </a:rPr>
              <a:t>: 		</a:t>
            </a:r>
            <a:r>
              <a:rPr lang="en-GB" sz="1400" dirty="0">
                <a:latin typeface="Arial"/>
                <a:cs typeface="Arial"/>
              </a:rPr>
              <a:t>7.16</a:t>
            </a:r>
            <a:r>
              <a:rPr lang="en-GB" sz="1400" b="0" i="0" dirty="0">
                <a:effectLst/>
                <a:latin typeface="Arial"/>
                <a:cs typeface="Arial"/>
              </a:rPr>
              <a:t> km/s</a:t>
            </a:r>
          </a:p>
          <a:p>
            <a:pPr marR="0" lvl="0" algn="l">
              <a:lnSpc>
                <a:spcPts val="2100"/>
              </a:lnSpc>
            </a:pPr>
            <a:r>
              <a:rPr lang="en-GB" sz="1400" b="1" i="0" dirty="0">
                <a:effectLst/>
                <a:latin typeface="Arial"/>
                <a:cs typeface="Arial"/>
              </a:rPr>
              <a:t>Orbital Period</a:t>
            </a:r>
            <a:r>
              <a:rPr lang="en-GB" sz="1400" b="0" i="0" dirty="0">
                <a:effectLst/>
                <a:latin typeface="Arial"/>
                <a:cs typeface="Arial"/>
              </a:rPr>
              <a:t>: 	112 minutes</a:t>
            </a:r>
            <a:r>
              <a:rPr lang="en-GB" sz="1400" dirty="0">
                <a:latin typeface="Arial"/>
                <a:cs typeface="Arial"/>
              </a:rPr>
              <a:t>		12.8 rev/day</a:t>
            </a:r>
          </a:p>
          <a:p>
            <a:r>
              <a:rPr lang="en-GB" sz="1400" b="1" dirty="0">
                <a:latin typeface="Arial"/>
                <a:cs typeface="Arial"/>
              </a:rPr>
              <a:t>Launch mass:</a:t>
            </a:r>
            <a:r>
              <a:rPr lang="en-GB" sz="1400" dirty="0">
                <a:latin typeface="Arial"/>
                <a:cs typeface="Arial"/>
              </a:rPr>
              <a:t>	~100kg kg</a:t>
            </a:r>
          </a:p>
          <a:p>
            <a:r>
              <a:rPr lang="en-GB" sz="1400" b="1" dirty="0">
                <a:latin typeface="Arial"/>
                <a:cs typeface="Arial"/>
              </a:rPr>
              <a:t>Power:</a:t>
            </a:r>
            <a:r>
              <a:rPr lang="en-GB" sz="1400" dirty="0">
                <a:latin typeface="Arial"/>
                <a:cs typeface="Arial"/>
              </a:rPr>
              <a:t>		?? watts</a:t>
            </a:r>
          </a:p>
          <a:p>
            <a:pPr marR="0" lvl="0" algn="l">
              <a:lnSpc>
                <a:spcPts val="2100"/>
              </a:lnSpc>
            </a:pPr>
            <a:endParaRPr lang="en-GB" sz="1400" dirty="0">
              <a:latin typeface="Arial"/>
              <a:cs typeface="Arial"/>
            </a:endParaRPr>
          </a:p>
          <a:p>
            <a:pPr>
              <a:lnSpc>
                <a:spcPts val="2100"/>
              </a:lnSpc>
            </a:pPr>
            <a:r>
              <a:rPr lang="en-GB" sz="1400" b="1" dirty="0">
                <a:latin typeface="Arial"/>
                <a:cs typeface="Arial"/>
              </a:rPr>
              <a:t>Launched</a:t>
            </a:r>
            <a:r>
              <a:rPr lang="en-GB" sz="1400" dirty="0">
                <a:latin typeface="Arial"/>
                <a:cs typeface="Arial"/>
              </a:rPr>
              <a:t>:        	26 Dec 2019</a:t>
            </a:r>
          </a:p>
          <a:p>
            <a:pPr>
              <a:lnSpc>
                <a:spcPts val="2100"/>
              </a:lnSpc>
            </a:pPr>
            <a:r>
              <a:rPr lang="en-GB" sz="1400" b="1" dirty="0">
                <a:latin typeface="Arial"/>
                <a:cs typeface="Arial"/>
              </a:rPr>
              <a:t>Launch vehicle:	</a:t>
            </a:r>
            <a:r>
              <a:rPr lang="en-GB" sz="1400" dirty="0">
                <a:latin typeface="Arial"/>
                <a:cs typeface="Arial"/>
              </a:rPr>
              <a:t>Rokot  1,200kg to LEO</a:t>
            </a:r>
          </a:p>
          <a:p>
            <a:pPr>
              <a:lnSpc>
                <a:spcPts val="2100"/>
              </a:lnSpc>
            </a:pPr>
            <a:r>
              <a:rPr lang="en-GB" sz="1400" b="1" dirty="0">
                <a:latin typeface="Arial"/>
                <a:cs typeface="Arial"/>
              </a:rPr>
              <a:t>Launch site: </a:t>
            </a:r>
            <a:r>
              <a:rPr lang="en-GB" sz="1400" dirty="0">
                <a:latin typeface="Arial"/>
                <a:cs typeface="Arial"/>
              </a:rPr>
              <a:t>	Plesetsk, Russia</a:t>
            </a:r>
          </a:p>
          <a:p>
            <a:pPr marR="0" lvl="0" algn="l">
              <a:lnSpc>
                <a:spcPts val="2100"/>
              </a:lnSpc>
            </a:pPr>
            <a:endParaRPr lang="en-GB" sz="1400" dirty="0">
              <a:latin typeface="Arial"/>
              <a:cs typeface="Arial"/>
            </a:endParaRPr>
          </a:p>
          <a:p>
            <a:pPr marR="0" lvl="0" algn="l">
              <a:lnSpc>
                <a:spcPts val="2100"/>
              </a:lnSpc>
            </a:pPr>
            <a:endParaRPr lang="en-GB" sz="1400" dirty="0"/>
          </a:p>
          <a:p>
            <a:endParaRPr lang="en-GB" sz="1400" dirty="0"/>
          </a:p>
        </p:txBody>
      </p:sp>
      <p:sp>
        <p:nvSpPr>
          <p:cNvPr id="70" name="TextBox 69">
            <a:extLst>
              <a:ext uri="{FF2B5EF4-FFF2-40B4-BE49-F238E27FC236}">
                <a16:creationId xmlns:a16="http://schemas.microsoft.com/office/drawing/2014/main" id="{5B66E4D5-1024-5F40-7502-EEAE839DF28C}"/>
              </a:ext>
            </a:extLst>
          </p:cNvPr>
          <p:cNvSpPr txBox="1"/>
          <p:nvPr/>
        </p:nvSpPr>
        <p:spPr>
          <a:xfrm>
            <a:off x="380721" y="2823657"/>
            <a:ext cx="1674818" cy="369332"/>
          </a:xfrm>
          <a:prstGeom prst="rect">
            <a:avLst/>
          </a:prstGeom>
          <a:noFill/>
        </p:spPr>
        <p:txBody>
          <a:bodyPr wrap="none" rtlCol="0">
            <a:spAutoFit/>
          </a:bodyPr>
          <a:lstStyle/>
          <a:p>
            <a:pPr algn="ctr"/>
            <a:r>
              <a:rPr lang="en-GB" b="1" dirty="0"/>
              <a:t>UHF Downlink</a:t>
            </a:r>
          </a:p>
        </p:txBody>
      </p:sp>
      <p:sp>
        <p:nvSpPr>
          <p:cNvPr id="76" name="TextBox 75">
            <a:extLst>
              <a:ext uri="{FF2B5EF4-FFF2-40B4-BE49-F238E27FC236}">
                <a16:creationId xmlns:a16="http://schemas.microsoft.com/office/drawing/2014/main" id="{F76D3A06-FA80-B1E4-501A-A0445D978493}"/>
              </a:ext>
            </a:extLst>
          </p:cNvPr>
          <p:cNvSpPr txBox="1"/>
          <p:nvPr/>
        </p:nvSpPr>
        <p:spPr>
          <a:xfrm>
            <a:off x="553503" y="4883174"/>
            <a:ext cx="6338910" cy="523220"/>
          </a:xfrm>
          <a:prstGeom prst="rect">
            <a:avLst/>
          </a:prstGeom>
          <a:noFill/>
        </p:spPr>
        <p:txBody>
          <a:bodyPr wrap="square">
            <a:spAutoFit/>
          </a:bodyPr>
          <a:lstStyle/>
          <a:p>
            <a:pPr marL="0" marR="0" indent="0" algn="l">
              <a:buNone/>
            </a:pPr>
            <a:r>
              <a:rPr lang="en-GB" sz="1400" b="0" i="0" dirty="0">
                <a:effectLst/>
                <a:latin typeface="Arial" panose="020B0604020202020204" pitchFamily="34" charset="0"/>
              </a:rPr>
              <a:t>The satellite is still attached to the upper stage of the launch vehicle, so the gravity boom never deployed.</a:t>
            </a:r>
          </a:p>
        </p:txBody>
      </p:sp>
      <p:pic>
        <p:nvPicPr>
          <p:cNvPr id="7" name="Picture 6" descr="Artist impression of DOSAAF-85/RS-44 flying free but seems to be still attached to Breeze K/M rocket body">
            <a:extLst>
              <a:ext uri="{FF2B5EF4-FFF2-40B4-BE49-F238E27FC236}">
                <a16:creationId xmlns:a16="http://schemas.microsoft.com/office/drawing/2014/main" id="{7C1166D6-91A9-826A-30D6-20571301D0EA}"/>
              </a:ext>
            </a:extLst>
          </p:cNvPr>
          <p:cNvPicPr>
            <a:picLocks noChangeAspect="1"/>
          </p:cNvPicPr>
          <p:nvPr/>
        </p:nvPicPr>
        <p:blipFill>
          <a:blip r:embed="rId3"/>
          <a:stretch>
            <a:fillRect/>
          </a:stretch>
        </p:blipFill>
        <p:spPr>
          <a:xfrm>
            <a:off x="7656258" y="1059818"/>
            <a:ext cx="3493165" cy="1926699"/>
          </a:xfrm>
          <a:prstGeom prst="rect">
            <a:avLst/>
          </a:prstGeom>
        </p:spPr>
      </p:pic>
      <p:pic>
        <p:nvPicPr>
          <p:cNvPr id="10" name="Picture 9">
            <a:extLst>
              <a:ext uri="{FF2B5EF4-FFF2-40B4-BE49-F238E27FC236}">
                <a16:creationId xmlns:a16="http://schemas.microsoft.com/office/drawing/2014/main" id="{8D339640-3D2A-23B1-BB09-4E1C80C97C6B}"/>
              </a:ext>
            </a:extLst>
          </p:cNvPr>
          <p:cNvPicPr>
            <a:picLocks noChangeAspect="1"/>
          </p:cNvPicPr>
          <p:nvPr/>
        </p:nvPicPr>
        <p:blipFill>
          <a:blip r:embed="rId4"/>
          <a:stretch>
            <a:fillRect/>
          </a:stretch>
        </p:blipFill>
        <p:spPr>
          <a:xfrm>
            <a:off x="9537652" y="1993937"/>
            <a:ext cx="1611771" cy="993925"/>
          </a:xfrm>
          <a:prstGeom prst="rect">
            <a:avLst/>
          </a:prstGeom>
        </p:spPr>
      </p:pic>
      <p:sp>
        <p:nvSpPr>
          <p:cNvPr id="20" name="TextBox 19">
            <a:extLst>
              <a:ext uri="{FF2B5EF4-FFF2-40B4-BE49-F238E27FC236}">
                <a16:creationId xmlns:a16="http://schemas.microsoft.com/office/drawing/2014/main" id="{0CA6E3D6-0732-41F2-C7CC-E8094A05AC3B}"/>
              </a:ext>
            </a:extLst>
          </p:cNvPr>
          <p:cNvSpPr txBox="1"/>
          <p:nvPr/>
        </p:nvSpPr>
        <p:spPr>
          <a:xfrm>
            <a:off x="3222171" y="1172328"/>
            <a:ext cx="1801784" cy="307777"/>
          </a:xfrm>
          <a:prstGeom prst="rect">
            <a:avLst/>
          </a:prstGeom>
          <a:noFill/>
        </p:spPr>
        <p:txBody>
          <a:bodyPr wrap="square" rtlCol="0">
            <a:spAutoFit/>
          </a:bodyPr>
          <a:lstStyle/>
          <a:p>
            <a:pPr algn="ctr"/>
            <a:r>
              <a:rPr lang="en-GB" sz="1400" dirty="0"/>
              <a:t>60kHz passband </a:t>
            </a:r>
          </a:p>
        </p:txBody>
      </p:sp>
      <p:cxnSp>
        <p:nvCxnSpPr>
          <p:cNvPr id="79" name="Straight Arrow Connector 78">
            <a:extLst>
              <a:ext uri="{FF2B5EF4-FFF2-40B4-BE49-F238E27FC236}">
                <a16:creationId xmlns:a16="http://schemas.microsoft.com/office/drawing/2014/main" id="{DCCC2E7C-7DD0-25B1-C377-04D5377F7890}"/>
              </a:ext>
            </a:extLst>
          </p:cNvPr>
          <p:cNvCxnSpPr>
            <a:cxnSpLocks/>
          </p:cNvCxnSpPr>
          <p:nvPr/>
        </p:nvCxnSpPr>
        <p:spPr>
          <a:xfrm flipV="1">
            <a:off x="8356151" y="2490899"/>
            <a:ext cx="620701" cy="213494"/>
          </a:xfrm>
          <a:prstGeom prst="straightConnector1">
            <a:avLst/>
          </a:prstGeom>
          <a:ln>
            <a:solidFill>
              <a:schemeClr val="bg1"/>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80" name="TextBox 79">
            <a:extLst>
              <a:ext uri="{FF2B5EF4-FFF2-40B4-BE49-F238E27FC236}">
                <a16:creationId xmlns:a16="http://schemas.microsoft.com/office/drawing/2014/main" id="{42728B26-D256-213E-92A7-9AD7922D0555}"/>
              </a:ext>
            </a:extLst>
          </p:cNvPr>
          <p:cNvSpPr txBox="1"/>
          <p:nvPr/>
        </p:nvSpPr>
        <p:spPr>
          <a:xfrm rot="20357558">
            <a:off x="8342272" y="2550505"/>
            <a:ext cx="721672" cy="307777"/>
          </a:xfrm>
          <a:prstGeom prst="rect">
            <a:avLst/>
          </a:prstGeom>
          <a:noFill/>
        </p:spPr>
        <p:txBody>
          <a:bodyPr wrap="none" rtlCol="0">
            <a:spAutoFit/>
          </a:bodyPr>
          <a:lstStyle/>
          <a:p>
            <a:r>
              <a:rPr lang="en-GB" sz="1400" dirty="0">
                <a:solidFill>
                  <a:schemeClr val="bg1"/>
                </a:solidFill>
              </a:rPr>
              <a:t>~70cm</a:t>
            </a:r>
          </a:p>
        </p:txBody>
      </p:sp>
    </p:spTree>
    <p:extLst>
      <p:ext uri="{BB962C8B-B14F-4D97-AF65-F5344CB8AC3E}">
        <p14:creationId xmlns:p14="http://schemas.microsoft.com/office/powerpoint/2010/main" val="11192496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D7431-69A0-C693-9A82-D96698B7FDCE}"/>
              </a:ext>
            </a:extLst>
          </p:cNvPr>
          <p:cNvSpPr>
            <a:spLocks noGrp="1"/>
          </p:cNvSpPr>
          <p:nvPr>
            <p:ph type="title"/>
          </p:nvPr>
        </p:nvSpPr>
        <p:spPr>
          <a:xfrm>
            <a:off x="789040" y="404801"/>
            <a:ext cx="10515600" cy="1325563"/>
          </a:xfrm>
        </p:spPr>
        <p:txBody>
          <a:bodyPr lIns="91440" tIns="45720" rIns="91440" bIns="45720" anchor="t"/>
          <a:lstStyle/>
          <a:p>
            <a:pPr algn="l"/>
            <a:r>
              <a:rPr lang="en-GB" sz="4400" dirty="0">
                <a:latin typeface="Arial"/>
                <a:cs typeface="Arial"/>
              </a:rPr>
              <a:t>Es'hail 2 Satellite</a:t>
            </a:r>
            <a:br>
              <a:rPr lang="en-GB" sz="4400" dirty="0">
                <a:latin typeface="Arial"/>
                <a:cs typeface="Arial"/>
              </a:rPr>
            </a:br>
            <a:r>
              <a:rPr lang="en-GB" sz="4400" dirty="0">
                <a:latin typeface="Arial"/>
                <a:cs typeface="Arial"/>
              </a:rPr>
              <a:t>QO-100</a:t>
            </a:r>
          </a:p>
        </p:txBody>
      </p:sp>
      <p:sp>
        <p:nvSpPr>
          <p:cNvPr id="11" name="Content Placeholder 10">
            <a:extLst>
              <a:ext uri="{FF2B5EF4-FFF2-40B4-BE49-F238E27FC236}">
                <a16:creationId xmlns:a16="http://schemas.microsoft.com/office/drawing/2014/main" id="{AB6063DA-DB92-8A5B-6231-6F3807E7554F}"/>
              </a:ext>
            </a:extLst>
          </p:cNvPr>
          <p:cNvSpPr>
            <a:spLocks noGrp="1"/>
          </p:cNvSpPr>
          <p:nvPr>
            <p:ph idx="1"/>
          </p:nvPr>
        </p:nvSpPr>
        <p:spPr>
          <a:xfrm>
            <a:off x="789040" y="1825625"/>
            <a:ext cx="5388588" cy="4351338"/>
          </a:xfrm>
        </p:spPr>
        <p:txBody>
          <a:bodyPr lIns="91440" tIns="45720" rIns="91440" bIns="45720" anchor="t">
            <a:normAutofit/>
          </a:bodyPr>
          <a:lstStyle/>
          <a:p>
            <a:pPr marL="456565" indent="-456565"/>
            <a:r>
              <a:rPr lang="en-GB" sz="2000" dirty="0">
                <a:latin typeface="Arial"/>
                <a:cs typeface="Arial"/>
              </a:rPr>
              <a:t>Es'hail 2 satellite was built by Mitsubishi Electric company (MELCO) in Japan</a:t>
            </a:r>
          </a:p>
          <a:p>
            <a:pPr marL="456565" indent="-456565"/>
            <a:r>
              <a:rPr lang="en-GB" sz="2000" dirty="0">
                <a:latin typeface="Arial"/>
                <a:cs typeface="Arial"/>
              </a:rPr>
              <a:t>GEO satellite located at 26° East</a:t>
            </a:r>
          </a:p>
          <a:p>
            <a:pPr marL="456565" indent="-456565"/>
            <a:r>
              <a:rPr lang="en-GB" sz="2000" dirty="0">
                <a:latin typeface="Arial"/>
                <a:cs typeface="Arial"/>
              </a:rPr>
              <a:t>Direct-to-home television services for the Middle East and North Africa region</a:t>
            </a:r>
          </a:p>
          <a:p>
            <a:pPr marL="456565" indent="-456565"/>
            <a:r>
              <a:rPr lang="en-GB" sz="2000" dirty="0">
                <a:latin typeface="Arial"/>
                <a:cs typeface="Arial"/>
              </a:rPr>
              <a:t>24 Ku-band and 11 Ka-band transponders </a:t>
            </a:r>
          </a:p>
          <a:p>
            <a:pPr marL="456565" indent="-456565"/>
            <a:r>
              <a:rPr lang="en-GB" sz="2000" dirty="0">
                <a:latin typeface="Arial"/>
                <a:cs typeface="Arial"/>
              </a:rPr>
              <a:t>Radio Amateur Payload – AMSAT-DL</a:t>
            </a:r>
          </a:p>
          <a:p>
            <a:pPr marL="989965" lvl="1" indent="-380365"/>
            <a:r>
              <a:rPr lang="en-GB" sz="1600" dirty="0">
                <a:latin typeface="Arial"/>
                <a:cs typeface="Arial"/>
              </a:rPr>
              <a:t>Uplink on 2.4 GHz (13-cm band) and downlink on 10.45 GHz (3-cm band). </a:t>
            </a:r>
          </a:p>
          <a:p>
            <a:pPr marL="989965" lvl="1" indent="-380365"/>
            <a:r>
              <a:rPr lang="en-GB" sz="1600" dirty="0">
                <a:latin typeface="Arial"/>
                <a:cs typeface="Arial"/>
              </a:rPr>
              <a:t>Linear transponder with a bandwidth of 500 kHz (NB Transponder) </a:t>
            </a:r>
          </a:p>
          <a:p>
            <a:pPr marL="989965" lvl="1" indent="-380365"/>
            <a:r>
              <a:rPr lang="en-GB" sz="1600" dirty="0">
                <a:latin typeface="Arial"/>
                <a:cs typeface="Arial"/>
              </a:rPr>
              <a:t>and 8 MHz transponder (WB Transponder)</a:t>
            </a:r>
          </a:p>
        </p:txBody>
      </p:sp>
      <p:pic>
        <p:nvPicPr>
          <p:cNvPr id="6" name="Picture 5">
            <a:extLst>
              <a:ext uri="{FF2B5EF4-FFF2-40B4-BE49-F238E27FC236}">
                <a16:creationId xmlns:a16="http://schemas.microsoft.com/office/drawing/2014/main" id="{A01DABC4-7014-90C2-5BA5-F4BDAD777714}"/>
              </a:ext>
            </a:extLst>
          </p:cNvPr>
          <p:cNvPicPr>
            <a:picLocks noChangeAspect="1"/>
          </p:cNvPicPr>
          <p:nvPr/>
        </p:nvPicPr>
        <p:blipFill>
          <a:blip r:embed="rId3"/>
          <a:stretch>
            <a:fillRect/>
          </a:stretch>
        </p:blipFill>
        <p:spPr>
          <a:xfrm>
            <a:off x="6226788" y="365125"/>
            <a:ext cx="5127012" cy="3095297"/>
          </a:xfrm>
          <a:prstGeom prst="rect">
            <a:avLst/>
          </a:prstGeom>
        </p:spPr>
      </p:pic>
      <p:sp>
        <p:nvSpPr>
          <p:cNvPr id="9" name="TextBox 8">
            <a:extLst>
              <a:ext uri="{FF2B5EF4-FFF2-40B4-BE49-F238E27FC236}">
                <a16:creationId xmlns:a16="http://schemas.microsoft.com/office/drawing/2014/main" id="{EA711EBE-DC7F-A5DC-A1AC-86AD5FB8A725}"/>
              </a:ext>
            </a:extLst>
          </p:cNvPr>
          <p:cNvSpPr txBox="1"/>
          <p:nvPr/>
        </p:nvSpPr>
        <p:spPr>
          <a:xfrm>
            <a:off x="7023323" y="3457603"/>
            <a:ext cx="5127012" cy="2677656"/>
          </a:xfrm>
          <a:prstGeom prst="rect">
            <a:avLst/>
          </a:prstGeom>
          <a:noFill/>
        </p:spPr>
        <p:txBody>
          <a:bodyPr wrap="square" lIns="91440" tIns="45720" rIns="91440" bIns="45720" anchor="t">
            <a:spAutoFit/>
          </a:bodyPr>
          <a:lstStyle/>
          <a:p>
            <a:pPr lvl="0">
              <a:lnSpc>
                <a:spcPts val="2100"/>
              </a:lnSpc>
            </a:pPr>
            <a:r>
              <a:rPr lang="en-GB" sz="1400" b="1" dirty="0">
                <a:latin typeface="Arial"/>
                <a:ea typeface="Roboto"/>
                <a:cs typeface="Arial"/>
              </a:rPr>
              <a:t>Altitude</a:t>
            </a:r>
            <a:r>
              <a:rPr lang="en-GB" sz="1400" dirty="0">
                <a:latin typeface="Arial"/>
                <a:ea typeface="Roboto"/>
                <a:cs typeface="Arial"/>
              </a:rPr>
              <a:t>: 		35,786 km</a:t>
            </a:r>
          </a:p>
          <a:p>
            <a:pPr lvl="0">
              <a:lnSpc>
                <a:spcPts val="2100"/>
              </a:lnSpc>
            </a:pPr>
            <a:r>
              <a:rPr lang="en-GB" sz="1400" b="1" dirty="0">
                <a:latin typeface="Arial"/>
                <a:ea typeface="Roboto"/>
                <a:cs typeface="Arial"/>
              </a:rPr>
              <a:t>Inclination</a:t>
            </a:r>
            <a:r>
              <a:rPr lang="en-GB" sz="1400" dirty="0">
                <a:latin typeface="Arial"/>
                <a:ea typeface="Roboto"/>
                <a:cs typeface="Arial"/>
              </a:rPr>
              <a:t>: 	0.0°</a:t>
            </a:r>
          </a:p>
          <a:p>
            <a:pPr lvl="0">
              <a:lnSpc>
                <a:spcPts val="2100"/>
              </a:lnSpc>
            </a:pPr>
            <a:r>
              <a:rPr lang="en-GB" sz="1400" b="1" dirty="0">
                <a:latin typeface="Arial"/>
                <a:ea typeface="Roboto"/>
                <a:cs typeface="Arial"/>
              </a:rPr>
              <a:t>Speed</a:t>
            </a:r>
            <a:r>
              <a:rPr lang="en-GB" sz="1400" dirty="0">
                <a:latin typeface="Arial"/>
                <a:ea typeface="Roboto"/>
                <a:cs typeface="Arial"/>
              </a:rPr>
              <a:t>: 		3.07 km/s</a:t>
            </a:r>
          </a:p>
          <a:p>
            <a:pPr lvl="0">
              <a:lnSpc>
                <a:spcPts val="2100"/>
              </a:lnSpc>
            </a:pPr>
            <a:r>
              <a:rPr lang="en-GB" sz="1400" b="1" dirty="0">
                <a:latin typeface="Arial"/>
                <a:ea typeface="Roboto"/>
                <a:cs typeface="Arial"/>
              </a:rPr>
              <a:t>Orbital Period</a:t>
            </a:r>
            <a:r>
              <a:rPr lang="en-GB" sz="1400" dirty="0">
                <a:latin typeface="Arial"/>
                <a:ea typeface="Roboto"/>
                <a:cs typeface="Arial"/>
              </a:rPr>
              <a:t>: 	24 hours	      </a:t>
            </a:r>
            <a:r>
              <a:rPr lang="en-GB" sz="1400" dirty="0">
                <a:latin typeface="Arial"/>
                <a:ea typeface="Calibri"/>
                <a:cs typeface="Arial"/>
              </a:rPr>
              <a:t>1 rev/day</a:t>
            </a:r>
          </a:p>
          <a:p>
            <a:r>
              <a:rPr lang="en-GB" sz="1400" b="1" dirty="0">
                <a:latin typeface="Arial"/>
                <a:ea typeface="Calibri"/>
                <a:cs typeface="Arial"/>
              </a:rPr>
              <a:t>Central structure </a:t>
            </a:r>
            <a:r>
              <a:rPr lang="en-GB" sz="1400" dirty="0">
                <a:latin typeface="Arial"/>
                <a:ea typeface="Calibri"/>
                <a:cs typeface="Arial"/>
              </a:rPr>
              <a:t>	~ 2.8m x ~2.8m x ~4m (height)</a:t>
            </a:r>
          </a:p>
          <a:p>
            <a:r>
              <a:rPr lang="en-GB" sz="1400" b="1" dirty="0">
                <a:latin typeface="Arial"/>
                <a:ea typeface="Calibri"/>
                <a:cs typeface="Arial"/>
              </a:rPr>
              <a:t>Launch mass</a:t>
            </a:r>
            <a:r>
              <a:rPr lang="en-GB" sz="1400" dirty="0">
                <a:latin typeface="Arial"/>
                <a:ea typeface="Calibri"/>
                <a:cs typeface="Arial"/>
              </a:rPr>
              <a:t>	5,300 kg</a:t>
            </a:r>
          </a:p>
          <a:p>
            <a:r>
              <a:rPr lang="en-GB" sz="1400" b="1" dirty="0">
                <a:latin typeface="Arial"/>
                <a:ea typeface="Calibri"/>
                <a:cs typeface="Arial"/>
              </a:rPr>
              <a:t>Operational life </a:t>
            </a:r>
            <a:r>
              <a:rPr lang="en-GB" sz="1400" dirty="0">
                <a:latin typeface="Arial"/>
                <a:ea typeface="Calibri"/>
                <a:cs typeface="Arial"/>
              </a:rPr>
              <a:t>	15+ years</a:t>
            </a:r>
          </a:p>
          <a:p>
            <a:r>
              <a:rPr lang="en-GB" sz="1400" b="1" dirty="0">
                <a:latin typeface="Arial"/>
                <a:ea typeface="Calibri"/>
                <a:cs typeface="Arial"/>
              </a:rPr>
              <a:t>Power</a:t>
            </a:r>
            <a:r>
              <a:rPr lang="en-GB" sz="1400" dirty="0">
                <a:latin typeface="Arial"/>
                <a:ea typeface="Calibri"/>
                <a:cs typeface="Arial"/>
              </a:rPr>
              <a:t>		15kW</a:t>
            </a:r>
          </a:p>
          <a:p>
            <a:r>
              <a:rPr lang="en-GB" sz="1400" b="1" dirty="0">
                <a:latin typeface="Arial"/>
                <a:ea typeface="Calibri"/>
                <a:cs typeface="Arial"/>
              </a:rPr>
              <a:t>Launched</a:t>
            </a:r>
            <a:r>
              <a:rPr lang="en-GB" sz="1400" dirty="0">
                <a:latin typeface="Arial"/>
                <a:ea typeface="Calibri"/>
                <a:cs typeface="Arial"/>
              </a:rPr>
              <a:t> 		15 Nov 2018</a:t>
            </a:r>
          </a:p>
          <a:p>
            <a:r>
              <a:rPr lang="en-GB" sz="1400" b="1" dirty="0">
                <a:latin typeface="Arial"/>
                <a:ea typeface="Calibri"/>
                <a:cs typeface="Arial"/>
              </a:rPr>
              <a:t>Launch Vehicle  </a:t>
            </a:r>
            <a:r>
              <a:rPr lang="en-GB" sz="1400" dirty="0">
                <a:latin typeface="Arial"/>
                <a:ea typeface="Calibri"/>
                <a:cs typeface="Arial"/>
              </a:rPr>
              <a:t>	Falcon 9 Block 5</a:t>
            </a:r>
          </a:p>
          <a:p>
            <a:r>
              <a:rPr lang="en-GB" sz="1400" b="1" dirty="0">
                <a:latin typeface="Arial"/>
                <a:ea typeface="Calibri"/>
                <a:cs typeface="Arial"/>
              </a:rPr>
              <a:t>Launch site </a:t>
            </a:r>
            <a:r>
              <a:rPr lang="en-GB" sz="1400" dirty="0">
                <a:latin typeface="Arial"/>
                <a:ea typeface="Calibri"/>
                <a:cs typeface="Arial"/>
              </a:rPr>
              <a:t>		Cape Canaveral SFS</a:t>
            </a:r>
          </a:p>
        </p:txBody>
      </p:sp>
      <p:sp>
        <p:nvSpPr>
          <p:cNvPr id="16" name="TextBox 15">
            <a:extLst>
              <a:ext uri="{FF2B5EF4-FFF2-40B4-BE49-F238E27FC236}">
                <a16:creationId xmlns:a16="http://schemas.microsoft.com/office/drawing/2014/main" id="{60B9DF0A-547D-C85F-7A80-6A1DC1A17A7E}"/>
              </a:ext>
            </a:extLst>
          </p:cNvPr>
          <p:cNvSpPr txBox="1"/>
          <p:nvPr/>
        </p:nvSpPr>
        <p:spPr>
          <a:xfrm rot="1369280">
            <a:off x="9373773" y="1640959"/>
            <a:ext cx="1308371" cy="369332"/>
          </a:xfrm>
          <a:prstGeom prst="rect">
            <a:avLst/>
          </a:prstGeom>
          <a:noFill/>
        </p:spPr>
        <p:txBody>
          <a:bodyPr wrap="none" rtlCol="0">
            <a:spAutoFit/>
          </a:bodyPr>
          <a:lstStyle/>
          <a:p>
            <a:r>
              <a:rPr lang="en-GB" dirty="0">
                <a:solidFill>
                  <a:schemeClr val="bg1"/>
                </a:solidFill>
              </a:rPr>
              <a:t>Span ~30m</a:t>
            </a:r>
          </a:p>
        </p:txBody>
      </p:sp>
      <p:cxnSp>
        <p:nvCxnSpPr>
          <p:cNvPr id="19" name="Straight Arrow Connector 18">
            <a:extLst>
              <a:ext uri="{FF2B5EF4-FFF2-40B4-BE49-F238E27FC236}">
                <a16:creationId xmlns:a16="http://schemas.microsoft.com/office/drawing/2014/main" id="{5FFE9083-C003-42A6-68F8-CE3426A18DA4}"/>
              </a:ext>
            </a:extLst>
          </p:cNvPr>
          <p:cNvCxnSpPr>
            <a:cxnSpLocks/>
          </p:cNvCxnSpPr>
          <p:nvPr/>
        </p:nvCxnSpPr>
        <p:spPr>
          <a:xfrm flipH="1" flipV="1">
            <a:off x="6705600" y="668594"/>
            <a:ext cx="1553497" cy="639096"/>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F76783C5-5B36-EA98-1F44-4989E2B9DBEB}"/>
              </a:ext>
            </a:extLst>
          </p:cNvPr>
          <p:cNvCxnSpPr>
            <a:cxnSpLocks/>
          </p:cNvCxnSpPr>
          <p:nvPr/>
        </p:nvCxnSpPr>
        <p:spPr>
          <a:xfrm>
            <a:off x="8967019" y="1573161"/>
            <a:ext cx="2386781" cy="963562"/>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53899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QO-100 NB Transponder Bandplan and Operating Guidelines">
            <a:extLst>
              <a:ext uri="{FF2B5EF4-FFF2-40B4-BE49-F238E27FC236}">
                <a16:creationId xmlns:a16="http://schemas.microsoft.com/office/drawing/2014/main" id="{B57379E2-D7A2-EA11-F1C7-32237FC4BF34}"/>
              </a:ext>
            </a:extLst>
          </p:cNvPr>
          <p:cNvPicPr>
            <a:picLocks noChangeAspect="1"/>
          </p:cNvPicPr>
          <p:nvPr/>
        </p:nvPicPr>
        <p:blipFill>
          <a:blip r:embed="rId2"/>
          <a:stretch>
            <a:fillRect/>
          </a:stretch>
        </p:blipFill>
        <p:spPr>
          <a:xfrm rot="16200000">
            <a:off x="118759" y="1328984"/>
            <a:ext cx="6154274" cy="3461777"/>
          </a:xfrm>
          <a:prstGeom prst="rect">
            <a:avLst/>
          </a:prstGeom>
        </p:spPr>
      </p:pic>
      <p:pic>
        <p:nvPicPr>
          <p:cNvPr id="8" name="Picture 7" descr="QO-100 WB Transponder Bandplan and Operating Guidelines">
            <a:extLst>
              <a:ext uri="{FF2B5EF4-FFF2-40B4-BE49-F238E27FC236}">
                <a16:creationId xmlns:a16="http://schemas.microsoft.com/office/drawing/2014/main" id="{D2733F28-D4D2-7081-3F55-9C2547A936E5}"/>
              </a:ext>
            </a:extLst>
          </p:cNvPr>
          <p:cNvPicPr>
            <a:picLocks noChangeAspect="1"/>
          </p:cNvPicPr>
          <p:nvPr/>
        </p:nvPicPr>
        <p:blipFill>
          <a:blip r:embed="rId3"/>
          <a:stretch>
            <a:fillRect/>
          </a:stretch>
        </p:blipFill>
        <p:spPr>
          <a:xfrm rot="16200000">
            <a:off x="5955793" y="2016193"/>
            <a:ext cx="5965987" cy="2177585"/>
          </a:xfrm>
          <a:prstGeom prst="rect">
            <a:avLst/>
          </a:prstGeom>
        </p:spPr>
      </p:pic>
      <p:sp>
        <p:nvSpPr>
          <p:cNvPr id="10" name="TextBox 9">
            <a:extLst>
              <a:ext uri="{FF2B5EF4-FFF2-40B4-BE49-F238E27FC236}">
                <a16:creationId xmlns:a16="http://schemas.microsoft.com/office/drawing/2014/main" id="{96C36B28-5B04-CA01-1681-41A9487593BE}"/>
              </a:ext>
            </a:extLst>
          </p:cNvPr>
          <p:cNvSpPr txBox="1"/>
          <p:nvPr/>
        </p:nvSpPr>
        <p:spPr>
          <a:xfrm rot="16200000">
            <a:off x="4726581" y="2796792"/>
            <a:ext cx="5662051" cy="584775"/>
          </a:xfrm>
          <a:prstGeom prst="rect">
            <a:avLst/>
          </a:prstGeom>
          <a:noFill/>
        </p:spPr>
        <p:txBody>
          <a:bodyPr wrap="square">
            <a:spAutoFit/>
          </a:bodyPr>
          <a:lstStyle/>
          <a:p>
            <a:r>
              <a:rPr lang="en-GB" sz="3200" b="1" dirty="0"/>
              <a:t>WB Transponder </a:t>
            </a:r>
            <a:r>
              <a:rPr lang="en-GB" sz="3200" b="1" dirty="0" err="1"/>
              <a:t>Bandplan</a:t>
            </a:r>
            <a:endParaRPr lang="en-GB" sz="1200" dirty="0"/>
          </a:p>
        </p:txBody>
      </p:sp>
    </p:spTree>
    <p:extLst>
      <p:ext uri="{BB962C8B-B14F-4D97-AF65-F5344CB8AC3E}">
        <p14:creationId xmlns:p14="http://schemas.microsoft.com/office/powerpoint/2010/main" val="22563760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2C7FD8-DC0D-C2C7-10DB-3C800C7CC672}"/>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C5E946CD-B233-7553-E50F-21C712BFC1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99842" y="168021"/>
            <a:ext cx="567355" cy="1249618"/>
          </a:xfrm>
          <a:prstGeom prst="rect">
            <a:avLst/>
          </a:prstGeom>
        </p:spPr>
      </p:pic>
      <p:pic>
        <p:nvPicPr>
          <p:cNvPr id="16" name="Picture 15">
            <a:extLst>
              <a:ext uri="{FF2B5EF4-FFF2-40B4-BE49-F238E27FC236}">
                <a16:creationId xmlns:a16="http://schemas.microsoft.com/office/drawing/2014/main" id="{58C2F7F4-2451-C1EF-1E27-58BE2DC87E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628" y="163456"/>
            <a:ext cx="1249446" cy="1254183"/>
          </a:xfrm>
          <a:prstGeom prst="rect">
            <a:avLst/>
          </a:prstGeom>
        </p:spPr>
      </p:pic>
      <p:sp>
        <p:nvSpPr>
          <p:cNvPr id="4" name="TextBox 3">
            <a:extLst>
              <a:ext uri="{FF2B5EF4-FFF2-40B4-BE49-F238E27FC236}">
                <a16:creationId xmlns:a16="http://schemas.microsoft.com/office/drawing/2014/main" id="{720DB3C1-F04C-60C7-31F4-7AF861648A30}"/>
              </a:ext>
            </a:extLst>
          </p:cNvPr>
          <p:cNvSpPr txBox="1"/>
          <p:nvPr/>
        </p:nvSpPr>
        <p:spPr>
          <a:xfrm>
            <a:off x="2136648" y="5678424"/>
            <a:ext cx="7918704" cy="307777"/>
          </a:xfrm>
          <a:prstGeom prst="rect">
            <a:avLst/>
          </a:prstGeom>
          <a:noFill/>
        </p:spPr>
        <p:txBody>
          <a:bodyPr wrap="square" rtlCol="0">
            <a:spAutoFit/>
          </a:bodyPr>
          <a:lstStyle/>
          <a:p>
            <a:r>
              <a:rPr lang="en-GB" sz="1400" b="1" dirty="0">
                <a:latin typeface="Arial" panose="020B0604020202020204" pitchFamily="34" charset="0"/>
                <a:cs typeface="Arial" panose="020B0604020202020204" pitchFamily="34" charset="0"/>
              </a:rPr>
              <a:t>All slides in this presentation are copyright of the RSGB 2026 and Patrick Wood, 2E0IFB </a:t>
            </a:r>
          </a:p>
        </p:txBody>
      </p:sp>
      <p:sp>
        <p:nvSpPr>
          <p:cNvPr id="5" name="Title 3">
            <a:extLst>
              <a:ext uri="{FF2B5EF4-FFF2-40B4-BE49-F238E27FC236}">
                <a16:creationId xmlns:a16="http://schemas.microsoft.com/office/drawing/2014/main" id="{69AF746C-2A61-2F77-30A6-23DB8C72DBD9}"/>
              </a:ext>
            </a:extLst>
          </p:cNvPr>
          <p:cNvSpPr txBox="1">
            <a:spLocks/>
          </p:cNvSpPr>
          <p:nvPr/>
        </p:nvSpPr>
        <p:spPr>
          <a:xfrm>
            <a:off x="720351" y="2203704"/>
            <a:ext cx="10972800" cy="3337560"/>
          </a:xfrm>
          <a:prstGeom prst="rect">
            <a:avLst/>
          </a:prstGeom>
        </p:spPr>
        <p:txBody>
          <a:bodyPr vert="horz" lIns="91440" tIns="45720" rIns="91440" bIns="45720" rtlCol="0" anchor="ctr">
            <a:noAutofit/>
          </a:bodyPr>
          <a:lstStyle>
            <a:lvl1pPr algn="ctr" defTabSz="1219170" rtl="0" eaLnBrk="1" latinLnBrk="0" hangingPunct="1">
              <a:spcBef>
                <a:spcPct val="0"/>
              </a:spcBef>
              <a:buNone/>
              <a:defRPr sz="5867" kern="1200">
                <a:solidFill>
                  <a:schemeClr val="tx1"/>
                </a:solidFill>
                <a:latin typeface="Arial" panose="020B0604020202020204" pitchFamily="34" charset="0"/>
                <a:ea typeface="+mj-ea"/>
                <a:cs typeface="Arial" panose="020B0604020202020204" pitchFamily="34" charset="0"/>
              </a:defRPr>
            </a:lvl1pPr>
          </a:lstStyle>
          <a:p>
            <a:pPr algn="l"/>
            <a:r>
              <a:rPr lang="en-GB" sz="2000" dirty="0"/>
              <a:t>Thank you for taking part in World Space Week 2026 and showing that amateur radio is part of space exploration, education and communication.</a:t>
            </a:r>
            <a:br>
              <a:rPr lang="en-GB" sz="2000" dirty="0"/>
            </a:br>
            <a:br>
              <a:rPr lang="en-GB" sz="2000" dirty="0"/>
            </a:br>
            <a:r>
              <a:rPr lang="en-GB" sz="2000" b="1" dirty="0"/>
              <a:t>Don’t forget to:</a:t>
            </a:r>
          </a:p>
          <a:p>
            <a:pPr algn="l"/>
            <a:endParaRPr lang="en-GB" sz="2000" dirty="0"/>
          </a:p>
          <a:p>
            <a:pPr marL="457200" indent="-457200" algn="l">
              <a:buAutoNum type="arabicPeriod"/>
            </a:pPr>
            <a:r>
              <a:rPr lang="en-GB" sz="2000" dirty="0"/>
              <a:t>Login via worldspaceweek.org/events and update your event listings with the number of people involved in your event</a:t>
            </a:r>
          </a:p>
          <a:p>
            <a:pPr marL="457200" indent="-457200" algn="l">
              <a:buAutoNum type="arabicPeriod"/>
            </a:pPr>
            <a:endParaRPr lang="en-GB" sz="2000" dirty="0"/>
          </a:p>
          <a:p>
            <a:pPr marL="457200" indent="-457200" algn="l">
              <a:buAutoNum type="arabicPeriod"/>
            </a:pPr>
            <a:r>
              <a:rPr lang="en-GB" sz="2000" dirty="0"/>
              <a:t>Share your results with RSGB Board Director Patrick Wood, 2E0IFB via 2e0ifb@rsgb.org.uk</a:t>
            </a:r>
            <a:br>
              <a:rPr lang="en-GB" sz="2000" dirty="0"/>
            </a:br>
            <a:br>
              <a:rPr lang="en-GB" dirty="0"/>
            </a:br>
            <a:endParaRPr lang="en-GB" sz="3600" dirty="0"/>
          </a:p>
        </p:txBody>
      </p:sp>
    </p:spTree>
    <p:extLst>
      <p:ext uri="{BB962C8B-B14F-4D97-AF65-F5344CB8AC3E}">
        <p14:creationId xmlns:p14="http://schemas.microsoft.com/office/powerpoint/2010/main" val="148119675"/>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D9F3BE07D735C48A1698625C8F09EC5" ma:contentTypeVersion="12" ma:contentTypeDescription="Create a new document." ma:contentTypeScope="" ma:versionID="bf943a3a1556ab65bf3b17534e89b6cc">
  <xsd:schema xmlns:xsd="http://www.w3.org/2001/XMLSchema" xmlns:xs="http://www.w3.org/2001/XMLSchema" xmlns:p="http://schemas.microsoft.com/office/2006/metadata/properties" xmlns:ns2="c11c79c4-594c-48a4-a01b-79c628e7221d" xmlns:ns3="c97a08b9-f75f-42be-8e1e-88250c929bd6" targetNamespace="http://schemas.microsoft.com/office/2006/metadata/properties" ma:root="true" ma:fieldsID="1a550ecef54bef7be24051e1e6ec941d" ns2:_="" ns3:_="">
    <xsd:import namespace="c11c79c4-594c-48a4-a01b-79c628e7221d"/>
    <xsd:import namespace="c97a08b9-f75f-42be-8e1e-88250c929bd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11c79c4-594c-48a4-a01b-79c628e7221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0b68233-6f88-480f-8594-c973a388e495"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97a08b9-f75f-42be-8e1e-88250c929bd6"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aca7fd58-b84a-4bb7-af00-cbcc64dcf510}" ma:internalName="TaxCatchAll" ma:showField="CatchAllData" ma:web="c97a08b9-f75f-42be-8e1e-88250c929bd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11c79c4-594c-48a4-a01b-79c628e7221d">
      <Terms xmlns="http://schemas.microsoft.com/office/infopath/2007/PartnerControls"/>
    </lcf76f155ced4ddcb4097134ff3c332f>
    <TaxCatchAll xmlns="c97a08b9-f75f-42be-8e1e-88250c929bd6" xsi:nil="true"/>
  </documentManagement>
</p:properties>
</file>

<file path=customXml/itemProps1.xml><?xml version="1.0" encoding="utf-8"?>
<ds:datastoreItem xmlns:ds="http://schemas.openxmlformats.org/officeDocument/2006/customXml" ds:itemID="{E5EE1A9B-4729-47C5-8F60-36222ACCBA6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11c79c4-594c-48a4-a01b-79c628e7221d"/>
    <ds:schemaRef ds:uri="c97a08b9-f75f-42be-8e1e-88250c929bd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1602234-908B-41FF-9AF3-5815C85F10AD}">
  <ds:schemaRefs>
    <ds:schemaRef ds:uri="http://schemas.microsoft.com/sharepoint/v3/contenttype/forms"/>
  </ds:schemaRefs>
</ds:datastoreItem>
</file>

<file path=customXml/itemProps3.xml><?xml version="1.0" encoding="utf-8"?>
<ds:datastoreItem xmlns:ds="http://schemas.openxmlformats.org/officeDocument/2006/customXml" ds:itemID="{8F00D14B-DD7D-4741-B591-7183131A369F}">
  <ds:schemaRefs>
    <ds:schemaRef ds:uri="http://schemas.microsoft.com/office/2006/metadata/properties"/>
    <ds:schemaRef ds:uri="http://schemas.microsoft.com/office/infopath/2007/PartnerControls"/>
    <ds:schemaRef ds:uri="c11c79c4-594c-48a4-a01b-79c628e7221d"/>
    <ds:schemaRef ds:uri="c97a08b9-f75f-42be-8e1e-88250c929bd6"/>
  </ds:schemaRefs>
</ds:datastoreItem>
</file>

<file path=docProps/app.xml><?xml version="1.0" encoding="utf-8"?>
<Properties xmlns="http://schemas.openxmlformats.org/officeDocument/2006/extended-properties" xmlns:vt="http://schemas.openxmlformats.org/officeDocument/2006/docPropsVTypes">
  <Template/>
  <TotalTime>302</TotalTime>
  <Words>3083</Words>
  <Application>Microsoft Office PowerPoint</Application>
  <PresentationFormat>Widescreen</PresentationFormat>
  <Paragraphs>424</Paragraphs>
  <Slides>13</Slides>
  <Notes>12</Notes>
  <HiddenSlides>0</HiddenSlides>
  <MMClips>1</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13</vt:i4>
      </vt:variant>
    </vt:vector>
  </HeadingPairs>
  <TitlesOfParts>
    <vt:vector size="19" baseType="lpstr">
      <vt:lpstr>Arial</vt:lpstr>
      <vt:lpstr>Calibri</vt:lpstr>
      <vt:lpstr>Roboto</vt:lpstr>
      <vt:lpstr>Wingdings</vt:lpstr>
      <vt:lpstr>Custom Design</vt:lpstr>
      <vt:lpstr>1_Custom Design</vt:lpstr>
      <vt:lpstr>      The RSGB is supporting  World Space Week 2026!  Take inspiration from our ideas at rsgb.org/wsw and then start planning your event  4-10 October 2026 </vt:lpstr>
      <vt:lpstr>World Space Week 2026</vt:lpstr>
      <vt:lpstr>World Space Week 2026</vt:lpstr>
      <vt:lpstr>TITLE</vt:lpstr>
      <vt:lpstr>AO-07</vt:lpstr>
      <vt:lpstr>FO-29  Fuji-OSCAR-29,  JAS-2</vt:lpstr>
      <vt:lpstr>AO-73 FUNcube-1</vt:lpstr>
      <vt:lpstr>ISS</vt:lpstr>
      <vt:lpstr>SO-50</vt:lpstr>
      <vt:lpstr>RS-44 DOSAAF-5, Radio-2017</vt:lpstr>
      <vt:lpstr>Es'hail 2 Satellite QO-100</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Patrick Wood</dc:creator>
  <cp:lastModifiedBy>Helen Sargeant, M7MZE</cp:lastModifiedBy>
  <cp:revision>76</cp:revision>
  <cp:lastPrinted>2026-08-05T16:56:17Z</cp:lastPrinted>
  <dcterms:created xsi:type="dcterms:W3CDTF">2026-08-01T07:52:32Z</dcterms:created>
  <dcterms:modified xsi:type="dcterms:W3CDTF">2026-09-15T13:05:57Z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0x010100DD9F3BE07D735C48A1698625C8F09EC5</vt:lpwstr>
  </property>
  <property fmtid="{D5CDD505-2E9C-101B-9397-08002B2CF9AE}" pid="3" name="MediaServiceImageTags">
    <vt:lpwstr/>
  </property>
</Properties>
</file>