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7" r:id="rId5"/>
    <p:sldMasterId id="2147483672" r:id="rId6"/>
  </p:sldMasterIdLst>
  <p:notesMasterIdLst>
    <p:notesMasterId r:id="rId18"/>
  </p:notesMasterIdLst>
  <p:sldIdLst>
    <p:sldId id="2145704806" r:id="rId7"/>
    <p:sldId id="287" r:id="rId8"/>
    <p:sldId id="288" r:id="rId9"/>
    <p:sldId id="2145704805" r:id="rId10"/>
    <p:sldId id="398" r:id="rId11"/>
    <p:sldId id="267" r:id="rId12"/>
    <p:sldId id="269" r:id="rId13"/>
    <p:sldId id="268" r:id="rId14"/>
    <p:sldId id="270" r:id="rId15"/>
    <p:sldId id="276" r:id="rId16"/>
    <p:sldId id="2145704807" r:id="rId17"/>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0FF"/>
    <a:srgbClr val="FF0000"/>
    <a:srgbClr val="156082"/>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D6E1F0-5022-E5A8-97D7-08570CC2A725}" v="34" dt="2026-09-15T09:21:30.168"/>
    <p1510:client id="{381D497D-A4A8-3170-B657-2BE3CA77F19E}" v="11" dt="2026-09-15T06:32:52.434"/>
    <p1510:client id="{527CF5BF-5241-2324-E52A-DA33680E77DF}" v="14" dt="2026-09-15T10:07:42.1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er Parsons, M7OWS" userId="S::heather.parsons@rsgb.org.uk::6ef6bb8b-6a77-4162-b93f-919707b8d664" providerId="AD" clId="Web-{527CF5BF-5241-2324-E52A-DA33680E77DF}"/>
    <pc:docChg chg="modSld">
      <pc:chgData name="Heather Parsons, M7OWS" userId="S::heather.parsons@rsgb.org.uk::6ef6bb8b-6a77-4162-b93f-919707b8d664" providerId="AD" clId="Web-{527CF5BF-5241-2324-E52A-DA33680E77DF}" dt="2026-09-15T10:07:41.845" v="10" actId="20577"/>
      <pc:docMkLst>
        <pc:docMk/>
      </pc:docMkLst>
      <pc:sldChg chg="modSp">
        <pc:chgData name="Heather Parsons, M7OWS" userId="S::heather.parsons@rsgb.org.uk::6ef6bb8b-6a77-4162-b93f-919707b8d664" providerId="AD" clId="Web-{527CF5BF-5241-2324-E52A-DA33680E77DF}" dt="2026-09-15T10:07:41.845" v="10" actId="20577"/>
        <pc:sldMkLst>
          <pc:docMk/>
          <pc:sldMk cId="782825901" sldId="288"/>
        </pc:sldMkLst>
        <pc:spChg chg="mod">
          <ac:chgData name="Heather Parsons, M7OWS" userId="S::heather.parsons@rsgb.org.uk::6ef6bb8b-6a77-4162-b93f-919707b8d664" providerId="AD" clId="Web-{527CF5BF-5241-2324-E52A-DA33680E77DF}" dt="2026-09-15T10:07:41.845" v="10" actId="20577"/>
          <ac:spMkLst>
            <pc:docMk/>
            <pc:sldMk cId="782825901" sldId="288"/>
            <ac:spMk id="5" creationId="{C0872F69-4308-7709-5366-8F7A3F420D4F}"/>
          </ac:spMkLst>
        </pc:spChg>
      </pc:sldChg>
      <pc:sldChg chg="modSp">
        <pc:chgData name="Heather Parsons, M7OWS" userId="S::heather.parsons@rsgb.org.uk::6ef6bb8b-6a77-4162-b93f-919707b8d664" providerId="AD" clId="Web-{527CF5BF-5241-2324-E52A-DA33680E77DF}" dt="2026-09-15T10:07:16.173" v="0" actId="20577"/>
        <pc:sldMkLst>
          <pc:docMk/>
          <pc:sldMk cId="3273478532" sldId="2145704806"/>
        </pc:sldMkLst>
        <pc:spChg chg="mod">
          <ac:chgData name="Heather Parsons, M7OWS" userId="S::heather.parsons@rsgb.org.uk::6ef6bb8b-6a77-4162-b93f-919707b8d664" providerId="AD" clId="Web-{527CF5BF-5241-2324-E52A-DA33680E77DF}" dt="2026-09-15T10:07:16.173" v="0" actId="20577"/>
          <ac:spMkLst>
            <pc:docMk/>
            <pc:sldMk cId="3273478532" sldId="2145704806"/>
            <ac:spMk id="10" creationId="{10737DEA-F0D8-4014-D076-7344C7304EF1}"/>
          </ac:spMkLst>
        </pc:spChg>
      </pc:sldChg>
    </pc:docChg>
  </pc:docChgLst>
  <pc:docChgLst>
    <pc:chgData name="Helen Sargeant, M7MZE" userId="9c185273-9bae-4b6f-97dd-e0fff64fc196" providerId="ADAL" clId="{E27235F3-20CE-4D53-A901-D9F91947C82C}"/>
    <pc:docChg chg="custSel modSld">
      <pc:chgData name="Helen Sargeant, M7MZE" userId="9c185273-9bae-4b6f-97dd-e0fff64fc196" providerId="ADAL" clId="{E27235F3-20CE-4D53-A901-D9F91947C82C}" dt="2026-09-15T13:06:13.762" v="37" actId="113"/>
      <pc:docMkLst>
        <pc:docMk/>
      </pc:docMkLst>
      <pc:sldChg chg="modSp mod">
        <pc:chgData name="Helen Sargeant, M7MZE" userId="9c185273-9bae-4b6f-97dd-e0fff64fc196" providerId="ADAL" clId="{E27235F3-20CE-4D53-A901-D9F91947C82C}" dt="2026-09-15T13:06:13.762" v="37" actId="113"/>
        <pc:sldMkLst>
          <pc:docMk/>
          <pc:sldMk cId="148119675" sldId="2145704807"/>
        </pc:sldMkLst>
        <pc:spChg chg="mod">
          <ac:chgData name="Helen Sargeant, M7MZE" userId="9c185273-9bae-4b6f-97dd-e0fff64fc196" providerId="ADAL" clId="{E27235F3-20CE-4D53-A901-D9F91947C82C}" dt="2026-09-15T09:47:50.024" v="34" actId="1076"/>
          <ac:spMkLst>
            <pc:docMk/>
            <pc:sldMk cId="148119675" sldId="2145704807"/>
            <ac:spMk id="2" creationId="{446D3C5E-0A20-2CD2-6AFB-CD5518789D71}"/>
          </ac:spMkLst>
        </pc:spChg>
        <pc:spChg chg="mod">
          <ac:chgData name="Helen Sargeant, M7MZE" userId="9c185273-9bae-4b6f-97dd-e0fff64fc196" providerId="ADAL" clId="{E27235F3-20CE-4D53-A901-D9F91947C82C}" dt="2026-09-15T13:06:13.762" v="37" actId="113"/>
          <ac:spMkLst>
            <pc:docMk/>
            <pc:sldMk cId="148119675" sldId="2145704807"/>
            <ac:spMk id="4" creationId="{720DB3C1-F04C-60C7-31F4-7AF861648A3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7016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9721E-3834-A354-BCDF-72DD68C860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B4CE27-D46B-AED5-C3A5-9BABCA49148E}"/>
              </a:ext>
            </a:extLst>
          </p:cNvPr>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B7D93C9-1387-E9CA-994A-91AEA2888E6A}"/>
              </a:ext>
            </a:extLst>
          </p:cNvPr>
          <p:cNvSpPr>
            <a:spLocks noGrp="1"/>
          </p:cNvSpPr>
          <p:nvPr>
            <p:ph type="body" idx="1"/>
          </p:nvPr>
        </p:nvSpPr>
        <p:spPr>
          <a:xfrm>
            <a:off x="574013" y="4708794"/>
            <a:ext cx="5740137" cy="4708795"/>
          </a:xfrm>
          <a:prstGeom prst="rect">
            <a:avLst/>
          </a:prstGeom>
        </p:spPr>
        <p:txBody>
          <a:bodyPr lIns="91440" tIns="45720" rIns="91440" bIns="45720">
            <a:normAutofit/>
          </a:bodyPr>
          <a:lstStyle/>
          <a:p>
            <a:pPr>
              <a:lnSpc>
                <a:spcPct val="100000"/>
              </a:lnSpc>
              <a:spcAft>
                <a:spcPts val="600"/>
              </a:spcAft>
            </a:pPr>
            <a:endParaRPr lang="en-GB"/>
          </a:p>
        </p:txBody>
      </p:sp>
    </p:spTree>
    <p:extLst>
      <p:ext uri="{BB962C8B-B14F-4D97-AF65-F5344CB8AC3E}">
        <p14:creationId xmlns:p14="http://schemas.microsoft.com/office/powerpoint/2010/main" val="3018315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p:cNvSpPr>
            <a:spLocks noGrp="1"/>
          </p:cNvSpPr>
          <p:nvPr>
            <p:ph type="body" idx="1"/>
          </p:nvPr>
        </p:nvSpPr>
        <p:spPr>
          <a:xfrm>
            <a:off x="574013" y="4708794"/>
            <a:ext cx="5740137" cy="4708795"/>
          </a:xfrm>
          <a:prstGeom prst="rect">
            <a:avLst/>
          </a:prstGeom>
        </p:spPr>
        <p:txBody>
          <a:bodyPr lIns="91440" tIns="45720" rIns="91440" bIns="45720">
            <a:normAutofit/>
          </a:bodyPr>
          <a:lstStyle/>
          <a:p>
            <a:pPr>
              <a:lnSpc>
                <a:spcPct val="100000"/>
              </a:lnSpc>
              <a:spcAft>
                <a:spcPts val="600"/>
              </a:spcAft>
            </a:pPr>
            <a:endParaRPr lang="en-GB"/>
          </a:p>
        </p:txBody>
      </p:sp>
    </p:spTree>
    <p:extLst>
      <p:ext uri="{BB962C8B-B14F-4D97-AF65-F5344CB8AC3E}">
        <p14:creationId xmlns:p14="http://schemas.microsoft.com/office/powerpoint/2010/main" val="4233796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p:cNvSpPr>
            <a:spLocks noGrp="1"/>
          </p:cNvSpPr>
          <p:nvPr>
            <p:ph type="body" idx="1"/>
          </p:nvPr>
        </p:nvSpPr>
        <p:spPr>
          <a:xfrm>
            <a:off x="574013" y="4708794"/>
            <a:ext cx="5740137" cy="4708795"/>
          </a:xfrm>
          <a:prstGeom prst="rect">
            <a:avLst/>
          </a:prstGeom>
        </p:spPr>
        <p:txBody>
          <a:bodyPr lIns="91440" tIns="45720" rIns="91440" bIns="45720">
            <a:normAutofit/>
          </a:bodyPr>
          <a:lstStyle/>
          <a:p>
            <a:pPr>
              <a:lnSpc>
                <a:spcPct val="100000"/>
              </a:lnSpc>
              <a:spcAft>
                <a:spcPts val="600"/>
              </a:spcAft>
            </a:pPr>
            <a:endParaRPr lang="en-GB"/>
          </a:p>
        </p:txBody>
      </p:sp>
    </p:spTree>
    <p:extLst>
      <p:ext uri="{BB962C8B-B14F-4D97-AF65-F5344CB8AC3E}">
        <p14:creationId xmlns:p14="http://schemas.microsoft.com/office/powerpoint/2010/main" val="567735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B28ECFE0-79E3-BB6F-57D2-2DC2996B127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97283" name="Notes Placeholder 2">
            <a:extLst>
              <a:ext uri="{FF2B5EF4-FFF2-40B4-BE49-F238E27FC236}">
                <a16:creationId xmlns:a16="http://schemas.microsoft.com/office/drawing/2014/main" id="{18F921AD-43B7-DED0-F5CD-4E580901407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t>TITLE SLIDE - the picture</a:t>
            </a:r>
          </a:p>
          <a:p>
            <a:endParaRPr lang="en-GB"/>
          </a:p>
          <a:p>
            <a:r>
              <a:rPr lang="en-GB"/>
              <a:t>WHAT IT SHOWS</a:t>
            </a:r>
          </a:p>
          <a:p>
            <a:r>
              <a:rPr lang="en-GB"/>
              <a:t>Three British-built Earth-imaging satellites (SSTL's DMC3, launched 2015).</a:t>
            </a:r>
          </a:p>
          <a:p>
            <a:endParaRPr lang="en-GB"/>
          </a:p>
          <a:p>
            <a:r>
              <a:rPr lang="en-GB"/>
              <a:t>SAY THIS</a:t>
            </a:r>
          </a:p>
          <a:p>
            <a:r>
              <a:rPr lang="en-GB"/>
              <a:t>- "These satellites were designed and built in Britain, by a company that began as a university spin-out."</a:t>
            </a:r>
          </a:p>
          <a:p>
            <a:r>
              <a:rPr lang="en-GB"/>
              <a:t>- "They photograph the Earth in enough detail to see cars and buildings."</a:t>
            </a:r>
          </a:p>
          <a:p>
            <a:r>
              <a:rPr lang="en-GB"/>
              <a:t>- "They were built to help after disasters - floods, earthquakes, wildfires - by getting fresh pictures fast."</a:t>
            </a:r>
          </a:p>
          <a:p>
            <a:endParaRPr lang="en-GB"/>
          </a:p>
          <a:p>
            <a:r>
              <a:rPr lang="en-GB"/>
              <a:t>IF ASKED</a:t>
            </a:r>
          </a:p>
          <a:p>
            <a:r>
              <a:rPr lang="en-GB"/>
              <a:t>- 1 metre detail in black and white, 4 metres in colour.</a:t>
            </a:r>
          </a:p>
          <a:p>
            <a:r>
              <a:rPr lang="en-GB"/>
              <a:t>- Three satellites spaced round the same orbit, so anywhere on Earth can be imaged daily.</a:t>
            </a:r>
          </a:p>
          <a:p>
            <a:r>
              <a:rPr lang="en-GB"/>
              <a:t>- Images also used for mapping, farming and city planning.</a:t>
            </a:r>
          </a:p>
          <a:p>
            <a:endParaRPr lang="en-GB"/>
          </a:p>
          <a:p>
            <a:r>
              <a:rPr lang="en-GB"/>
              <a:t>WHY IT MATTERS</a:t>
            </a:r>
          </a:p>
          <a:p>
            <a:r>
              <a:rPr lang="en-GB"/>
              <a:t>SSTL showed satellites can be small, quick and affordable - the thinking behind today's amateur-built satellites.</a:t>
            </a:r>
          </a:p>
        </p:txBody>
      </p:sp>
      <p:sp>
        <p:nvSpPr>
          <p:cNvPr id="97284" name="Slide Number Placeholder 3">
            <a:extLst>
              <a:ext uri="{FF2B5EF4-FFF2-40B4-BE49-F238E27FC236}">
                <a16:creationId xmlns:a16="http://schemas.microsoft.com/office/drawing/2014/main" id="{5DE05892-7149-9C26-62E4-BB0DD72E0A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0759F2D3-DCEA-4E68-BB40-08C51196499C}" type="slidenum">
              <a:rPr kumimoji="0" lang="en-GB" alt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a:t>
            </a:fld>
            <a:endParaRPr kumimoji="0" lang="en-GB"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97285" name="Date Placeholder 4">
            <a:extLst>
              <a:ext uri="{FF2B5EF4-FFF2-40B4-BE49-F238E27FC236}">
                <a16:creationId xmlns:a16="http://schemas.microsoft.com/office/drawing/2014/main" id="{11684453-D9E2-F90F-E837-6CEB68BEF8D5}"/>
              </a:ext>
            </a:extLst>
          </p:cNvPr>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8380463-8224-4C3E-992E-B298F8A45521}" type="datetime1">
              <a:rPr kumimoji="0" lang="en-GB" alt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15/09/2026</a:t>
            </a:fld>
            <a:endParaRPr kumimoji="0" lang="en-GB"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a:extLst>
              <a:ext uri="{FF2B5EF4-FFF2-40B4-BE49-F238E27FC236}">
                <a16:creationId xmlns:a16="http://schemas.microsoft.com/office/drawing/2014/main" id="{BA066CDD-2513-05E7-C19D-ECB3E1C886B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a:extLst>
              <a:ext uri="{FF2B5EF4-FFF2-40B4-BE49-F238E27FC236}">
                <a16:creationId xmlns:a16="http://schemas.microsoft.com/office/drawing/2014/main" id="{280BC6F8-CB8E-4393-8496-BDBB1B2D2E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25000" lnSpcReduction="20000"/>
          </a:bodyPr>
          <a:lstStyle/>
          <a:p>
            <a:r>
              <a:rPr lang="en-GB"/>
              <a:t>ORBITAL MECHANICS 101 - animated slide, click by click</a:t>
            </a:r>
          </a:p>
          <a:p>
            <a:endParaRPr lang="en-GB"/>
          </a:p>
          <a:p>
            <a:r>
              <a:rPr lang="en-GB"/>
              <a:t>HOW IT WORKS</a:t>
            </a:r>
          </a:p>
          <a:p>
            <a:r>
              <a:rPr lang="en-GB"/>
              <a:t>One diagram: Earth in the middle, Sun to the side, four orbit types. Each mouse click adds one type. Let the animation run a few seconds before you talk. The on-screen "CLICK MOUSE" prompts are your cues.</a:t>
            </a:r>
          </a:p>
          <a:p>
            <a:endParaRPr lang="en-GB"/>
          </a:p>
          <a:p>
            <a:r>
              <a:rPr lang="en-GB"/>
              <a:t>CLICK 1 - LEO (low Earth orbit)</a:t>
            </a:r>
          </a:p>
          <a:p>
            <a:r>
              <a:rPr lang="en-GB"/>
              <a:t>550-1,550km up, one lap every 100 minutes (16 a day). Used for comms, Earth imaging, science, the ISS.</a:t>
            </a:r>
          </a:p>
          <a:p>
            <a:r>
              <a:rPr lang="en-GB"/>
              <a:t>Say: "Notice how fast they move - a pass over your radio only lasts about ten minutes."</a:t>
            </a:r>
          </a:p>
          <a:p>
            <a:endParaRPr lang="en-GB"/>
          </a:p>
          <a:p>
            <a:r>
              <a:rPr lang="en-GB"/>
              <a:t>CLICK 2 - MEO (medium)</a:t>
            </a:r>
          </a:p>
          <a:p>
            <a:r>
              <a:rPr lang="en-GB"/>
              <a:t>About 20,000km, 8-12 hours per lap. Satnav lives here - Galileo has 24 satellites plus 6 spares.</a:t>
            </a:r>
          </a:p>
          <a:p>
            <a:r>
              <a:rPr lang="en-GB"/>
              <a:t>Say: "You can always see several at once, and that's what makes your position accurate. Higher = slower."</a:t>
            </a:r>
          </a:p>
          <a:p>
            <a:endParaRPr lang="en-GB"/>
          </a:p>
          <a:p>
            <a:r>
              <a:rPr lang="en-GB"/>
              <a:t>CLICK 3 - HEO (stretched oval)</a:t>
            </a:r>
          </a:p>
          <a:p>
            <a:r>
              <a:rPr lang="en-GB"/>
              <a:t>12-hour orbit out to about 26,000km.</a:t>
            </a:r>
          </a:p>
          <a:p>
            <a:r>
              <a:rPr lang="en-GB"/>
              <a:t>Say: "It races past when close and crawls when far away, so it hangs for hours over the northern half of the world - exactly where geostationary satellites are weak."</a:t>
            </a:r>
          </a:p>
          <a:p>
            <a:endParaRPr lang="en-GB"/>
          </a:p>
          <a:p>
            <a:r>
              <a:rPr lang="en-GB"/>
              <a:t>CLICK 4 - GEO (geostationary)</a:t>
            </a:r>
          </a:p>
          <a:p>
            <a:r>
              <a:rPr lang="en-GB"/>
              <a:t>35,786km, one lap per day.</a:t>
            </a:r>
          </a:p>
          <a:p>
            <a:r>
              <a:rPr lang="en-GB"/>
              <a:t>Say: "They turn at the same speed as the Earth, so they seem to hang still - your dish never has to move." Three of them cover nearly the whole globe, but not the poles. Used for TV and telecoms.</a:t>
            </a:r>
          </a:p>
          <a:p>
            <a:endParaRPr lang="en-GB"/>
          </a:p>
          <a:p>
            <a:r>
              <a:rPr lang="en-GB"/>
              <a:t>CLICK 5 - ECLIPSE</a:t>
            </a:r>
          </a:p>
          <a:p>
            <a:r>
              <a:rPr lang="en-GB"/>
              <a:t>Other orbits fade; Earth's shadow crosses the GEO ring.</a:t>
            </a:r>
          </a:p>
          <a:p>
            <a:r>
              <a:rPr lang="en-GB"/>
              <a:t>Say: "Around spring and autumn, a GEO satellite passes through Earth's shadow once a day for up to 70 minutes - no sunlight, so it runs on batteries."</a:t>
            </a:r>
          </a:p>
          <a:p>
            <a:endParaRPr lang="en-GB"/>
          </a:p>
          <a:p>
            <a:r>
              <a:rPr lang="en-GB"/>
              <a:t>ONE MESSAGE TO END ON</a:t>
            </a:r>
          </a:p>
          <a:p>
            <a:r>
              <a:rPr lang="en-GB"/>
              <a:t>The higher you go, the slower it moves and the longer you can see it - but the weaker the signal and the longer the delay.</a:t>
            </a:r>
          </a:p>
          <a:p>
            <a:endParaRPr lang="en-GB"/>
          </a:p>
          <a:p>
            <a:r>
              <a:rPr lang="en-GB"/>
              <a:t>HOUSEKEEPING</a:t>
            </a:r>
          </a:p>
          <a:p>
            <a:r>
              <a:rPr lang="en-GB"/>
              <a:t>Animation © Patrick Wood, 2E0IFB. It only runs in presentation mode, and it advances on clicks.</a:t>
            </a:r>
          </a:p>
        </p:txBody>
      </p:sp>
      <p:sp>
        <p:nvSpPr>
          <p:cNvPr id="104452" name="Slide Number Placeholder 3">
            <a:extLst>
              <a:ext uri="{FF2B5EF4-FFF2-40B4-BE49-F238E27FC236}">
                <a16:creationId xmlns:a16="http://schemas.microsoft.com/office/drawing/2014/main" id="{59B3CDD9-2A05-6AC2-6B5C-74387DF53A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5136354-C89C-41C8-A8F8-C70A097D6664}" type="slidenum">
              <a:rPr kumimoji="0" lang="en-GB"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sym typeface="Arial" panose="020B0604020202020204" pitchFamily="34" charset="0"/>
              </a:rPr>
              <a:t>5</a:t>
            </a:fld>
            <a:endParaRPr kumimoji="0" lang="en-GB"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sym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4013" y="4708794"/>
            <a:ext cx="5740137" cy="4708795"/>
          </a:xfrm>
        </p:spPr>
        <p:txBody>
          <a:bodyPr>
            <a:normAutofit/>
          </a:bodyPr>
          <a:lstStyle/>
          <a:p>
            <a:r>
              <a:rPr lang="en-GB"/>
              <a:t>LOW &amp; MEDIUM EARTH ORBITS</a:t>
            </a:r>
          </a:p>
          <a:p>
            <a:endParaRPr lang="en-GB"/>
          </a:p>
          <a:p>
            <a:r>
              <a:rPr lang="en-GB"/>
              <a:t>LEO - up to 2,000km</a:t>
            </a:r>
          </a:p>
          <a:p>
            <a:r>
              <a:rPr lang="en-GB"/>
              <a:t>- The ISS at 400km goes round in about 92 minutes - the crew see 16 sunrises a day.</a:t>
            </a:r>
          </a:p>
          <a:p>
            <a:r>
              <a:rPr lang="en-GB"/>
              <a:t>- Used for comms, weather and Earth imaging, Hubble, the ISS, and most amateur satellites.</a:t>
            </a:r>
          </a:p>
          <a:p>
            <a:r>
              <a:rPr lang="en-GB"/>
              <a:t>- Close = strong signal, so a handheld radio can work them. But a pass lasts only 10-15 minutes and you must track it and allow for Doppler shift.</a:t>
            </a:r>
          </a:p>
          <a:p>
            <a:endParaRPr lang="en-GB"/>
          </a:p>
          <a:p>
            <a:r>
              <a:rPr lang="en-GB"/>
              <a:t>MEO - 2,000km up to 35,786km</a:t>
            </a:r>
          </a:p>
          <a:p>
            <a:r>
              <a:rPr lang="en-GB"/>
              <a:t>- A typical satnav orbit at 20,000km takes about 12 hours per lap, so it drifts slowly across the sky and few satellites cover the world.</a:t>
            </a:r>
          </a:p>
          <a:p>
            <a:r>
              <a:rPr lang="en-GB"/>
              <a:t>- Used by GPS and Galileo (24 satellites plus 6 spares, in three planes), and now some broadband systems.</a:t>
            </a:r>
          </a:p>
          <a:p>
            <a:endParaRPr lang="en-GB"/>
          </a:p>
          <a:p>
            <a:r>
              <a:rPr lang="en-GB"/>
              <a:t>TALKING POINTS</a:t>
            </a:r>
          </a:p>
          <a:p>
            <a:r>
              <a:rPr lang="en-GB"/>
              <a:t>- The trade-off: lower = stronger signal but shorter pass and more satellites needed.</a:t>
            </a:r>
          </a:p>
          <a:p>
            <a:r>
              <a:rPr lang="en-GB"/>
              <a:t>- Ask: "Who used satnav today without thinking about a spacecraft 20,000km up?"</a:t>
            </a:r>
          </a:p>
          <a:p>
            <a:r>
              <a:rPr lang="en-GB"/>
              <a:t>- Leads into the amateur satellite, ISS and QO-100 slides later.</a:t>
            </a:r>
          </a:p>
          <a:p>
            <a:endParaRPr lang="en-GB"/>
          </a:p>
          <a:p>
            <a:r>
              <a:rPr lang="en-GB"/>
              <a:t>CREDIT: diagrams from the Space Foundation.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4013" y="4708794"/>
            <a:ext cx="5740137" cy="4708795"/>
          </a:xfrm>
        </p:spPr>
        <p:txBody>
          <a:bodyPr>
            <a:normAutofit lnSpcReduction="10000"/>
          </a:bodyPr>
          <a:lstStyle/>
          <a:p>
            <a:r>
              <a:rPr lang="en-GB"/>
              <a:t>SPECIFIC TYPES OF LEO ORBIT</a:t>
            </a:r>
          </a:p>
          <a:p>
            <a:endParaRPr lang="en-GB"/>
          </a:p>
          <a:p>
            <a:r>
              <a:rPr lang="en-GB"/>
              <a:t>POLAR ORBIT</a:t>
            </a:r>
          </a:p>
          <a:p>
            <a:r>
              <a:rPr lang="en-GB"/>
              <a:t>Goes nearly over both poles, so as the Earth spins underneath it eventually sees everywhere. Used for weather, Earth observation and reconnaissance. Costs more fuel to launch, because you get no free push from the Earth's spin.</a:t>
            </a:r>
          </a:p>
          <a:p>
            <a:endParaRPr lang="en-GB"/>
          </a:p>
          <a:p>
            <a:r>
              <a:rPr lang="en-GB"/>
              <a:t>SUN-SYNCHRONOUS (SSO)</a:t>
            </a:r>
          </a:p>
          <a:p>
            <a:r>
              <a:rPr lang="en-GB"/>
              <a:t>A polar orbit tilted 97-99 degrees, arranged so the satellite passes over any place at the same local time every day. That means the lighting in the pictures is always the same, which makes images comparable over years. Most weather and imaging satellites use it.</a:t>
            </a:r>
          </a:p>
          <a:p>
            <a:endParaRPr lang="en-GB"/>
          </a:p>
          <a:p>
            <a:r>
              <a:rPr lang="en-GB"/>
              <a:t>THE ISS</a:t>
            </a:r>
          </a:p>
          <a:p>
            <a:r>
              <a:rPr lang="en-GB"/>
              <a:t>Tilted 51.6 degrees - a compromise so both Russian and US launch sites can reach it. So it only flies over places up to about 51.6 degrees north and south, which still covers most of the world's people.</a:t>
            </a:r>
          </a:p>
          <a:p>
            <a:endParaRPr lang="en-GB"/>
          </a:p>
          <a:p>
            <a:r>
              <a:rPr lang="en-GB"/>
              <a:t>WHAT THAT MEANS HERE</a:t>
            </a:r>
          </a:p>
          <a:p>
            <a:r>
              <a:rPr lang="en-GB"/>
              <a:t>Bletchley Park is at 52 degrees north - just outside that band. So the ISS never passes exactly overhead; the best pass reaches about 86 degrees, which is near enough overhead in practice.</a:t>
            </a:r>
          </a:p>
          <a:p>
            <a:endParaRPr lang="en-GB"/>
          </a:p>
          <a:p>
            <a:r>
              <a:rPr lang="en-GB"/>
              <a:t>TALKING POINTS</a:t>
            </a:r>
          </a:p>
          <a:p>
            <a:r>
              <a:rPr lang="en-GB"/>
              <a:t>- The tilt of the orbit decides who on Earth can hear the satellite.</a:t>
            </a:r>
          </a:p>
          <a:p>
            <a:r>
              <a:rPr lang="en-GB"/>
              <a:t>- Pass-prediction software uses exactly these numbers.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4013" y="4708794"/>
            <a:ext cx="5740137" cy="4708795"/>
          </a:xfrm>
        </p:spPr>
        <p:txBody>
          <a:bodyPr>
            <a:normAutofit lnSpcReduction="10000"/>
          </a:bodyPr>
          <a:lstStyle/>
          <a:p>
            <a:r>
              <a:rPr lang="en-GB"/>
              <a:t>GEOSYNCHRONOUS &amp; GEOSTATIONARY</a:t>
            </a:r>
          </a:p>
          <a:p>
            <a:endParaRPr lang="en-GB"/>
          </a:p>
          <a:p>
            <a:r>
              <a:rPr lang="en-GB"/>
              <a:t>THE BASICS</a:t>
            </a:r>
          </a:p>
          <a:p>
            <a:r>
              <a:rPr lang="en-GB"/>
              <a:t>35,786km up, one orbit per day - so the satellite keeps step with the spinning Earth.</a:t>
            </a:r>
          </a:p>
          <a:p>
            <a:endParaRPr lang="en-GB"/>
          </a:p>
          <a:p>
            <a:r>
              <a:rPr lang="en-GB"/>
              <a:t>THE DIFFERENCE (simple version)</a:t>
            </a:r>
          </a:p>
          <a:p>
            <a:r>
              <a:rPr lang="en-GB"/>
              <a:t>- Geosynchronous (GSO): takes a day to go round, but if it's tilted it wanders in a figure-of-eight in the sky.</a:t>
            </a:r>
          </a:p>
          <a:p>
            <a:r>
              <a:rPr lang="en-GB"/>
              <a:t>- Geostationary (GEO): the special case sitting right over the equator - it appears to stand completely still.</a:t>
            </a:r>
          </a:p>
          <a:p>
            <a:endParaRPr lang="en-GB"/>
          </a:p>
          <a:p>
            <a:r>
              <a:rPr lang="en-GB"/>
              <a:t>WHY IT'S USEFUL</a:t>
            </a:r>
          </a:p>
          <a:p>
            <a:r>
              <a:rPr lang="en-GB"/>
              <a:t>Fixed position means a fixed dish: no tracking, no Doppler, always available. That's why it carries TV, telephone links and weather imagers. Three satellites cover almost the whole populated world.</a:t>
            </a:r>
          </a:p>
          <a:p>
            <a:endParaRPr lang="en-GB"/>
          </a:p>
          <a:p>
            <a:r>
              <a:rPr lang="en-GB"/>
              <a:t>THE DOWNSIDES</a:t>
            </a:r>
          </a:p>
          <a:p>
            <a:r>
              <a:rPr lang="en-GB"/>
              <a:t>- Signals take about half a second there and back - the delay you hear on satellite phone calls.</a:t>
            </a:r>
          </a:p>
          <a:p>
            <a:r>
              <a:rPr lang="en-GB"/>
              <a:t>- Much weaker signal, so you need a dish, not a whip aerial.</a:t>
            </a:r>
          </a:p>
          <a:p>
            <a:r>
              <a:rPr lang="en-GB"/>
              <a:t>- Poor coverage near the poles.</a:t>
            </a:r>
          </a:p>
          <a:p>
            <a:r>
              <a:rPr lang="en-GB"/>
              <a:t>- Slots over the equator are limited and internationally allocated.</a:t>
            </a:r>
          </a:p>
          <a:p>
            <a:endParaRPr lang="en-GB"/>
          </a:p>
          <a:p>
            <a:r>
              <a:rPr lang="en-GB"/>
              <a:t>LINK AHEAD</a:t>
            </a:r>
          </a:p>
          <a:p>
            <a:r>
              <a:rPr lang="en-GB"/>
              <a:t>This sets up QO-100 - the first geostationary satellite with an amateur radio payload, giving all-day access from a fixed dish.</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4013" y="4708794"/>
            <a:ext cx="5740137" cy="4708795"/>
          </a:xfrm>
        </p:spPr>
        <p:txBody>
          <a:bodyPr>
            <a:normAutofit/>
          </a:bodyPr>
          <a:lstStyle/>
          <a:p>
            <a:r>
              <a:rPr lang="en-GB" dirty="0"/>
              <a:t>HIGHLY ELLIPTICAL ORBIT (HEO)</a:t>
            </a:r>
          </a:p>
          <a:p>
            <a:endParaRPr lang="en-GB"/>
          </a:p>
          <a:p>
            <a:r>
              <a:rPr lang="en-GB" dirty="0"/>
              <a:t>THE SHAPE</a:t>
            </a:r>
          </a:p>
          <a:p>
            <a:r>
              <a:rPr lang="en-GB" dirty="0"/>
              <a:t>A stretched oval: a low point a few hundred km up and a high point 40,000km or more out.</a:t>
            </a:r>
          </a:p>
          <a:p>
            <a:endParaRPr lang="en-GB"/>
          </a:p>
          <a:p>
            <a:r>
              <a:rPr lang="en-GB" dirty="0"/>
              <a:t>THE KEY IDEA</a:t>
            </a:r>
          </a:p>
          <a:p>
            <a:r>
              <a:rPr lang="en-GB" dirty="0"/>
              <a:t>It moves fastest when close and slowest when far away - so it spends most of each orbit hanging high over one part of the world.</a:t>
            </a:r>
          </a:p>
          <a:p>
            <a:endParaRPr lang="en-GB"/>
          </a:p>
          <a:p>
            <a:r>
              <a:rPr lang="en-GB" dirty="0"/>
              <a:t>WHY USE IT</a:t>
            </a:r>
          </a:p>
          <a:p>
            <a:r>
              <a:rPr lang="en-GB" dirty="0"/>
              <a:t>It gives geostationary-like coverage of high latitudes, where a GEO satellite sits too low in the sky. The classic example is the </a:t>
            </a:r>
            <a:r>
              <a:rPr lang="en-GB" dirty="0" err="1"/>
              <a:t>Molniya</a:t>
            </a:r>
            <a:r>
              <a:rPr lang="en-GB" dirty="0"/>
              <a:t> orbit (12 hours, tilted 63.4 degrees); two or three satellites give the far north continuous coverage. Also used for satellite radio and space science.</a:t>
            </a:r>
          </a:p>
          <a:p>
            <a:endParaRPr lang="en-GB"/>
          </a:p>
          <a:p>
            <a:r>
              <a:rPr lang="en-GB" dirty="0"/>
              <a:t>THE AMATEUR ANGLE</a:t>
            </a:r>
          </a:p>
          <a:p>
            <a:r>
              <a:rPr lang="en-GB" dirty="0"/>
              <a:t>Amateur satellites AO-10, AO-13 and AO-40 used these orbits - hours of intercontinental contacts instead of a ten-minute LEO pass. The cost: you must track it, and signal strength changes hugely through the pass.</a:t>
            </a:r>
          </a:p>
          <a:p>
            <a:endParaRPr lang="en-GB"/>
          </a:p>
          <a:p>
            <a:r>
              <a:rPr lang="en-GB" dirty="0"/>
              <a:t>TALKING POINT</a:t>
            </a:r>
          </a:p>
          <a:p>
            <a:r>
              <a:rPr lang="en-GB" dirty="0"/>
              <a:t>LEO, GEO and HEO are three answers to one question: how do you keep a satellite where you need it, and what will you pay in energy, tracking and delay?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4013" y="4708794"/>
            <a:ext cx="5740137" cy="4708795"/>
          </a:xfrm>
        </p:spPr>
        <p:txBody>
          <a:bodyPr>
            <a:normAutofit fontScale="92500" lnSpcReduction="20000"/>
          </a:bodyPr>
          <a:lstStyle/>
          <a:p>
            <a:r>
              <a:rPr lang="en-GB"/>
              <a:t>LAUNCHING A SATELLITE INTO LOW EARTH ORBIT</a:t>
            </a:r>
          </a:p>
          <a:p>
            <a:endParaRPr lang="en-GB"/>
          </a:p>
          <a:p>
            <a:r>
              <a:rPr lang="en-GB"/>
              <a:t>THE BIG IDEA</a:t>
            </a:r>
          </a:p>
          <a:p>
            <a:r>
              <a:rPr lang="en-GB"/>
              <a:t>Getting up there is easy; staying there is hard. Height alone is not orbit. You need enough sideways speed that as you fall, the Earth curves away beneath you - you're falling forever and always missing. That's why a rocket tips over early and spends most of its energy going sideways, not up.</a:t>
            </a:r>
          </a:p>
          <a:p>
            <a:endParaRPr lang="en-GB"/>
          </a:p>
          <a:p>
            <a:r>
              <a:rPr lang="en-GB"/>
              <a:t>THE NUMBERS ON THE DIAGRAM</a:t>
            </a:r>
          </a:p>
          <a:p>
            <a:r>
              <a:rPr lang="en-GB"/>
              <a:t>- 600km orbit needs about 7.56 km/s - roughly 27,000 km/h.</a:t>
            </a:r>
          </a:p>
          <a:p>
            <a:r>
              <a:rPr lang="en-GB"/>
              <a:t>- One lap takes about 97 minutes.</a:t>
            </a:r>
          </a:p>
          <a:p>
            <a:r>
              <a:rPr lang="en-GB"/>
              <a:t>- Earth is about 12,750km across, so 600km is only a thin skin above the surface.</a:t>
            </a:r>
          </a:p>
          <a:p>
            <a:r>
              <a:rPr lang="en-GB"/>
              <a:t>- The satellite separates from the rocket around 10 minutes after lift-off.</a:t>
            </a:r>
          </a:p>
          <a:p>
            <a:endParaRPr lang="en-GB"/>
          </a:p>
          <a:p>
            <a:r>
              <a:rPr lang="en-GB"/>
              <a:t>THE SPEED WINDOW</a:t>
            </a:r>
          </a:p>
          <a:p>
            <a:r>
              <a:rPr lang="en-GB"/>
              <a:t>- Too slow: it arcs back down and re-enters.</a:t>
            </a:r>
          </a:p>
          <a:p>
            <a:r>
              <a:rPr lang="en-GB"/>
              <a:t>- Just right: it orbits.</a:t>
            </a:r>
          </a:p>
          <a:p>
            <a:r>
              <a:rPr lang="en-GB"/>
              <a:t>- Too fast (about 10.7 km/s here): it escapes Earth altogether.</a:t>
            </a:r>
          </a:p>
          <a:p>
            <a:r>
              <a:rPr lang="en-GB"/>
              <a:t>Right speed, right direction, right height - all at once.</a:t>
            </a:r>
          </a:p>
          <a:p>
            <a:endParaRPr lang="en-GB"/>
          </a:p>
          <a:p>
            <a:r>
              <a:rPr lang="en-GB"/>
              <a:t>DIRECTION MATTERS TOO</a:t>
            </a:r>
          </a:p>
          <a:p>
            <a:r>
              <a:rPr lang="en-GB"/>
              <a:t>Launching eastwards gets a free 0.46 km/s from the Earth's spin - hence equatorial launch sites. Polar and sun-synchronous orbits give that up and cost more. The tilt is fixed at launch; changing it later is very expensive.</a:t>
            </a:r>
          </a:p>
          <a:p>
            <a:endParaRPr lang="en-GB"/>
          </a:p>
          <a:p>
            <a:r>
              <a:rPr lang="en-GB"/>
              <a:t>AND THE AIR</a:t>
            </a:r>
          </a:p>
          <a:p>
            <a:r>
              <a:rPr lang="en-GB"/>
              <a:t>Even at 600km there's a trace of atmosphere, so orbits slowly decay - see the table: 200km lasts a week, 600km about 20 years, 800km about 200 years.</a:t>
            </a:r>
          </a:p>
          <a:p>
            <a:endParaRPr lang="en-GB"/>
          </a:p>
          <a:p>
            <a:r>
              <a:rPr lang="en-GB"/>
              <a:t>TALKING POINTS</a:t>
            </a:r>
          </a:p>
          <a:p>
            <a:r>
              <a:rPr lang="en-GB"/>
              <a:t>- Newton's cannonball: fire it hard enough and it never lands.</a:t>
            </a:r>
          </a:p>
          <a:p>
            <a:r>
              <a:rPr lang="en-GB"/>
              <a:t>- Ask the audience to guess the orbital speed before revealing 7.56 km/s.</a:t>
            </a:r>
          </a:p>
          <a:p>
            <a:r>
              <a:rPr lang="en-GB"/>
              <a:t>- Diagrams credited to Wikipedia and Ham Radio School.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D741E-246F-7B45-5023-60FCA4821B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4EF57B-E17D-118A-E4BA-8993820A79D8}"/>
              </a:ext>
            </a:extLst>
          </p:cNvPr>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20F0CA8-6D6C-9916-2316-18171620AB23}"/>
              </a:ext>
            </a:extLst>
          </p:cNvPr>
          <p:cNvSpPr>
            <a:spLocks noGrp="1"/>
          </p:cNvSpPr>
          <p:nvPr>
            <p:ph type="body" idx="1"/>
          </p:nvPr>
        </p:nvSpPr>
        <p:spPr>
          <a:xfrm>
            <a:off x="574013" y="4708794"/>
            <a:ext cx="5740137" cy="4708795"/>
          </a:xfrm>
          <a:prstGeom prst="rect">
            <a:avLst/>
          </a:prstGeom>
        </p:spPr>
        <p:txBody>
          <a:bodyPr lIns="91440" tIns="45720" rIns="91440" bIns="45720">
            <a:normAutofit/>
          </a:bodyPr>
          <a:lstStyle/>
          <a:p>
            <a:pPr>
              <a:lnSpc>
                <a:spcPct val="100000"/>
              </a:lnSpc>
              <a:spcAft>
                <a:spcPts val="600"/>
              </a:spcAft>
            </a:pPr>
            <a:endParaRPr lang="en-GB"/>
          </a:p>
        </p:txBody>
      </p:sp>
    </p:spTree>
    <p:extLst>
      <p:ext uri="{BB962C8B-B14F-4D97-AF65-F5344CB8AC3E}">
        <p14:creationId xmlns:p14="http://schemas.microsoft.com/office/powerpoint/2010/main" val="2507321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DDE63C11-8667-4B59-A431-3D7E1B117797}"/>
              </a:ext>
            </a:extLst>
          </p:cNvPr>
          <p:cNvSpPr>
            <a:spLocks noGrp="1"/>
          </p:cNvSpPr>
          <p:nvPr>
            <p:ph idx="1"/>
          </p:nvPr>
        </p:nvSpPr>
        <p:spPr>
          <a:xfrm>
            <a:off x="609600" y="1600201"/>
            <a:ext cx="10972800" cy="4525963"/>
          </a:xfrm>
          <a:prstGeom prst="rect">
            <a:avLst/>
          </a:prstGeom>
        </p:spPr>
        <p:txBody>
          <a:bodyPr vert="horz" lIns="91440" tIns="45720" rIns="91440" bIns="45720" rtlCol="0">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itle Placeholder 1">
            <a:extLst>
              <a:ext uri="{FF2B5EF4-FFF2-40B4-BE49-F238E27FC236}">
                <a16:creationId xmlns:a16="http://schemas.microsoft.com/office/drawing/2014/main" id="{72621202-EB90-4F0C-AF1A-0B07FC65C316}"/>
              </a:ext>
            </a:extLst>
          </p:cNvPr>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cxnSp>
        <p:nvCxnSpPr>
          <p:cNvPr id="6" name="Straight Connector 5">
            <a:extLst>
              <a:ext uri="{FF2B5EF4-FFF2-40B4-BE49-F238E27FC236}">
                <a16:creationId xmlns:a16="http://schemas.microsoft.com/office/drawing/2014/main" id="{F303D285-9881-4976-8175-3D039612BB68}"/>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2075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slide">
    <p:spTree>
      <p:nvGrpSpPr>
        <p:cNvPr id="1" name=""/>
        <p:cNvGrpSpPr/>
        <p:nvPr/>
      </p:nvGrpSpPr>
      <p:grpSpPr>
        <a:xfrm>
          <a:off x="0" y="0"/>
          <a:ext cx="0" cy="0"/>
          <a:chOff x="0" y="0"/>
          <a:chExt cx="0" cy="0"/>
        </a:xfrm>
      </p:grpSpPr>
      <p:sp>
        <p:nvSpPr>
          <p:cNvPr id="13" name="Rectangle 12"/>
          <p:cNvSpPr/>
          <p:nvPr userDrawn="1"/>
        </p:nvSpPr>
        <p:spPr>
          <a:xfrm>
            <a:off x="-17381" y="145217"/>
            <a:ext cx="448752" cy="331457"/>
          </a:xfrm>
          <a:prstGeom prst="rect">
            <a:avLst/>
          </a:prstGeom>
          <a:solidFill>
            <a:srgbClr val="254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sp>
        <p:nvSpPr>
          <p:cNvPr id="15" name="Text Placeholder 14"/>
          <p:cNvSpPr>
            <a:spLocks noGrp="1"/>
          </p:cNvSpPr>
          <p:nvPr>
            <p:ph type="body" sz="quarter" idx="13" hasCustomPrompt="1"/>
          </p:nvPr>
        </p:nvSpPr>
        <p:spPr>
          <a:xfrm>
            <a:off x="432395" y="44625"/>
            <a:ext cx="6815733" cy="548233"/>
          </a:xfrm>
          <a:prstGeom prst="rect">
            <a:avLst/>
          </a:prstGeom>
        </p:spPr>
        <p:txBody>
          <a:bodyPr/>
          <a:lstStyle>
            <a:lvl1pPr marL="0" indent="0">
              <a:buNone/>
              <a:defRPr b="1">
                <a:solidFill>
                  <a:srgbClr val="1E4B8C"/>
                </a:solidFill>
                <a:latin typeface="Arial" panose="020B0604020202020204" pitchFamily="34" charset="0"/>
                <a:cs typeface="Arial" panose="020B0604020202020204" pitchFamily="34" charset="0"/>
              </a:defRPr>
            </a:lvl1pPr>
          </a:lstStyle>
          <a:p>
            <a:pPr lvl="0"/>
            <a:r>
              <a:rPr lang="en-US"/>
              <a:t>Click to add slide title</a:t>
            </a:r>
            <a:endParaRPr lang="en-GB"/>
          </a:p>
        </p:txBody>
      </p:sp>
      <p:cxnSp>
        <p:nvCxnSpPr>
          <p:cNvPr id="17" name="Straight Connector 16"/>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
        <p:nvSpPr>
          <p:cNvPr id="19" name="Text Placeholder 18"/>
          <p:cNvSpPr>
            <a:spLocks noGrp="1"/>
          </p:cNvSpPr>
          <p:nvPr>
            <p:ph type="body" sz="quarter" idx="14"/>
          </p:nvPr>
        </p:nvSpPr>
        <p:spPr>
          <a:xfrm>
            <a:off x="431371" y="1196752"/>
            <a:ext cx="9601200" cy="2305051"/>
          </a:xfrm>
          <a:prstGeom prst="rect">
            <a:avLst/>
          </a:prstGeom>
        </p:spPr>
        <p:txBody>
          <a:bodyPr>
            <a:normAutofit/>
          </a:bodyPr>
          <a:lstStyle>
            <a:lvl1pPr marL="0" indent="0">
              <a:buNone/>
              <a:defRPr sz="3733">
                <a:latin typeface="Arial" panose="020B0604020202020204" pitchFamily="34" charset="0"/>
                <a:cs typeface="Arial" panose="020B0604020202020204" pitchFamily="34" charset="0"/>
              </a:defRPr>
            </a:lvl1pPr>
          </a:lstStyle>
          <a:p>
            <a:pPr lvl="0"/>
            <a:r>
              <a:rPr lang="en-US"/>
              <a:t>Click to edit</a:t>
            </a:r>
            <a:endParaRPr lang="en-GB"/>
          </a:p>
        </p:txBody>
      </p:sp>
    </p:spTree>
    <p:extLst>
      <p:ext uri="{BB962C8B-B14F-4D97-AF65-F5344CB8AC3E}">
        <p14:creationId xmlns:p14="http://schemas.microsoft.com/office/powerpoint/2010/main" val="3110523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3392" y="980728"/>
            <a:ext cx="5386917" cy="639763"/>
          </a:xfrm>
          <a:prstGeom prst="rect">
            <a:avLst/>
          </a:prstGeom>
        </p:spPr>
        <p:txBody>
          <a:bodyPr anchor="b">
            <a:normAutofit/>
          </a:bodyPr>
          <a:lstStyle>
            <a:lvl1pPr marL="0" indent="0">
              <a:buNone/>
              <a:defRPr sz="2667" b="1">
                <a:latin typeface="Arial" panose="020B0604020202020204" pitchFamily="34" charset="0"/>
                <a:cs typeface="Arial" panose="020B060402020202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a:t>
            </a:r>
          </a:p>
        </p:txBody>
      </p:sp>
      <p:sp>
        <p:nvSpPr>
          <p:cNvPr id="4" name="Content Placeholder 3"/>
          <p:cNvSpPr>
            <a:spLocks noGrp="1"/>
          </p:cNvSpPr>
          <p:nvPr>
            <p:ph sz="half" idx="2" hasCustomPrompt="1"/>
          </p:nvPr>
        </p:nvSpPr>
        <p:spPr>
          <a:xfrm>
            <a:off x="609600" y="1628801"/>
            <a:ext cx="5386917" cy="4497363"/>
          </a:xfrm>
          <a:prstGeom prst="rect">
            <a:avLst/>
          </a:prstGeom>
        </p:spPr>
        <p:txBody>
          <a:bodyPr>
            <a:normAutofit/>
          </a:bodyPr>
          <a:lstStyle>
            <a:lvl1pPr marL="457189" indent="-457189">
              <a:buClr>
                <a:srgbClr val="1E4B8C"/>
              </a:buClr>
              <a:buFont typeface="Wingdings" panose="05000000000000000000" pitchFamily="2" charset="2"/>
              <a:buChar char="§"/>
              <a:defRPr sz="2667">
                <a:latin typeface="Arial" panose="020B0604020202020204" pitchFamily="34" charset="0"/>
                <a:cs typeface="Arial" panose="020B0604020202020204" pitchFamily="34" charset="0"/>
              </a:defRPr>
            </a:lvl1pPr>
            <a:lvl2pPr>
              <a:defRPr sz="2667">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133">
                <a:latin typeface="Arial" panose="020B0604020202020204" pitchFamily="34" charset="0"/>
                <a:cs typeface="Arial" panose="020B0604020202020204" pitchFamily="34" charset="0"/>
              </a:defRPr>
            </a:lvl4pPr>
            <a:lvl5pPr>
              <a:defRPr sz="2133">
                <a:latin typeface="Arial" panose="020B0604020202020204" pitchFamily="34" charset="0"/>
                <a:cs typeface="Arial" panose="020B0604020202020204" pitchFamily="34" charset="0"/>
              </a:defRPr>
            </a:lvl5pPr>
            <a:lvl6pPr>
              <a:defRPr sz="2133"/>
            </a:lvl6pPr>
            <a:lvl7pPr>
              <a:defRPr sz="2133"/>
            </a:lvl7pPr>
            <a:lvl8pPr>
              <a:defRPr sz="2133"/>
            </a:lvl8pPr>
            <a:lvl9pPr>
              <a:defRPr sz="2133"/>
            </a:lvl9pPr>
          </a:lstStyle>
          <a:p>
            <a:pPr lvl="0"/>
            <a:r>
              <a:rPr lang="en-US"/>
              <a:t>Bullet</a:t>
            </a:r>
          </a:p>
          <a:p>
            <a:pPr lvl="0"/>
            <a:endParaRPr lang="en-US"/>
          </a:p>
        </p:txBody>
      </p:sp>
      <p:sp>
        <p:nvSpPr>
          <p:cNvPr id="5" name="Text Placeholder 4"/>
          <p:cNvSpPr>
            <a:spLocks noGrp="1"/>
          </p:cNvSpPr>
          <p:nvPr>
            <p:ph type="body" sz="quarter" idx="3"/>
          </p:nvPr>
        </p:nvSpPr>
        <p:spPr>
          <a:xfrm>
            <a:off x="6193369" y="980728"/>
            <a:ext cx="5389033" cy="639763"/>
          </a:xfrm>
          <a:prstGeom prst="rect">
            <a:avLst/>
          </a:prstGeom>
        </p:spPr>
        <p:txBody>
          <a:bodyPr anchor="b">
            <a:normAutofit/>
          </a:bodyPr>
          <a:lstStyle>
            <a:lvl1pPr marL="0" indent="0">
              <a:buNone/>
              <a:defRPr sz="2667" b="1">
                <a:latin typeface="Arial" panose="020B0604020202020204" pitchFamily="34" charset="0"/>
                <a:cs typeface="Arial" panose="020B060402020202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a:t>
            </a:r>
          </a:p>
        </p:txBody>
      </p:sp>
      <p:sp>
        <p:nvSpPr>
          <p:cNvPr id="6" name="Content Placeholder 5"/>
          <p:cNvSpPr>
            <a:spLocks noGrp="1"/>
          </p:cNvSpPr>
          <p:nvPr>
            <p:ph sz="quarter" idx="4" hasCustomPrompt="1"/>
          </p:nvPr>
        </p:nvSpPr>
        <p:spPr>
          <a:xfrm>
            <a:off x="6193369" y="1628801"/>
            <a:ext cx="5389033" cy="4497363"/>
          </a:xfrm>
          <a:prstGeom prst="rect">
            <a:avLst/>
          </a:prstGeom>
        </p:spPr>
        <p:txBody>
          <a:bodyPr/>
          <a:lstStyle>
            <a:lvl1pPr marL="457189" indent="-457189">
              <a:buClr>
                <a:srgbClr val="1E4B8C"/>
              </a:buClr>
              <a:buFont typeface="Wingdings" panose="05000000000000000000" pitchFamily="2" charset="2"/>
              <a:buChar char="§"/>
              <a:defRPr sz="2667">
                <a:latin typeface="Arial" panose="020B0604020202020204" pitchFamily="34" charset="0"/>
                <a:cs typeface="Arial" panose="020B0604020202020204" pitchFamily="34" charset="0"/>
              </a:defRPr>
            </a:lvl1pPr>
            <a:lvl2pPr>
              <a:defRPr sz="2667">
                <a:latin typeface="Arial" panose="020B0604020202020204" pitchFamily="34" charset="0"/>
                <a:cs typeface="Arial" panose="020B0604020202020204" pitchFamily="34" charset="0"/>
              </a:defRPr>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Bullet</a:t>
            </a:r>
          </a:p>
        </p:txBody>
      </p:sp>
      <p:cxnSp>
        <p:nvCxnSpPr>
          <p:cNvPr id="16" name="Straight Connector 15"/>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
        <p:nvSpPr>
          <p:cNvPr id="17" name="Rectangle 16"/>
          <p:cNvSpPr/>
          <p:nvPr userDrawn="1"/>
        </p:nvSpPr>
        <p:spPr>
          <a:xfrm>
            <a:off x="-17381" y="145217"/>
            <a:ext cx="448752" cy="331457"/>
          </a:xfrm>
          <a:prstGeom prst="rect">
            <a:avLst/>
          </a:prstGeom>
          <a:solidFill>
            <a:srgbClr val="254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sp>
        <p:nvSpPr>
          <p:cNvPr id="21" name="Text Placeholder 20"/>
          <p:cNvSpPr>
            <a:spLocks noGrp="1"/>
          </p:cNvSpPr>
          <p:nvPr>
            <p:ph type="body" sz="quarter" idx="10" hasCustomPrompt="1"/>
          </p:nvPr>
        </p:nvSpPr>
        <p:spPr>
          <a:xfrm>
            <a:off x="431373" y="45444"/>
            <a:ext cx="6272063" cy="503237"/>
          </a:xfrm>
          <a:prstGeom prst="rect">
            <a:avLst/>
          </a:prstGeom>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b="1">
                <a:solidFill>
                  <a:srgbClr val="1E4B8C"/>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t>Click to add slide title</a:t>
            </a:r>
            <a:endParaRPr lang="en-GB"/>
          </a:p>
        </p:txBody>
      </p:sp>
    </p:spTree>
    <p:extLst>
      <p:ext uri="{BB962C8B-B14F-4D97-AF65-F5344CB8AC3E}">
        <p14:creationId xmlns:p14="http://schemas.microsoft.com/office/powerpoint/2010/main" val="1187186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12D4B7E-B547-4235-85C4-683403AABDD8}"/>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049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D5242-F7EB-DE0D-E547-24100FF31AF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42CBC35-4837-657D-F4FB-00CDFA54017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EFEEA51-1C58-F3B3-D21D-89B91DF8C106}"/>
              </a:ext>
            </a:extLst>
          </p:cNvPr>
          <p:cNvSpPr>
            <a:spLocks noGrp="1"/>
          </p:cNvSpPr>
          <p:nvPr>
            <p:ph type="dt" sz="half" idx="10"/>
          </p:nvPr>
        </p:nvSpPr>
        <p:spPr/>
        <p:txBody>
          <a:bodyPr/>
          <a:lstStyle/>
          <a:p>
            <a:fld id="{2F41CBE1-7DF1-428B-985F-848DCF7CF619}" type="datetimeFigureOut">
              <a:rPr lang="en-GB" smtClean="0"/>
              <a:t>15/09/2026</a:t>
            </a:fld>
            <a:endParaRPr lang="en-GB"/>
          </a:p>
        </p:txBody>
      </p:sp>
      <p:sp>
        <p:nvSpPr>
          <p:cNvPr id="5" name="Footer Placeholder 4">
            <a:extLst>
              <a:ext uri="{FF2B5EF4-FFF2-40B4-BE49-F238E27FC236}">
                <a16:creationId xmlns:a16="http://schemas.microsoft.com/office/drawing/2014/main" id="{E90E251E-B740-AA3B-06E4-B5AD21DB2A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29FF7F-BCB2-CDDF-61CC-65A66E840720}"/>
              </a:ext>
            </a:extLst>
          </p:cNvPr>
          <p:cNvSpPr>
            <a:spLocks noGrp="1"/>
          </p:cNvSpPr>
          <p:nvPr>
            <p:ph type="sldNum" sz="quarter" idx="12"/>
          </p:nvPr>
        </p:nvSpPr>
        <p:spPr/>
        <p:txBody>
          <a:bodyPr/>
          <a:lstStyle/>
          <a:p>
            <a:fld id="{88B0298B-AAE0-4B21-8405-37D2F87A6206}" type="slidenum">
              <a:rPr lang="en-GB" smtClean="0"/>
              <a:t>‹#›</a:t>
            </a:fld>
            <a:endParaRPr lang="en-GB"/>
          </a:p>
        </p:txBody>
      </p:sp>
    </p:spTree>
    <p:extLst>
      <p:ext uri="{BB962C8B-B14F-4D97-AF65-F5344CB8AC3E}">
        <p14:creationId xmlns:p14="http://schemas.microsoft.com/office/powerpoint/2010/main" val="1854398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3"/>
        <p:cNvGrpSpPr/>
        <p:nvPr/>
      </p:nvGrpSpPr>
      <p:grpSpPr>
        <a:xfrm>
          <a:off x="0" y="0"/>
          <a:ext cx="0" cy="0"/>
          <a:chOff x="0" y="0"/>
          <a:chExt cx="0" cy="0"/>
        </a:xfrm>
      </p:grpSpPr>
    </p:spTree>
    <p:extLst>
      <p:ext uri="{BB962C8B-B14F-4D97-AF65-F5344CB8AC3E}">
        <p14:creationId xmlns:p14="http://schemas.microsoft.com/office/powerpoint/2010/main" val="4073319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DDE63C11-8667-4B59-A431-3D7E1B117797}"/>
              </a:ext>
            </a:extLst>
          </p:cNvPr>
          <p:cNvSpPr>
            <a:spLocks noGrp="1"/>
          </p:cNvSpPr>
          <p:nvPr>
            <p:ph idx="1"/>
          </p:nvPr>
        </p:nvSpPr>
        <p:spPr>
          <a:xfrm>
            <a:off x="609600" y="1600201"/>
            <a:ext cx="10972800" cy="4525963"/>
          </a:xfrm>
          <a:prstGeom prst="rect">
            <a:avLst/>
          </a:prstGeom>
        </p:spPr>
        <p:txBody>
          <a:bodyPr vert="horz" lIns="91440" tIns="45720" rIns="91440" bIns="45720" rtlCol="0">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itle Placeholder 1">
            <a:extLst>
              <a:ext uri="{FF2B5EF4-FFF2-40B4-BE49-F238E27FC236}">
                <a16:creationId xmlns:a16="http://schemas.microsoft.com/office/drawing/2014/main" id="{72621202-EB90-4F0C-AF1A-0B07FC65C316}"/>
              </a:ext>
            </a:extLst>
          </p:cNvPr>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cxnSp>
        <p:nvCxnSpPr>
          <p:cNvPr id="6" name="Straight Connector 5">
            <a:extLst>
              <a:ext uri="{FF2B5EF4-FFF2-40B4-BE49-F238E27FC236}">
                <a16:creationId xmlns:a16="http://schemas.microsoft.com/office/drawing/2014/main" id="{F303D285-9881-4976-8175-3D039612BB68}"/>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3549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sic slide">
    <p:spTree>
      <p:nvGrpSpPr>
        <p:cNvPr id="1" name=""/>
        <p:cNvGrpSpPr/>
        <p:nvPr/>
      </p:nvGrpSpPr>
      <p:grpSpPr>
        <a:xfrm>
          <a:off x="0" y="0"/>
          <a:ext cx="0" cy="0"/>
          <a:chOff x="0" y="0"/>
          <a:chExt cx="0" cy="0"/>
        </a:xfrm>
      </p:grpSpPr>
      <p:sp>
        <p:nvSpPr>
          <p:cNvPr id="13" name="Rectangle 12"/>
          <p:cNvSpPr/>
          <p:nvPr userDrawn="1"/>
        </p:nvSpPr>
        <p:spPr>
          <a:xfrm>
            <a:off x="-17381" y="145217"/>
            <a:ext cx="448752" cy="331457"/>
          </a:xfrm>
          <a:prstGeom prst="rect">
            <a:avLst/>
          </a:prstGeom>
          <a:solidFill>
            <a:srgbClr val="254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sp>
        <p:nvSpPr>
          <p:cNvPr id="15" name="Text Placeholder 14"/>
          <p:cNvSpPr>
            <a:spLocks noGrp="1"/>
          </p:cNvSpPr>
          <p:nvPr>
            <p:ph type="body" sz="quarter" idx="13" hasCustomPrompt="1"/>
          </p:nvPr>
        </p:nvSpPr>
        <p:spPr>
          <a:xfrm>
            <a:off x="432395" y="44625"/>
            <a:ext cx="6815733" cy="548233"/>
          </a:xfrm>
          <a:prstGeom prst="rect">
            <a:avLst/>
          </a:prstGeom>
        </p:spPr>
        <p:txBody>
          <a:bodyPr/>
          <a:lstStyle>
            <a:lvl1pPr marL="0" indent="0">
              <a:buNone/>
              <a:defRPr b="1">
                <a:solidFill>
                  <a:srgbClr val="1E4B8C"/>
                </a:solidFill>
                <a:latin typeface="Arial" panose="020B0604020202020204" pitchFamily="34" charset="0"/>
                <a:cs typeface="Arial" panose="020B0604020202020204" pitchFamily="34" charset="0"/>
              </a:defRPr>
            </a:lvl1pPr>
          </a:lstStyle>
          <a:p>
            <a:pPr lvl="0"/>
            <a:r>
              <a:rPr lang="en-US"/>
              <a:t>Click to add slide title</a:t>
            </a:r>
            <a:endParaRPr lang="en-GB"/>
          </a:p>
        </p:txBody>
      </p:sp>
      <p:cxnSp>
        <p:nvCxnSpPr>
          <p:cNvPr id="17" name="Straight Connector 16"/>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
        <p:nvSpPr>
          <p:cNvPr id="19" name="Text Placeholder 18"/>
          <p:cNvSpPr>
            <a:spLocks noGrp="1"/>
          </p:cNvSpPr>
          <p:nvPr>
            <p:ph type="body" sz="quarter" idx="14"/>
          </p:nvPr>
        </p:nvSpPr>
        <p:spPr>
          <a:xfrm>
            <a:off x="431371" y="1196752"/>
            <a:ext cx="9601200" cy="2305051"/>
          </a:xfrm>
          <a:prstGeom prst="rect">
            <a:avLst/>
          </a:prstGeom>
        </p:spPr>
        <p:txBody>
          <a:bodyPr>
            <a:normAutofit/>
          </a:bodyPr>
          <a:lstStyle>
            <a:lvl1pPr marL="0" indent="0">
              <a:buNone/>
              <a:defRPr sz="3733">
                <a:latin typeface="Arial" panose="020B0604020202020204" pitchFamily="34" charset="0"/>
                <a:cs typeface="Arial" panose="020B0604020202020204" pitchFamily="34" charset="0"/>
              </a:defRPr>
            </a:lvl1pPr>
          </a:lstStyle>
          <a:p>
            <a:pPr lvl="0"/>
            <a:r>
              <a:rPr lang="en-US"/>
              <a:t>Click to edit</a:t>
            </a:r>
            <a:endParaRPr lang="en-GB"/>
          </a:p>
        </p:txBody>
      </p:sp>
    </p:spTree>
    <p:extLst>
      <p:ext uri="{BB962C8B-B14F-4D97-AF65-F5344CB8AC3E}">
        <p14:creationId xmlns:p14="http://schemas.microsoft.com/office/powerpoint/2010/main" val="4101601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3392" y="980728"/>
            <a:ext cx="5386917" cy="639763"/>
          </a:xfrm>
          <a:prstGeom prst="rect">
            <a:avLst/>
          </a:prstGeom>
        </p:spPr>
        <p:txBody>
          <a:bodyPr anchor="b">
            <a:normAutofit/>
          </a:bodyPr>
          <a:lstStyle>
            <a:lvl1pPr marL="0" indent="0">
              <a:buNone/>
              <a:defRPr sz="2667" b="1">
                <a:latin typeface="Arial" panose="020B0604020202020204" pitchFamily="34" charset="0"/>
                <a:cs typeface="Arial" panose="020B060402020202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a:t>
            </a:r>
          </a:p>
        </p:txBody>
      </p:sp>
      <p:sp>
        <p:nvSpPr>
          <p:cNvPr id="4" name="Content Placeholder 3"/>
          <p:cNvSpPr>
            <a:spLocks noGrp="1"/>
          </p:cNvSpPr>
          <p:nvPr>
            <p:ph sz="half" idx="2" hasCustomPrompt="1"/>
          </p:nvPr>
        </p:nvSpPr>
        <p:spPr>
          <a:xfrm>
            <a:off x="609600" y="1628801"/>
            <a:ext cx="5386917" cy="4497363"/>
          </a:xfrm>
          <a:prstGeom prst="rect">
            <a:avLst/>
          </a:prstGeom>
        </p:spPr>
        <p:txBody>
          <a:bodyPr>
            <a:normAutofit/>
          </a:bodyPr>
          <a:lstStyle>
            <a:lvl1pPr marL="457189" indent="-457189">
              <a:buClr>
                <a:srgbClr val="1E4B8C"/>
              </a:buClr>
              <a:buFont typeface="Wingdings" panose="05000000000000000000" pitchFamily="2" charset="2"/>
              <a:buChar char="§"/>
              <a:defRPr sz="2667">
                <a:latin typeface="Arial" panose="020B0604020202020204" pitchFamily="34" charset="0"/>
                <a:cs typeface="Arial" panose="020B0604020202020204" pitchFamily="34" charset="0"/>
              </a:defRPr>
            </a:lvl1pPr>
            <a:lvl2pPr>
              <a:defRPr sz="2667">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133">
                <a:latin typeface="Arial" panose="020B0604020202020204" pitchFamily="34" charset="0"/>
                <a:cs typeface="Arial" panose="020B0604020202020204" pitchFamily="34" charset="0"/>
              </a:defRPr>
            </a:lvl4pPr>
            <a:lvl5pPr>
              <a:defRPr sz="2133">
                <a:latin typeface="Arial" panose="020B0604020202020204" pitchFamily="34" charset="0"/>
                <a:cs typeface="Arial" panose="020B0604020202020204" pitchFamily="34" charset="0"/>
              </a:defRPr>
            </a:lvl5pPr>
            <a:lvl6pPr>
              <a:defRPr sz="2133"/>
            </a:lvl6pPr>
            <a:lvl7pPr>
              <a:defRPr sz="2133"/>
            </a:lvl7pPr>
            <a:lvl8pPr>
              <a:defRPr sz="2133"/>
            </a:lvl8pPr>
            <a:lvl9pPr>
              <a:defRPr sz="2133"/>
            </a:lvl9pPr>
          </a:lstStyle>
          <a:p>
            <a:pPr lvl="0"/>
            <a:r>
              <a:rPr lang="en-US"/>
              <a:t>Bullet</a:t>
            </a:r>
          </a:p>
          <a:p>
            <a:pPr lvl="0"/>
            <a:endParaRPr lang="en-US"/>
          </a:p>
        </p:txBody>
      </p:sp>
      <p:sp>
        <p:nvSpPr>
          <p:cNvPr id="5" name="Text Placeholder 4"/>
          <p:cNvSpPr>
            <a:spLocks noGrp="1"/>
          </p:cNvSpPr>
          <p:nvPr>
            <p:ph type="body" sz="quarter" idx="3"/>
          </p:nvPr>
        </p:nvSpPr>
        <p:spPr>
          <a:xfrm>
            <a:off x="6193369" y="980728"/>
            <a:ext cx="5389033" cy="639763"/>
          </a:xfrm>
          <a:prstGeom prst="rect">
            <a:avLst/>
          </a:prstGeom>
        </p:spPr>
        <p:txBody>
          <a:bodyPr anchor="b">
            <a:normAutofit/>
          </a:bodyPr>
          <a:lstStyle>
            <a:lvl1pPr marL="0" indent="0">
              <a:buNone/>
              <a:defRPr sz="2667" b="1">
                <a:latin typeface="Arial" panose="020B0604020202020204" pitchFamily="34" charset="0"/>
                <a:cs typeface="Arial" panose="020B060402020202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a:t>
            </a:r>
          </a:p>
        </p:txBody>
      </p:sp>
      <p:sp>
        <p:nvSpPr>
          <p:cNvPr id="6" name="Content Placeholder 5"/>
          <p:cNvSpPr>
            <a:spLocks noGrp="1"/>
          </p:cNvSpPr>
          <p:nvPr>
            <p:ph sz="quarter" idx="4" hasCustomPrompt="1"/>
          </p:nvPr>
        </p:nvSpPr>
        <p:spPr>
          <a:xfrm>
            <a:off x="6193369" y="1628801"/>
            <a:ext cx="5389033" cy="4497363"/>
          </a:xfrm>
          <a:prstGeom prst="rect">
            <a:avLst/>
          </a:prstGeom>
        </p:spPr>
        <p:txBody>
          <a:bodyPr/>
          <a:lstStyle>
            <a:lvl1pPr marL="457189" indent="-457189">
              <a:buClr>
                <a:srgbClr val="1E4B8C"/>
              </a:buClr>
              <a:buFont typeface="Wingdings" panose="05000000000000000000" pitchFamily="2" charset="2"/>
              <a:buChar char="§"/>
              <a:defRPr sz="2667">
                <a:latin typeface="Arial" panose="020B0604020202020204" pitchFamily="34" charset="0"/>
                <a:cs typeface="Arial" panose="020B0604020202020204" pitchFamily="34" charset="0"/>
              </a:defRPr>
            </a:lvl1pPr>
            <a:lvl2pPr>
              <a:defRPr sz="2667">
                <a:latin typeface="Arial" panose="020B0604020202020204" pitchFamily="34" charset="0"/>
                <a:cs typeface="Arial" panose="020B0604020202020204" pitchFamily="34" charset="0"/>
              </a:defRPr>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Bullet</a:t>
            </a:r>
          </a:p>
        </p:txBody>
      </p:sp>
      <p:cxnSp>
        <p:nvCxnSpPr>
          <p:cNvPr id="16" name="Straight Connector 15"/>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
        <p:nvSpPr>
          <p:cNvPr id="17" name="Rectangle 16"/>
          <p:cNvSpPr/>
          <p:nvPr userDrawn="1"/>
        </p:nvSpPr>
        <p:spPr>
          <a:xfrm>
            <a:off x="-17381" y="145217"/>
            <a:ext cx="448752" cy="331457"/>
          </a:xfrm>
          <a:prstGeom prst="rect">
            <a:avLst/>
          </a:prstGeom>
          <a:solidFill>
            <a:srgbClr val="254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sp>
        <p:nvSpPr>
          <p:cNvPr id="21" name="Text Placeholder 20"/>
          <p:cNvSpPr>
            <a:spLocks noGrp="1"/>
          </p:cNvSpPr>
          <p:nvPr>
            <p:ph type="body" sz="quarter" idx="10" hasCustomPrompt="1"/>
          </p:nvPr>
        </p:nvSpPr>
        <p:spPr>
          <a:xfrm>
            <a:off x="431373" y="45444"/>
            <a:ext cx="6272063" cy="503237"/>
          </a:xfrm>
          <a:prstGeom prst="rect">
            <a:avLst/>
          </a:prstGeom>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b="1">
                <a:solidFill>
                  <a:srgbClr val="1E4B8C"/>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t>Click to add slide title</a:t>
            </a:r>
            <a:endParaRPr lang="en-GB"/>
          </a:p>
        </p:txBody>
      </p:sp>
    </p:spTree>
    <p:extLst>
      <p:ext uri="{BB962C8B-B14F-4D97-AF65-F5344CB8AC3E}">
        <p14:creationId xmlns:p14="http://schemas.microsoft.com/office/powerpoint/2010/main" val="4016530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12D4B7E-B547-4235-85C4-683403AABDD8}"/>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0781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0B1A1167-C016-E0CF-B834-B5702F06421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nvGrpSpPr>
          <p:cNvPr id="4" name="Group 7">
            <a:extLst>
              <a:ext uri="{FF2B5EF4-FFF2-40B4-BE49-F238E27FC236}">
                <a16:creationId xmlns:a16="http://schemas.microsoft.com/office/drawing/2014/main" id="{CC2B431F-922D-49AD-6EB6-5A3F1FC88599}"/>
              </a:ext>
              <a:ext uri="{C183D7F6-B498-43B3-948B-1728B52AA6E4}">
                <adec:decorative xmlns:adec="http://schemas.microsoft.com/office/drawing/2017/decorative" val="1"/>
              </a:ext>
            </a:extLst>
          </p:cNvPr>
          <p:cNvGrpSpPr>
            <a:grpSpLocks/>
          </p:cNvGrpSpPr>
          <p:nvPr userDrawn="1"/>
        </p:nvGrpSpPr>
        <p:grpSpPr bwMode="auto">
          <a:xfrm rot="5400000">
            <a:off x="10914857" y="5534819"/>
            <a:ext cx="668337" cy="631825"/>
            <a:chOff x="10478914" y="1506691"/>
            <a:chExt cx="667802" cy="631474"/>
          </a:xfrm>
        </p:grpSpPr>
        <p:sp>
          <p:nvSpPr>
            <p:cNvPr id="5" name="Freeform: Shape 9">
              <a:extLst>
                <a:ext uri="{FF2B5EF4-FFF2-40B4-BE49-F238E27FC236}">
                  <a16:creationId xmlns:a16="http://schemas.microsoft.com/office/drawing/2014/main" id="{1A2FC23F-F1B9-A8D3-E1FC-781FDD4D76CA}"/>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Oval 6">
              <a:extLst>
                <a:ext uri="{FF2B5EF4-FFF2-40B4-BE49-F238E27FC236}">
                  <a16:creationId xmlns:a16="http://schemas.microsoft.com/office/drawing/2014/main" id="{80D872F4-7F3C-D6EF-56A3-43CDDBAA4648}"/>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sp>
        <p:nvSpPr>
          <p:cNvPr id="6" name="Title 1"/>
          <p:cNvSpPr>
            <a:spLocks noGrp="1"/>
          </p:cNvSpPr>
          <p:nvPr>
            <p:ph type="ctrTitle"/>
          </p:nvPr>
        </p:nvSpPr>
        <p:spPr>
          <a:xfrm>
            <a:off x="7999414" y="1051551"/>
            <a:ext cx="3565524" cy="2384898"/>
          </a:xfrm>
        </p:spPr>
        <p:txBody>
          <a:bodyPr rtlCol="0" anchor="b">
            <a:noAutofit/>
          </a:bodyPr>
          <a:lstStyle/>
          <a:p>
            <a:r>
              <a:rPr lang="en-GB"/>
              <a:t>Click to edit Master title style</a:t>
            </a:r>
          </a:p>
        </p:txBody>
      </p:sp>
      <p:sp>
        <p:nvSpPr>
          <p:cNvPr id="14" name="Picture Placeholder 13"/>
          <p:cNvSpPr>
            <a:spLocks noGrp="1"/>
          </p:cNvSpPr>
          <p:nvPr>
            <p:ph type="pic" sz="quarter" idx="13"/>
          </p:nvPr>
        </p:nvSpPr>
        <p:spPr>
          <a:xfrm>
            <a:off x="0" y="0"/>
            <a:ext cx="7452360" cy="6858000"/>
          </a:xfrm>
          <a:solidFill>
            <a:schemeClr val="accent5"/>
          </a:solidFill>
        </p:spPr>
        <p:txBody>
          <a:bodyPr rtlCol="0">
            <a:noAutofit/>
          </a:bodyPr>
          <a:lstStyle/>
          <a:p>
            <a:pPr lvl="0"/>
            <a:r>
              <a:rPr lang="en-GB" noProof="0"/>
              <a:t>Click icon to add picture</a:t>
            </a:r>
          </a:p>
        </p:txBody>
      </p:sp>
      <p:sp>
        <p:nvSpPr>
          <p:cNvPr id="3" name="Text Placeholder 2"/>
          <p:cNvSpPr>
            <a:spLocks noGrp="1"/>
          </p:cNvSpPr>
          <p:nvPr>
            <p:ph type="body" sz="quarter" idx="14"/>
          </p:nvPr>
        </p:nvSpPr>
        <p:spPr>
          <a:xfrm>
            <a:off x="7999413" y="3568700"/>
            <a:ext cx="3565524" cy="1731963"/>
          </a:xfrm>
        </p:spPr>
        <p:txBody>
          <a:bodyPr/>
          <a:lstStyle>
            <a:lvl1pPr>
              <a:buNone/>
              <a:defRPr sz="2000"/>
            </a:lvl1pPr>
            <a:lvl2pPr>
              <a:buNone/>
              <a:defRPr sz="2000"/>
            </a:lvl2pPr>
            <a:lvl3pPr>
              <a:buNone/>
              <a:defRPr sz="2000"/>
            </a:lvl3pPr>
            <a:lvl4pPr>
              <a:buNone/>
              <a:defRPr sz="2000"/>
            </a:lvl4pPr>
            <a:lvl5pPr>
              <a:buNone/>
              <a:defRPr sz="2000"/>
            </a:lvl5pPr>
          </a:lstStyle>
          <a:p>
            <a:pPr lvl="0"/>
            <a:r>
              <a:rPr lang="en-GB"/>
              <a:t>Click to edit Master text styles</a:t>
            </a:r>
          </a:p>
        </p:txBody>
      </p:sp>
      <p:sp>
        <p:nvSpPr>
          <p:cNvPr id="24" name="Date Placeholder 23">
            <a:extLst>
              <a:ext uri="{FF2B5EF4-FFF2-40B4-BE49-F238E27FC236}">
                <a16:creationId xmlns:a16="http://schemas.microsoft.com/office/drawing/2014/main" id="{982CE41A-ABA5-2190-6451-9D773B48FA01}"/>
              </a:ext>
            </a:extLst>
          </p:cNvPr>
          <p:cNvSpPr>
            <a:spLocks noGrp="1"/>
          </p:cNvSpPr>
          <p:nvPr>
            <p:ph type="dt" sz="half" idx="15"/>
          </p:nvPr>
        </p:nvSpPr>
        <p:spPr/>
        <p:txBody>
          <a:bodyPr/>
          <a:lstStyle/>
          <a:p>
            <a:pPr>
              <a:defRPr/>
            </a:pPr>
            <a:endParaRPr lang="en-GB"/>
          </a:p>
        </p:txBody>
      </p:sp>
      <p:sp>
        <p:nvSpPr>
          <p:cNvPr id="25" name="Footer Placeholder 24">
            <a:extLst>
              <a:ext uri="{FF2B5EF4-FFF2-40B4-BE49-F238E27FC236}">
                <a16:creationId xmlns:a16="http://schemas.microsoft.com/office/drawing/2014/main" id="{AE0F733F-16B7-B107-F1AB-BF30F1A2838B}"/>
              </a:ext>
            </a:extLst>
          </p:cNvPr>
          <p:cNvSpPr>
            <a:spLocks noGrp="1"/>
          </p:cNvSpPr>
          <p:nvPr>
            <p:ph type="ftr" sz="quarter" idx="16"/>
          </p:nvPr>
        </p:nvSpPr>
        <p:spPr/>
        <p:txBody>
          <a:bodyPr/>
          <a:lstStyle/>
          <a:p>
            <a:pPr>
              <a:defRPr/>
            </a:pPr>
            <a:endParaRPr lang="en-GB"/>
          </a:p>
        </p:txBody>
      </p:sp>
      <p:sp>
        <p:nvSpPr>
          <p:cNvPr id="26" name="Slide Number Placeholder 25">
            <a:extLst>
              <a:ext uri="{FF2B5EF4-FFF2-40B4-BE49-F238E27FC236}">
                <a16:creationId xmlns:a16="http://schemas.microsoft.com/office/drawing/2014/main" id="{C13087C4-3898-CB90-E55C-964E2C03281E}"/>
              </a:ext>
            </a:extLst>
          </p:cNvPr>
          <p:cNvSpPr>
            <a:spLocks noGrp="1"/>
          </p:cNvSpPr>
          <p:nvPr>
            <p:ph type="sldNum" sz="quarter" idx="17"/>
          </p:nvPr>
        </p:nvSpPr>
        <p:spPr/>
        <p:txBody>
          <a:bodyPr/>
          <a:lstStyle/>
          <a:p>
            <a:pPr>
              <a:defRPr/>
            </a:pPr>
            <a:fld id="{851F38F8-E730-48C1-8E0C-DF4D6AD39B00}" type="slidenum">
              <a:rPr lang="en-GB" smtClean="0"/>
              <a:pPr>
                <a:defRPr/>
              </a:pPr>
              <a:t>‹#›</a:t>
            </a:fld>
            <a:endParaRPr lang="en-GB"/>
          </a:p>
        </p:txBody>
      </p:sp>
    </p:spTree>
    <p:extLst>
      <p:ext uri="{BB962C8B-B14F-4D97-AF65-F5344CB8AC3E}">
        <p14:creationId xmlns:p14="http://schemas.microsoft.com/office/powerpoint/2010/main" val="19620984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Agenda">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20507AD-B820-C135-5DE8-FE47F4400845}"/>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nvGrpSpPr>
          <p:cNvPr id="3" name="Group 7">
            <a:extLst>
              <a:ext uri="{FF2B5EF4-FFF2-40B4-BE49-F238E27FC236}">
                <a16:creationId xmlns:a16="http://schemas.microsoft.com/office/drawing/2014/main" id="{05DC8068-F29E-C6E4-01A2-5BC3089555BD}"/>
              </a:ext>
              <a:ext uri="{C183D7F6-B498-43B3-948B-1728B52AA6E4}">
                <adec:decorative xmlns:adec="http://schemas.microsoft.com/office/drawing/2017/decorative" val="1"/>
              </a:ext>
            </a:extLst>
          </p:cNvPr>
          <p:cNvGrpSpPr>
            <a:grpSpLocks/>
          </p:cNvGrpSpPr>
          <p:nvPr userDrawn="1"/>
        </p:nvGrpSpPr>
        <p:grpSpPr bwMode="auto">
          <a:xfrm>
            <a:off x="5602288" y="5691188"/>
            <a:ext cx="668337" cy="631825"/>
            <a:chOff x="3409557" y="4940429"/>
            <a:chExt cx="667802" cy="631474"/>
          </a:xfrm>
        </p:grpSpPr>
        <p:sp>
          <p:nvSpPr>
            <p:cNvPr id="4" name="Freeform: Shape 10">
              <a:extLst>
                <a:ext uri="{FF2B5EF4-FFF2-40B4-BE49-F238E27FC236}">
                  <a16:creationId xmlns:a16="http://schemas.microsoft.com/office/drawing/2014/main" id="{AE644ECE-2E63-0669-B344-480C947838D3}"/>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6" name="Oval 5">
              <a:extLst>
                <a:ext uri="{FF2B5EF4-FFF2-40B4-BE49-F238E27FC236}">
                  <a16:creationId xmlns:a16="http://schemas.microsoft.com/office/drawing/2014/main" id="{E0275010-F2FF-8CD7-2DA8-F00888A7C6A8}"/>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sp>
        <p:nvSpPr>
          <p:cNvPr id="5" name="Title 1"/>
          <p:cNvSpPr>
            <a:spLocks noGrp="1"/>
          </p:cNvSpPr>
          <p:nvPr>
            <p:ph type="title"/>
          </p:nvPr>
        </p:nvSpPr>
        <p:spPr>
          <a:xfrm>
            <a:off x="550864" y="549275"/>
            <a:ext cx="3565524" cy="1997855"/>
          </a:xfrm>
        </p:spPr>
        <p:txBody>
          <a:bodyPr rtlCol="0" anchor="b">
            <a:noAutofit/>
          </a:bodyPr>
          <a:lstStyle>
            <a:lvl1pPr>
              <a:defRPr/>
            </a:lvl1pPr>
          </a:lstStyle>
          <a:p>
            <a:r>
              <a:rPr lang="en-GB"/>
              <a:t>Click to edit Master title style</a:t>
            </a:r>
          </a:p>
        </p:txBody>
      </p:sp>
      <p:sp>
        <p:nvSpPr>
          <p:cNvPr id="7" name="Content Placeholder 2"/>
          <p:cNvSpPr>
            <a:spLocks noGrp="1"/>
          </p:cNvSpPr>
          <p:nvPr>
            <p:ph idx="1"/>
          </p:nvPr>
        </p:nvSpPr>
        <p:spPr>
          <a:xfrm>
            <a:off x="550863" y="2677306"/>
            <a:ext cx="3565525" cy="3415519"/>
          </a:xfrm>
        </p:spPr>
        <p:txBody>
          <a:bodyPr/>
          <a:lstStyle>
            <a:lvl1pPr>
              <a:buNone/>
              <a:defRPr/>
            </a:lvl1pPr>
          </a:lstStyle>
          <a:p>
            <a:pPr lvl="0"/>
            <a:r>
              <a:rPr lang="en-GB"/>
              <a:t>Click to edit Master text styles</a:t>
            </a:r>
          </a:p>
        </p:txBody>
      </p:sp>
      <p:sp>
        <p:nvSpPr>
          <p:cNvPr id="17" name="Picture Placeholder 16"/>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rtlCol="0">
            <a:noAutofit/>
          </a:bodyPr>
          <a:lstStyle/>
          <a:p>
            <a:pPr lvl="0"/>
            <a:r>
              <a:rPr lang="en-GB" noProof="0"/>
              <a:t>Click icon to add picture</a:t>
            </a:r>
          </a:p>
        </p:txBody>
      </p:sp>
      <p:sp>
        <p:nvSpPr>
          <p:cNvPr id="22" name="Picture Placeholder 21"/>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rtlCol="0">
            <a:noAutofit/>
          </a:bodyPr>
          <a:lstStyle/>
          <a:p>
            <a:pPr lvl="0"/>
            <a:r>
              <a:rPr lang="en-GB" noProof="0"/>
              <a:t>Click icon to add picture</a:t>
            </a:r>
          </a:p>
        </p:txBody>
      </p:sp>
      <p:sp>
        <p:nvSpPr>
          <p:cNvPr id="25" name="Picture Placeholder 24"/>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rtlCol="0">
            <a:noAutofit/>
          </a:bodyPr>
          <a:lstStyle/>
          <a:p>
            <a:pPr lvl="0"/>
            <a:r>
              <a:rPr lang="en-GB" noProof="0"/>
              <a:t>Click icon to add picture</a:t>
            </a:r>
          </a:p>
        </p:txBody>
      </p:sp>
      <p:sp>
        <p:nvSpPr>
          <p:cNvPr id="8" name="Date Placeholder 7">
            <a:extLst>
              <a:ext uri="{FF2B5EF4-FFF2-40B4-BE49-F238E27FC236}">
                <a16:creationId xmlns:a16="http://schemas.microsoft.com/office/drawing/2014/main" id="{8C914593-F695-12EC-C999-F97BE3DCBC54}"/>
              </a:ext>
            </a:extLst>
          </p:cNvPr>
          <p:cNvSpPr>
            <a:spLocks noGrp="1"/>
          </p:cNvSpPr>
          <p:nvPr>
            <p:ph type="dt" sz="half" idx="16"/>
          </p:nvPr>
        </p:nvSpPr>
        <p:spPr/>
        <p:txBody>
          <a:bodyPr/>
          <a:lstStyle/>
          <a:p>
            <a:pPr>
              <a:defRPr/>
            </a:pPr>
            <a:endParaRPr lang="en-GB"/>
          </a:p>
        </p:txBody>
      </p:sp>
      <p:sp>
        <p:nvSpPr>
          <p:cNvPr id="9" name="Footer Placeholder 8">
            <a:extLst>
              <a:ext uri="{FF2B5EF4-FFF2-40B4-BE49-F238E27FC236}">
                <a16:creationId xmlns:a16="http://schemas.microsoft.com/office/drawing/2014/main" id="{B8585E15-A493-3CEB-98E1-30E6B574BEDB}"/>
              </a:ext>
            </a:extLst>
          </p:cNvPr>
          <p:cNvSpPr>
            <a:spLocks noGrp="1"/>
          </p:cNvSpPr>
          <p:nvPr>
            <p:ph type="ftr" sz="quarter" idx="17"/>
          </p:nvPr>
        </p:nvSpPr>
        <p:spPr/>
        <p:txBody>
          <a:bodyPr/>
          <a:lstStyle/>
          <a:p>
            <a:pPr>
              <a:defRPr/>
            </a:pPr>
            <a:endParaRPr lang="en-GB"/>
          </a:p>
        </p:txBody>
      </p:sp>
      <p:sp>
        <p:nvSpPr>
          <p:cNvPr id="10" name="Slide Number Placeholder 9">
            <a:extLst>
              <a:ext uri="{FF2B5EF4-FFF2-40B4-BE49-F238E27FC236}">
                <a16:creationId xmlns:a16="http://schemas.microsoft.com/office/drawing/2014/main" id="{1B98349C-E08B-696A-C238-4C9265920AF3}"/>
              </a:ext>
            </a:extLst>
          </p:cNvPr>
          <p:cNvSpPr>
            <a:spLocks noGrp="1"/>
          </p:cNvSpPr>
          <p:nvPr>
            <p:ph type="sldNum" sz="quarter" idx="18"/>
          </p:nvPr>
        </p:nvSpPr>
        <p:spPr/>
        <p:txBody>
          <a:bodyPr/>
          <a:lstStyle/>
          <a:p>
            <a:pPr>
              <a:defRPr/>
            </a:pPr>
            <a:fld id="{851F38F8-E730-48C1-8E0C-DF4D6AD39B00}" type="slidenum">
              <a:rPr lang="en-GB" smtClean="0"/>
              <a:pPr>
                <a:defRPr/>
              </a:pPr>
              <a:t>‹#›</a:t>
            </a:fld>
            <a:endParaRPr lang="en-GB"/>
          </a:p>
        </p:txBody>
      </p:sp>
    </p:spTree>
    <p:extLst>
      <p:ext uri="{BB962C8B-B14F-4D97-AF65-F5344CB8AC3E}">
        <p14:creationId xmlns:p14="http://schemas.microsoft.com/office/powerpoint/2010/main" val="7714326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D5242-F7EB-DE0D-E547-24100FF31AF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42CBC35-4837-657D-F4FB-00CDFA54017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EFEEA51-1C58-F3B3-D21D-89B91DF8C106}"/>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E90E251E-B740-AA3B-06E4-B5AD21DB2A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29FF7F-BCB2-CDDF-61CC-65A66E840720}"/>
              </a:ext>
            </a:extLst>
          </p:cNvPr>
          <p:cNvSpPr>
            <a:spLocks noGrp="1"/>
          </p:cNvSpPr>
          <p:nvPr>
            <p:ph type="sldNum" sz="quarter" idx="12"/>
          </p:nvPr>
        </p:nvSpPr>
        <p:spPr/>
        <p:txBody>
          <a:bodyPr/>
          <a:lstStyle/>
          <a:p>
            <a:fld id="{88B0298B-AAE0-4B21-8405-37D2F87A6206}" type="slidenum">
              <a:rPr lang="en-GB" smtClean="0"/>
              <a:t>‹#›</a:t>
            </a:fld>
            <a:endParaRPr lang="en-GB"/>
          </a:p>
        </p:txBody>
      </p:sp>
    </p:spTree>
    <p:extLst>
      <p:ext uri="{BB962C8B-B14F-4D97-AF65-F5344CB8AC3E}">
        <p14:creationId xmlns:p14="http://schemas.microsoft.com/office/powerpoint/2010/main" val="281884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13" Type="http://schemas.openxmlformats.org/officeDocument/2006/relationships/image" Target="../media/image5.pn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image" Target="../media/image4.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image" Target="../media/image3.png"/><Relationship Id="rId5" Type="http://schemas.openxmlformats.org/officeDocument/2006/relationships/slideLayout" Target="../slideLayouts/slideLayout11.xml"/><Relationship Id="rId10" Type="http://schemas.openxmlformats.org/officeDocument/2006/relationships/image" Target="../media/image2.jpeg"/><Relationship Id="rId4" Type="http://schemas.openxmlformats.org/officeDocument/2006/relationships/slideLayout" Target="../slideLayouts/slideLayout10.xml"/><Relationship Id="rId9" Type="http://schemas.openxmlformats.org/officeDocument/2006/relationships/image" Target="../media/image7.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9052D568-1B00-4415-86C6-5E03FEB8D8DF}" type="datetimeFigureOut">
              <a:rPr lang="en-GB" smtClean="0"/>
              <a:t>15/09/2026</a:t>
            </a:fld>
            <a:endParaRPr lang="en-GB"/>
          </a:p>
        </p:txBody>
      </p:sp>
      <p:pic>
        <p:nvPicPr>
          <p:cNvPr id="16" name="Picture 15">
            <a:extLst>
              <a:ext uri="{FF2B5EF4-FFF2-40B4-BE49-F238E27FC236}">
                <a16:creationId xmlns:a16="http://schemas.microsoft.com/office/drawing/2014/main" id="{0C2C1029-D387-4B52-9F7E-9523E6232211}"/>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969" y="6157553"/>
            <a:ext cx="4969504" cy="679385"/>
          </a:xfrm>
          <a:prstGeom prst="rect">
            <a:avLst/>
          </a:prstGeom>
        </p:spPr>
      </p:pic>
      <p:cxnSp>
        <p:nvCxnSpPr>
          <p:cNvPr id="13" name="Straight Connector 12">
            <a:extLst>
              <a:ext uri="{FF2B5EF4-FFF2-40B4-BE49-F238E27FC236}">
                <a16:creationId xmlns:a16="http://schemas.microsoft.com/office/drawing/2014/main" id="{3CF45112-3A66-4E7A-85DD-4F96E11466D3}"/>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CC6CDB77-B622-54BC-ECB7-3C2647A84834}"/>
              </a:ext>
            </a:extLst>
          </p:cNvPr>
          <p:cNvGrpSpPr/>
          <p:nvPr userDrawn="1"/>
        </p:nvGrpSpPr>
        <p:grpSpPr>
          <a:xfrm>
            <a:off x="5638137" y="6343357"/>
            <a:ext cx="6135619" cy="309784"/>
            <a:chOff x="4228603" y="4757517"/>
            <a:chExt cx="4601714" cy="232338"/>
          </a:xfrm>
        </p:grpSpPr>
        <p:grpSp>
          <p:nvGrpSpPr>
            <p:cNvPr id="15" name="Group 14">
              <a:extLst>
                <a:ext uri="{FF2B5EF4-FFF2-40B4-BE49-F238E27FC236}">
                  <a16:creationId xmlns:a16="http://schemas.microsoft.com/office/drawing/2014/main" id="{B554FA06-67CB-9850-3859-A4CCE0E8F84C}"/>
                </a:ext>
              </a:extLst>
            </p:cNvPr>
            <p:cNvGrpSpPr/>
            <p:nvPr userDrawn="1"/>
          </p:nvGrpSpPr>
          <p:grpSpPr>
            <a:xfrm>
              <a:off x="4228603" y="4767263"/>
              <a:ext cx="859401" cy="218726"/>
              <a:chOff x="4228603" y="4767263"/>
              <a:chExt cx="859401" cy="218726"/>
            </a:xfrm>
          </p:grpSpPr>
          <p:pic>
            <p:nvPicPr>
              <p:cNvPr id="8" name="Picture 4" descr="http://a4.mzstatic.com/eu/r30/Purple3/v4/24/65/12/24651233-74c3-4097-6fc4-8839c05f008a/icon320x320.jpe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4228603" y="4769989"/>
                <a:ext cx="216000" cy="216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4415177" y="4767263"/>
                <a:ext cx="672827" cy="207749"/>
              </a:xfrm>
              <a:prstGeom prst="rect">
                <a:avLst/>
              </a:prstGeom>
              <a:noFill/>
            </p:spPr>
            <p:txBody>
              <a:bodyPr wrap="square" rtlCol="0">
                <a:spAutoFit/>
              </a:bodyPr>
              <a:lstStyle/>
              <a:p>
                <a:r>
                  <a:rPr lang="en-GB" sz="1200" err="1">
                    <a:solidFill>
                      <a:prstClr val="black"/>
                    </a:solidFill>
                    <a:latin typeface="Arial" panose="020B0604020202020204" pitchFamily="34" charset="0"/>
                    <a:cs typeface="Arial" panose="020B0604020202020204" pitchFamily="34" charset="0"/>
                  </a:rPr>
                  <a:t>theRSGB</a:t>
                </a:r>
                <a:endParaRPr lang="en-GB" sz="1200">
                  <a:solidFill>
                    <a:prstClr val="black"/>
                  </a:solidFill>
                  <a:latin typeface="Arial" panose="020B06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0C66A699-E1BB-4983-37A0-71804C1AEE2D}"/>
                </a:ext>
              </a:extLst>
            </p:cNvPr>
            <p:cNvGrpSpPr/>
            <p:nvPr userDrawn="1"/>
          </p:nvGrpSpPr>
          <p:grpSpPr>
            <a:xfrm>
              <a:off x="7308304" y="4782105"/>
              <a:ext cx="1522013" cy="207750"/>
              <a:chOff x="6273827" y="4763743"/>
              <a:chExt cx="1522013" cy="222015"/>
            </a:xfrm>
          </p:grpSpPr>
          <p:pic>
            <p:nvPicPr>
              <p:cNvPr id="10" name="Picture 9"/>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273827" y="4781131"/>
                <a:ext cx="800203" cy="178331"/>
              </a:xfrm>
              <a:prstGeom prst="rect">
                <a:avLst/>
              </a:prstGeom>
            </p:spPr>
          </p:pic>
          <p:sp>
            <p:nvSpPr>
              <p:cNvPr id="20" name="TextBox 19">
                <a:extLst>
                  <a:ext uri="{FF2B5EF4-FFF2-40B4-BE49-F238E27FC236}">
                    <a16:creationId xmlns:a16="http://schemas.microsoft.com/office/drawing/2014/main" id="{DDEDF89B-30C6-4DE7-AC2D-7B62122B4EAA}"/>
                  </a:ext>
                </a:extLst>
              </p:cNvPr>
              <p:cNvSpPr txBox="1"/>
              <p:nvPr userDrawn="1"/>
            </p:nvSpPr>
            <p:spPr>
              <a:xfrm>
                <a:off x="7050912" y="4763743"/>
                <a:ext cx="744928" cy="222015"/>
              </a:xfrm>
              <a:prstGeom prst="rect">
                <a:avLst/>
              </a:prstGeom>
              <a:noFill/>
            </p:spPr>
            <p:txBody>
              <a:bodyPr wrap="square" rtlCol="0">
                <a:spAutoFit/>
              </a:bodyPr>
              <a:lstStyle/>
              <a:p>
                <a:r>
                  <a:rPr lang="en-GB" sz="1200">
                    <a:solidFill>
                      <a:prstClr val="black"/>
                    </a:solidFill>
                    <a:latin typeface="Arial" panose="020B0604020202020204" pitchFamily="34" charset="0"/>
                    <a:cs typeface="Arial" panose="020B0604020202020204" pitchFamily="34" charset="0"/>
                  </a:rPr>
                  <a:t>/</a:t>
                </a:r>
                <a:r>
                  <a:rPr lang="en-GB" sz="1200" err="1">
                    <a:solidFill>
                      <a:prstClr val="black"/>
                    </a:solidFill>
                    <a:latin typeface="Arial" panose="020B0604020202020204" pitchFamily="34" charset="0"/>
                    <a:cs typeface="Arial" panose="020B0604020202020204" pitchFamily="34" charset="0"/>
                  </a:rPr>
                  <a:t>theRSGB</a:t>
                </a:r>
                <a:endParaRPr lang="en-GB" sz="1200">
                  <a:solidFill>
                    <a:prstClr val="black"/>
                  </a:solidFill>
                  <a:latin typeface="Arial" panose="020B060402020202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5CB84354-FDC8-8A78-3939-D6F6CBF13475}"/>
                </a:ext>
              </a:extLst>
            </p:cNvPr>
            <p:cNvGrpSpPr/>
            <p:nvPr userDrawn="1"/>
          </p:nvGrpSpPr>
          <p:grpSpPr>
            <a:xfrm>
              <a:off x="5300193" y="4757517"/>
              <a:ext cx="987442" cy="221599"/>
              <a:chOff x="5249752" y="4767263"/>
              <a:chExt cx="987442" cy="221599"/>
            </a:xfrm>
          </p:grpSpPr>
          <p:sp>
            <p:nvSpPr>
              <p:cNvPr id="12" name="TextBox 11"/>
              <p:cNvSpPr txBox="1"/>
              <p:nvPr userDrawn="1"/>
            </p:nvSpPr>
            <p:spPr>
              <a:xfrm>
                <a:off x="5387999" y="4767263"/>
                <a:ext cx="849195" cy="207749"/>
              </a:xfrm>
              <a:prstGeom prst="rect">
                <a:avLst/>
              </a:prstGeom>
              <a:noFill/>
            </p:spPr>
            <p:txBody>
              <a:bodyPr wrap="square" rtlCol="0">
                <a:spAutoFit/>
              </a:bodyPr>
              <a:lstStyle/>
              <a:p>
                <a:r>
                  <a:rPr lang="en-GB" sz="1200">
                    <a:solidFill>
                      <a:prstClr val="black"/>
                    </a:solidFill>
                    <a:latin typeface="Arial" panose="020B0604020202020204" pitchFamily="34" charset="0"/>
                    <a:cs typeface="Arial" panose="020B0604020202020204" pitchFamily="34" charset="0"/>
                  </a:rPr>
                  <a:t>@theRSGB</a:t>
                </a: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93C9906-268B-C7AF-1431-F3A5FD9947F3}"/>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49752" y="4772862"/>
                <a:ext cx="211332" cy="216000"/>
              </a:xfrm>
              <a:prstGeom prst="rect">
                <a:avLst/>
              </a:prstGeom>
            </p:spPr>
          </p:pic>
        </p:grpSp>
        <p:grpSp>
          <p:nvGrpSpPr>
            <p:cNvPr id="18" name="Group 17">
              <a:extLst>
                <a:ext uri="{FF2B5EF4-FFF2-40B4-BE49-F238E27FC236}">
                  <a16:creationId xmlns:a16="http://schemas.microsoft.com/office/drawing/2014/main" id="{1773BD43-6989-5061-391E-B584F8EEB3F6}"/>
                </a:ext>
              </a:extLst>
            </p:cNvPr>
            <p:cNvGrpSpPr/>
            <p:nvPr userDrawn="1"/>
          </p:nvGrpSpPr>
          <p:grpSpPr>
            <a:xfrm>
              <a:off x="6375441" y="4767263"/>
              <a:ext cx="848440" cy="216000"/>
              <a:chOff x="6294691" y="4774309"/>
              <a:chExt cx="848440" cy="216000"/>
            </a:xfrm>
          </p:grpSpPr>
          <p:pic>
            <p:nvPicPr>
              <p:cNvPr id="7" name="Picture 6">
                <a:extLst>
                  <a:ext uri="{FF2B5EF4-FFF2-40B4-BE49-F238E27FC236}">
                    <a16:creationId xmlns:a16="http://schemas.microsoft.com/office/drawing/2014/main" id="{A2441EB0-6DC7-C326-7144-18723CDF394C}"/>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294691" y="4774309"/>
                <a:ext cx="216000" cy="216000"/>
              </a:xfrm>
              <a:prstGeom prst="rect">
                <a:avLst/>
              </a:prstGeom>
            </p:spPr>
          </p:pic>
          <p:sp>
            <p:nvSpPr>
              <p:cNvPr id="14" name="TextBox 13">
                <a:extLst>
                  <a:ext uri="{FF2B5EF4-FFF2-40B4-BE49-F238E27FC236}">
                    <a16:creationId xmlns:a16="http://schemas.microsoft.com/office/drawing/2014/main" id="{B0ECBDF6-0870-A34B-E050-260D083CCC75}"/>
                  </a:ext>
                </a:extLst>
              </p:cNvPr>
              <p:cNvSpPr txBox="1"/>
              <p:nvPr userDrawn="1"/>
            </p:nvSpPr>
            <p:spPr>
              <a:xfrm>
                <a:off x="6470304" y="4774309"/>
                <a:ext cx="672827" cy="207749"/>
              </a:xfrm>
              <a:prstGeom prst="rect">
                <a:avLst/>
              </a:prstGeom>
              <a:noFill/>
            </p:spPr>
            <p:txBody>
              <a:bodyPr wrap="square" rtlCol="0">
                <a:spAutoFit/>
              </a:bodyPr>
              <a:lstStyle/>
              <a:p>
                <a:r>
                  <a:rPr lang="en-GB" sz="1200" err="1">
                    <a:solidFill>
                      <a:prstClr val="black"/>
                    </a:solidFill>
                    <a:latin typeface="Arial" panose="020B0604020202020204" pitchFamily="34" charset="0"/>
                    <a:cs typeface="Arial" panose="020B0604020202020204" pitchFamily="34" charset="0"/>
                  </a:rPr>
                  <a:t>theRSGB</a:t>
                </a:r>
                <a:endParaRPr lang="en-GB" sz="1200">
                  <a:solidFill>
                    <a:prstClr val="black"/>
                  </a:solidFill>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169355996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205B"/>
        </a:solidFill>
        <a:effectLst/>
      </p:bgPr>
    </p:bg>
    <p:spTree>
      <p:nvGrpSpPr>
        <p:cNvPr id="1" name=""/>
        <p:cNvGrpSpPr/>
        <p:nvPr/>
      </p:nvGrpSpPr>
      <p:grpSpPr>
        <a:xfrm>
          <a:off x="0" y="0"/>
          <a:ext cx="0" cy="0"/>
          <a:chOff x="0" y="0"/>
          <a:chExt cx="0" cy="0"/>
        </a:xfrm>
      </p:grpSpPr>
      <p:sp>
        <p:nvSpPr>
          <p:cNvPr id="2050" name="Google Shape;10;p11">
            <a:extLst>
              <a:ext uri="{FF2B5EF4-FFF2-40B4-BE49-F238E27FC236}">
                <a16:creationId xmlns:a16="http://schemas.microsoft.com/office/drawing/2014/main" id="{CE466ACE-C91F-F76C-2B61-D79392BEF7BD}"/>
              </a:ext>
            </a:extLst>
          </p:cNvPr>
          <p:cNvSpPr txBox="1">
            <a:spLocks noGrp="1" noChangeArrowheads="1"/>
          </p:cNvSpPr>
          <p:nvPr>
            <p:ph type="title"/>
          </p:nvPr>
        </p:nvSpPr>
        <p:spPr bwMode="auto">
          <a:xfrm>
            <a:off x="677863" y="387350"/>
            <a:ext cx="10855325"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endParaRPr lang="en-US" altLang="en-US">
              <a:sym typeface="Arial" panose="020B0604020202020204" pitchFamily="34" charset="0"/>
            </a:endParaRPr>
          </a:p>
        </p:txBody>
      </p:sp>
      <p:sp>
        <p:nvSpPr>
          <p:cNvPr id="2051" name="Google Shape;11;p11">
            <a:extLst>
              <a:ext uri="{FF2B5EF4-FFF2-40B4-BE49-F238E27FC236}">
                <a16:creationId xmlns:a16="http://schemas.microsoft.com/office/drawing/2014/main" id="{30EED3F0-066D-420D-102D-D89CBEFC2C88}"/>
              </a:ext>
            </a:extLst>
          </p:cNvPr>
          <p:cNvSpPr txBox="1">
            <a:spLocks noGrp="1" noChangeArrowheads="1"/>
          </p:cNvSpPr>
          <p:nvPr>
            <p:ph type="body" idx="1"/>
          </p:nvPr>
        </p:nvSpPr>
        <p:spPr bwMode="auto">
          <a:xfrm>
            <a:off x="677863" y="1498600"/>
            <a:ext cx="10855325" cy="470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endParaRPr lang="en-US" altLang="en-US">
              <a:sym typeface="Arial" panose="020B0604020202020204" pitchFamily="34" charset="0"/>
            </a:endParaRPr>
          </a:p>
        </p:txBody>
      </p:sp>
      <p:sp>
        <p:nvSpPr>
          <p:cNvPr id="2" name="Date Placeholder 3">
            <a:extLst>
              <a:ext uri="{FF2B5EF4-FFF2-40B4-BE49-F238E27FC236}">
                <a16:creationId xmlns:a16="http://schemas.microsoft.com/office/drawing/2014/main" id="{0763D345-2DE3-0A43-EB39-B2D9712D00D9}"/>
              </a:ext>
            </a:extLst>
          </p:cNvPr>
          <p:cNvSpPr txBox="1">
            <a:spLocks/>
          </p:cNvSpPr>
          <p:nvPr userDrawn="1"/>
        </p:nvSpPr>
        <p:spPr>
          <a:xfrm>
            <a:off x="550863" y="6522600"/>
            <a:ext cx="2628900" cy="123111"/>
          </a:xfrm>
          <a:prstGeom prst="rect">
            <a:avLst/>
          </a:prstGeom>
        </p:spPr>
        <p:txBody>
          <a:bodyPr vert="horz" wrap="square" lIns="0" tIns="0" rIns="0" bIns="0" rtlCol="0" anchor="ctr">
            <a:spAutoFit/>
          </a:bodyPr>
          <a:lstStyle>
            <a:defPPr>
              <a:defRPr lang="en-GB"/>
            </a:defPPr>
            <a:lvl1pPr algn="l" rtl="0" eaLnBrk="1" fontAlgn="auto" hangingPunct="1">
              <a:spcBef>
                <a:spcPts val="0"/>
              </a:spcBef>
              <a:spcAft>
                <a:spcPts val="0"/>
              </a:spcAft>
              <a:defRPr sz="800" b="1" kern="1200">
                <a:solidFill>
                  <a:schemeClr val="tx1">
                    <a:lumMod val="85000"/>
                  </a:schemeClr>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a:lstStyle>
          <a:p>
            <a:pPr>
              <a:defRPr/>
            </a:pPr>
            <a:r>
              <a:rPr lang="en-GB">
                <a:solidFill>
                  <a:schemeClr val="bg1">
                    <a:lumMod val="85000"/>
                  </a:schemeClr>
                </a:solidFill>
              </a:rPr>
              <a:t>October, 2025</a:t>
            </a:r>
          </a:p>
        </p:txBody>
      </p:sp>
      <p:sp>
        <p:nvSpPr>
          <p:cNvPr id="3" name="Footer Placeholder 4">
            <a:extLst>
              <a:ext uri="{FF2B5EF4-FFF2-40B4-BE49-F238E27FC236}">
                <a16:creationId xmlns:a16="http://schemas.microsoft.com/office/drawing/2014/main" id="{30EFB6F9-6AD0-E2C5-4ED5-38F123614389}"/>
              </a:ext>
            </a:extLst>
          </p:cNvPr>
          <p:cNvSpPr txBox="1">
            <a:spLocks/>
          </p:cNvSpPr>
          <p:nvPr userDrawn="1"/>
        </p:nvSpPr>
        <p:spPr>
          <a:xfrm>
            <a:off x="3359150" y="6522601"/>
            <a:ext cx="6378575" cy="123111"/>
          </a:xfrm>
          <a:prstGeom prst="rect">
            <a:avLst/>
          </a:prstGeom>
        </p:spPr>
        <p:txBody>
          <a:bodyPr vert="horz" wrap="square" lIns="0" tIns="0" rIns="0" bIns="0" rtlCol="0" anchor="ctr">
            <a:spAutoFit/>
          </a:bodyPr>
          <a:lstStyle>
            <a:defPPr>
              <a:defRPr lang="en-GB"/>
            </a:defPPr>
            <a:lvl1pPr algn="l" rtl="0" eaLnBrk="1" fontAlgn="auto" hangingPunct="1">
              <a:spcBef>
                <a:spcPts val="0"/>
              </a:spcBef>
              <a:spcAft>
                <a:spcPts val="0"/>
              </a:spcAft>
              <a:defRPr sz="800" b="1" kern="1200">
                <a:solidFill>
                  <a:schemeClr val="tx1">
                    <a:lumMod val="85000"/>
                  </a:schemeClr>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a:lstStyle>
          <a:p>
            <a:pPr>
              <a:defRPr/>
            </a:pPr>
            <a:r>
              <a:rPr lang="en-GB">
                <a:solidFill>
                  <a:schemeClr val="bg1">
                    <a:lumMod val="85000"/>
                  </a:schemeClr>
                </a:solidFill>
              </a:rPr>
              <a:t>AMSAT-UK. Patrick Wood. 2E0IFB. © 2025 Pat Wood Space Ltd</a:t>
            </a:r>
          </a:p>
        </p:txBody>
      </p:sp>
      <p:sp>
        <p:nvSpPr>
          <p:cNvPr id="4" name="Slide Number Placeholder 5">
            <a:extLst>
              <a:ext uri="{FF2B5EF4-FFF2-40B4-BE49-F238E27FC236}">
                <a16:creationId xmlns:a16="http://schemas.microsoft.com/office/drawing/2014/main" id="{188C1E53-3D4D-3285-45AE-DCA1C9A2F8C2}"/>
              </a:ext>
            </a:extLst>
          </p:cNvPr>
          <p:cNvSpPr txBox="1">
            <a:spLocks/>
          </p:cNvSpPr>
          <p:nvPr userDrawn="1"/>
        </p:nvSpPr>
        <p:spPr>
          <a:xfrm>
            <a:off x="9948864" y="6484117"/>
            <a:ext cx="1494453" cy="184666"/>
          </a:xfrm>
          <a:prstGeom prst="rect">
            <a:avLst/>
          </a:prstGeom>
        </p:spPr>
        <p:txBody>
          <a:bodyPr vert="horz" wrap="square" lIns="0" tIns="0" rIns="0" bIns="0" rtlCol="0" anchor="ctr">
            <a:spAutoFit/>
          </a:bodyPr>
          <a:lstStyle>
            <a:defPPr>
              <a:defRPr lang="en-GB"/>
            </a:defPPr>
            <a:lvl1pPr algn="r" rtl="0" eaLnBrk="1" fontAlgn="auto" hangingPunct="1">
              <a:spcBef>
                <a:spcPts val="0"/>
              </a:spcBef>
              <a:spcAft>
                <a:spcPts val="0"/>
              </a:spcAft>
              <a:defRPr sz="1200" b="1" kern="1200">
                <a:solidFill>
                  <a:schemeClr val="tx1">
                    <a:lumMod val="85000"/>
                  </a:schemeClr>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a:lstStyle>
          <a:p>
            <a:pPr>
              <a:defRPr/>
            </a:pPr>
            <a:fld id="{851F38F8-E730-48C1-8E0C-DF4D6AD39B00}" type="slidenum">
              <a:rPr lang="en-GB" smtClean="0">
                <a:solidFill>
                  <a:schemeClr val="bg1">
                    <a:lumMod val="85000"/>
                  </a:schemeClr>
                </a:solidFill>
              </a:rPr>
              <a:pPr>
                <a:defRPr/>
              </a:pPr>
              <a:t>‹#›</a:t>
            </a:fld>
            <a:endParaRPr lang="en-GB">
              <a:solidFill>
                <a:schemeClr val="bg1">
                  <a:lumMod val="85000"/>
                </a:schemeClr>
              </a:solidFill>
            </a:endParaRPr>
          </a:p>
        </p:txBody>
      </p:sp>
      <p:sp>
        <p:nvSpPr>
          <p:cNvPr id="5" name="Rectangle 4">
            <a:extLst>
              <a:ext uri="{FF2B5EF4-FFF2-40B4-BE49-F238E27FC236}">
                <a16:creationId xmlns:a16="http://schemas.microsoft.com/office/drawing/2014/main" id="{F2366678-6D45-07AE-9F6C-C629CEADEAD9}"/>
              </a:ext>
            </a:extLst>
          </p:cNvPr>
          <p:cNvSpPr>
            <a:spLocks noChangeAspect="1"/>
          </p:cNvSpPr>
          <p:nvPr userDrawn="1"/>
        </p:nvSpPr>
        <p:spPr>
          <a:xfrm>
            <a:off x="11652000" y="6318000"/>
            <a:ext cx="540000" cy="54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close-up of a globe&#10;&#10;AI-generated content may be incorrect.">
            <a:extLst>
              <a:ext uri="{FF2B5EF4-FFF2-40B4-BE49-F238E27FC236}">
                <a16:creationId xmlns:a16="http://schemas.microsoft.com/office/drawing/2014/main" id="{CB252465-BA25-2961-C8E8-D02C7AC9B94C}"/>
              </a:ext>
            </a:extLst>
          </p:cNvPr>
          <p:cNvPicPr>
            <a:picLocks noChangeAspect="1"/>
          </p:cNvPicPr>
          <p:nvPr userDrawn="1"/>
        </p:nvPicPr>
        <p:blipFill>
          <a:blip r:embed="rId3"/>
          <a:stretch>
            <a:fillRect/>
          </a:stretch>
        </p:blipFill>
        <p:spPr>
          <a:xfrm>
            <a:off x="11740969" y="6365564"/>
            <a:ext cx="362062" cy="444872"/>
          </a:xfrm>
          <a:prstGeom prst="rect">
            <a:avLst/>
          </a:prstGeom>
        </p:spPr>
      </p:pic>
    </p:spTree>
    <p:extLst>
      <p:ext uri="{BB962C8B-B14F-4D97-AF65-F5344CB8AC3E}">
        <p14:creationId xmlns:p14="http://schemas.microsoft.com/office/powerpoint/2010/main" val="1845154938"/>
      </p:ext>
    </p:extLst>
  </p:cSld>
  <p:clrMap bg1="lt1" tx1="dk1" bg2="dk2" tx2="lt2" accent1="accent1" accent2="accent2" accent3="accent3" accent4="accent4" accent5="accent5" accent6="accent6" hlink="hlink" folHlink="folHlink"/>
  <p:sldLayoutIdLst>
    <p:sldLayoutId id="2147483668" r:id="rId1"/>
  </p:sldLayoutIdLst>
  <p:hf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GB"/>
          </a:p>
        </p:txBody>
      </p:sp>
      <p:pic>
        <p:nvPicPr>
          <p:cNvPr id="16" name="Picture 15">
            <a:extLst>
              <a:ext uri="{FF2B5EF4-FFF2-40B4-BE49-F238E27FC236}">
                <a16:creationId xmlns:a16="http://schemas.microsoft.com/office/drawing/2014/main" id="{0C2C1029-D387-4B52-9F7E-9523E623221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1969" y="6157553"/>
            <a:ext cx="4969504" cy="679385"/>
          </a:xfrm>
          <a:prstGeom prst="rect">
            <a:avLst/>
          </a:prstGeom>
        </p:spPr>
      </p:pic>
      <p:cxnSp>
        <p:nvCxnSpPr>
          <p:cNvPr id="13" name="Straight Connector 12">
            <a:extLst>
              <a:ext uri="{FF2B5EF4-FFF2-40B4-BE49-F238E27FC236}">
                <a16:creationId xmlns:a16="http://schemas.microsoft.com/office/drawing/2014/main" id="{3CF45112-3A66-4E7A-85DD-4F96E11466D3}"/>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CC6CDB77-B622-54BC-ECB7-3C2647A84834}"/>
              </a:ext>
            </a:extLst>
          </p:cNvPr>
          <p:cNvGrpSpPr/>
          <p:nvPr userDrawn="1"/>
        </p:nvGrpSpPr>
        <p:grpSpPr>
          <a:xfrm>
            <a:off x="5638137" y="6343357"/>
            <a:ext cx="6135619" cy="309784"/>
            <a:chOff x="4228603" y="4757517"/>
            <a:chExt cx="4601714" cy="232338"/>
          </a:xfrm>
        </p:grpSpPr>
        <p:grpSp>
          <p:nvGrpSpPr>
            <p:cNvPr id="15" name="Group 14">
              <a:extLst>
                <a:ext uri="{FF2B5EF4-FFF2-40B4-BE49-F238E27FC236}">
                  <a16:creationId xmlns:a16="http://schemas.microsoft.com/office/drawing/2014/main" id="{B554FA06-67CB-9850-3859-A4CCE0E8F84C}"/>
                </a:ext>
              </a:extLst>
            </p:cNvPr>
            <p:cNvGrpSpPr/>
            <p:nvPr userDrawn="1"/>
          </p:nvGrpSpPr>
          <p:grpSpPr>
            <a:xfrm>
              <a:off x="4228603" y="4767263"/>
              <a:ext cx="859401" cy="218726"/>
              <a:chOff x="4228603" y="4767263"/>
              <a:chExt cx="859401" cy="218726"/>
            </a:xfrm>
          </p:grpSpPr>
          <p:pic>
            <p:nvPicPr>
              <p:cNvPr id="8" name="Picture 4" descr="http://a4.mzstatic.com/eu/r30/Purple3/v4/24/65/12/24651233-74c3-4097-6fc4-8839c05f008a/icon320x320.jpeg"/>
              <p:cNvPicPr>
                <a:picLocks noChangeAspect="1" noChangeArrowheads="1"/>
              </p:cNvPicPr>
              <p:nvPr userDrawn="1"/>
            </p:nvPicPr>
            <p:blipFill>
              <a:blip r:embed="rId10" cstate="print">
                <a:extLst>
                  <a:ext uri="{28A0092B-C50C-407E-A947-70E740481C1C}">
                    <a14:useLocalDpi xmlns:a14="http://schemas.microsoft.com/office/drawing/2010/main"/>
                  </a:ext>
                </a:extLst>
              </a:blip>
              <a:srcRect/>
              <a:stretch>
                <a:fillRect/>
              </a:stretch>
            </p:blipFill>
            <p:spPr bwMode="auto">
              <a:xfrm>
                <a:off x="4228603" y="4769989"/>
                <a:ext cx="216000" cy="216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4415177" y="4767263"/>
                <a:ext cx="672827" cy="207749"/>
              </a:xfrm>
              <a:prstGeom prst="rect">
                <a:avLst/>
              </a:prstGeom>
              <a:noFill/>
            </p:spPr>
            <p:txBody>
              <a:bodyPr wrap="square" rtlCol="0">
                <a:spAutoFit/>
              </a:bodyPr>
              <a:lstStyle/>
              <a:p>
                <a:r>
                  <a:rPr lang="en-GB" sz="1200" err="1">
                    <a:solidFill>
                      <a:prstClr val="black"/>
                    </a:solidFill>
                    <a:latin typeface="Arial" panose="020B0604020202020204" pitchFamily="34" charset="0"/>
                    <a:cs typeface="Arial" panose="020B0604020202020204" pitchFamily="34" charset="0"/>
                  </a:rPr>
                  <a:t>theRSGB</a:t>
                </a:r>
                <a:endParaRPr lang="en-GB" sz="1200">
                  <a:solidFill>
                    <a:prstClr val="black"/>
                  </a:solidFill>
                  <a:latin typeface="Arial" panose="020B06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0C66A699-E1BB-4983-37A0-71804C1AEE2D}"/>
                </a:ext>
              </a:extLst>
            </p:cNvPr>
            <p:cNvGrpSpPr/>
            <p:nvPr userDrawn="1"/>
          </p:nvGrpSpPr>
          <p:grpSpPr>
            <a:xfrm>
              <a:off x="7308304" y="4782105"/>
              <a:ext cx="1522013" cy="207750"/>
              <a:chOff x="6273827" y="4763743"/>
              <a:chExt cx="1522013" cy="222015"/>
            </a:xfrm>
          </p:grpSpPr>
          <p:pic>
            <p:nvPicPr>
              <p:cNvPr id="10" name="Picture 9"/>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6273827" y="4781131"/>
                <a:ext cx="800203" cy="178331"/>
              </a:xfrm>
              <a:prstGeom prst="rect">
                <a:avLst/>
              </a:prstGeom>
            </p:spPr>
          </p:pic>
          <p:sp>
            <p:nvSpPr>
              <p:cNvPr id="20" name="TextBox 19">
                <a:extLst>
                  <a:ext uri="{FF2B5EF4-FFF2-40B4-BE49-F238E27FC236}">
                    <a16:creationId xmlns:a16="http://schemas.microsoft.com/office/drawing/2014/main" id="{DDEDF89B-30C6-4DE7-AC2D-7B62122B4EAA}"/>
                  </a:ext>
                </a:extLst>
              </p:cNvPr>
              <p:cNvSpPr txBox="1"/>
              <p:nvPr userDrawn="1"/>
            </p:nvSpPr>
            <p:spPr>
              <a:xfrm>
                <a:off x="7050912" y="4763743"/>
                <a:ext cx="744928" cy="222015"/>
              </a:xfrm>
              <a:prstGeom prst="rect">
                <a:avLst/>
              </a:prstGeom>
              <a:noFill/>
            </p:spPr>
            <p:txBody>
              <a:bodyPr wrap="square" rtlCol="0">
                <a:spAutoFit/>
              </a:bodyPr>
              <a:lstStyle/>
              <a:p>
                <a:r>
                  <a:rPr lang="en-GB" sz="1200">
                    <a:solidFill>
                      <a:prstClr val="black"/>
                    </a:solidFill>
                    <a:latin typeface="Arial" panose="020B0604020202020204" pitchFamily="34" charset="0"/>
                    <a:cs typeface="Arial" panose="020B0604020202020204" pitchFamily="34" charset="0"/>
                  </a:rPr>
                  <a:t>/</a:t>
                </a:r>
                <a:r>
                  <a:rPr lang="en-GB" sz="1200" err="1">
                    <a:solidFill>
                      <a:prstClr val="black"/>
                    </a:solidFill>
                    <a:latin typeface="Arial" panose="020B0604020202020204" pitchFamily="34" charset="0"/>
                    <a:cs typeface="Arial" panose="020B0604020202020204" pitchFamily="34" charset="0"/>
                  </a:rPr>
                  <a:t>theRSGB</a:t>
                </a:r>
                <a:endParaRPr lang="en-GB" sz="1200">
                  <a:solidFill>
                    <a:prstClr val="black"/>
                  </a:solidFill>
                  <a:latin typeface="Arial" panose="020B060402020202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5CB84354-FDC8-8A78-3939-D6F6CBF13475}"/>
                </a:ext>
              </a:extLst>
            </p:cNvPr>
            <p:cNvGrpSpPr/>
            <p:nvPr userDrawn="1"/>
          </p:nvGrpSpPr>
          <p:grpSpPr>
            <a:xfrm>
              <a:off x="5300193" y="4757517"/>
              <a:ext cx="987442" cy="221599"/>
              <a:chOff x="5249752" y="4767263"/>
              <a:chExt cx="987442" cy="221599"/>
            </a:xfrm>
          </p:grpSpPr>
          <p:sp>
            <p:nvSpPr>
              <p:cNvPr id="12" name="TextBox 11"/>
              <p:cNvSpPr txBox="1"/>
              <p:nvPr userDrawn="1"/>
            </p:nvSpPr>
            <p:spPr>
              <a:xfrm>
                <a:off x="5387999" y="4767263"/>
                <a:ext cx="849195" cy="207749"/>
              </a:xfrm>
              <a:prstGeom prst="rect">
                <a:avLst/>
              </a:prstGeom>
              <a:noFill/>
            </p:spPr>
            <p:txBody>
              <a:bodyPr wrap="square" rtlCol="0">
                <a:spAutoFit/>
              </a:bodyPr>
              <a:lstStyle/>
              <a:p>
                <a:r>
                  <a:rPr lang="en-GB" sz="1200">
                    <a:solidFill>
                      <a:prstClr val="black"/>
                    </a:solidFill>
                    <a:latin typeface="Arial" panose="020B0604020202020204" pitchFamily="34" charset="0"/>
                    <a:cs typeface="Arial" panose="020B0604020202020204" pitchFamily="34" charset="0"/>
                  </a:rPr>
                  <a:t>@theRSGB</a:t>
                </a: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93C9906-268B-C7AF-1431-F3A5FD9947F3}"/>
                  </a:ext>
                </a:extLst>
              </p:cNvPr>
              <p:cNvPicPr>
                <a:picLocks noChangeAspect="1"/>
              </p:cNvPicPr>
              <p:nvPr userDrawn="1"/>
            </p:nvPicPr>
            <p:blipFill>
              <a:blip r:embed="rId12" cstate="print">
                <a:extLst>
                  <a:ext uri="{28A0092B-C50C-407E-A947-70E740481C1C}">
                    <a14:useLocalDpi xmlns:a14="http://schemas.microsoft.com/office/drawing/2010/main"/>
                  </a:ext>
                </a:extLst>
              </a:blip>
              <a:stretch>
                <a:fillRect/>
              </a:stretch>
            </p:blipFill>
            <p:spPr>
              <a:xfrm>
                <a:off x="5249752" y="4772862"/>
                <a:ext cx="211332" cy="216000"/>
              </a:xfrm>
              <a:prstGeom prst="rect">
                <a:avLst/>
              </a:prstGeom>
            </p:spPr>
          </p:pic>
        </p:grpSp>
        <p:grpSp>
          <p:nvGrpSpPr>
            <p:cNvPr id="18" name="Group 17">
              <a:extLst>
                <a:ext uri="{FF2B5EF4-FFF2-40B4-BE49-F238E27FC236}">
                  <a16:creationId xmlns:a16="http://schemas.microsoft.com/office/drawing/2014/main" id="{1773BD43-6989-5061-391E-B584F8EEB3F6}"/>
                </a:ext>
              </a:extLst>
            </p:cNvPr>
            <p:cNvGrpSpPr/>
            <p:nvPr userDrawn="1"/>
          </p:nvGrpSpPr>
          <p:grpSpPr>
            <a:xfrm>
              <a:off x="6375441" y="4767263"/>
              <a:ext cx="848440" cy="216000"/>
              <a:chOff x="6294691" y="4774309"/>
              <a:chExt cx="848440" cy="216000"/>
            </a:xfrm>
          </p:grpSpPr>
          <p:pic>
            <p:nvPicPr>
              <p:cNvPr id="7" name="Picture 6">
                <a:extLst>
                  <a:ext uri="{FF2B5EF4-FFF2-40B4-BE49-F238E27FC236}">
                    <a16:creationId xmlns:a16="http://schemas.microsoft.com/office/drawing/2014/main" id="{A2441EB0-6DC7-C326-7144-18723CDF394C}"/>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6294691" y="4774309"/>
                <a:ext cx="216000" cy="216000"/>
              </a:xfrm>
              <a:prstGeom prst="rect">
                <a:avLst/>
              </a:prstGeom>
            </p:spPr>
          </p:pic>
          <p:sp>
            <p:nvSpPr>
              <p:cNvPr id="14" name="TextBox 13">
                <a:extLst>
                  <a:ext uri="{FF2B5EF4-FFF2-40B4-BE49-F238E27FC236}">
                    <a16:creationId xmlns:a16="http://schemas.microsoft.com/office/drawing/2014/main" id="{B0ECBDF6-0870-A34B-E050-260D083CCC75}"/>
                  </a:ext>
                </a:extLst>
              </p:cNvPr>
              <p:cNvSpPr txBox="1"/>
              <p:nvPr userDrawn="1"/>
            </p:nvSpPr>
            <p:spPr>
              <a:xfrm>
                <a:off x="6470304" y="4774309"/>
                <a:ext cx="672827" cy="207749"/>
              </a:xfrm>
              <a:prstGeom prst="rect">
                <a:avLst/>
              </a:prstGeom>
              <a:noFill/>
            </p:spPr>
            <p:txBody>
              <a:bodyPr wrap="square" rtlCol="0">
                <a:spAutoFit/>
              </a:bodyPr>
              <a:lstStyle/>
              <a:p>
                <a:r>
                  <a:rPr lang="en-GB" sz="1200" err="1">
                    <a:solidFill>
                      <a:prstClr val="black"/>
                    </a:solidFill>
                    <a:latin typeface="Arial" panose="020B0604020202020204" pitchFamily="34" charset="0"/>
                    <a:cs typeface="Arial" panose="020B0604020202020204" pitchFamily="34" charset="0"/>
                  </a:rPr>
                  <a:t>theRSGB</a:t>
                </a:r>
                <a:endParaRPr lang="en-GB" sz="1200">
                  <a:solidFill>
                    <a:prstClr val="black"/>
                  </a:solidFill>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5472862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Lst>
  <p:hf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10.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0.sv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B8661-D89F-7F81-3DF5-AF54892B42A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9F79DFD-2CA4-F646-8CE1-ECDE67501F3E}"/>
              </a:ext>
            </a:extLst>
          </p:cNvPr>
          <p:cNvSpPr>
            <a:spLocks noGrp="1"/>
          </p:cNvSpPr>
          <p:nvPr>
            <p:ph type="title"/>
          </p:nvPr>
        </p:nvSpPr>
        <p:spPr/>
        <p:txBody>
          <a:bodyPr>
            <a:normAutofit fontScale="90000"/>
          </a:bodyPr>
          <a:lstStyle/>
          <a:p>
            <a:br>
              <a:rPr lang="en-GB" b="1" dirty="0"/>
            </a:br>
            <a:br>
              <a:rPr lang="en-GB" b="1" dirty="0"/>
            </a:br>
            <a:br>
              <a:rPr lang="en-GB" b="1" dirty="0"/>
            </a:br>
            <a:br>
              <a:rPr lang="en-GB" b="1" dirty="0"/>
            </a:br>
            <a:br>
              <a:rPr lang="en-GB" b="1" dirty="0"/>
            </a:br>
            <a:br>
              <a:rPr lang="en-GB" b="1" dirty="0"/>
            </a:br>
            <a:r>
              <a:rPr lang="en-GB" sz="4000" b="1" dirty="0"/>
              <a:t>The RSGB is supporting </a:t>
            </a:r>
            <a:br>
              <a:rPr lang="en-GB" sz="4000" b="1" dirty="0"/>
            </a:br>
            <a:r>
              <a:rPr lang="en-GB" sz="4000" b="1" dirty="0"/>
              <a:t>World Space Week 2026!</a:t>
            </a:r>
            <a:br>
              <a:rPr lang="en-GB" sz="4000" b="1" dirty="0"/>
            </a:br>
            <a:br>
              <a:rPr lang="en-GB" sz="4000" dirty="0"/>
            </a:br>
            <a:r>
              <a:rPr lang="en-GB" sz="4000" b="1" dirty="0"/>
              <a:t>Take inspiration from our ideas at rsgb.org/</a:t>
            </a:r>
            <a:r>
              <a:rPr lang="en-GB" sz="4000" b="1" dirty="0" err="1"/>
              <a:t>wsw</a:t>
            </a:r>
            <a:r>
              <a:rPr lang="en-GB" sz="4000" b="1" dirty="0"/>
              <a:t> and then start planning your event</a:t>
            </a:r>
            <a:br>
              <a:rPr lang="en-GB" sz="4000" b="1" dirty="0"/>
            </a:br>
            <a:br>
              <a:rPr lang="en-GB" sz="4000" dirty="0"/>
            </a:br>
            <a:r>
              <a:rPr lang="en-GB" sz="4000" b="1" dirty="0"/>
              <a:t>4-10 October 2026</a:t>
            </a:r>
            <a:br>
              <a:rPr lang="en-GB" sz="4400" b="1" dirty="0"/>
            </a:br>
            <a:endParaRPr lang="en-GB" dirty="0"/>
          </a:p>
        </p:txBody>
      </p:sp>
      <p:pic>
        <p:nvPicPr>
          <p:cNvPr id="9" name="Picture 8">
            <a:extLst>
              <a:ext uri="{FF2B5EF4-FFF2-40B4-BE49-F238E27FC236}">
                <a16:creationId xmlns:a16="http://schemas.microsoft.com/office/drawing/2014/main" id="{756915E8-E030-057E-4982-0DE6E26493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99842" y="168021"/>
            <a:ext cx="567355" cy="1249618"/>
          </a:xfrm>
          <a:prstGeom prst="rect">
            <a:avLst/>
          </a:prstGeom>
        </p:spPr>
      </p:pic>
      <p:sp>
        <p:nvSpPr>
          <p:cNvPr id="10" name="TextBox 9">
            <a:extLst>
              <a:ext uri="{FF2B5EF4-FFF2-40B4-BE49-F238E27FC236}">
                <a16:creationId xmlns:a16="http://schemas.microsoft.com/office/drawing/2014/main" id="{10737DEA-F0D8-4014-D076-7344C7304EF1}"/>
              </a:ext>
            </a:extLst>
          </p:cNvPr>
          <p:cNvSpPr txBox="1"/>
          <p:nvPr/>
        </p:nvSpPr>
        <p:spPr>
          <a:xfrm>
            <a:off x="2136648" y="5678424"/>
            <a:ext cx="7918704" cy="307777"/>
          </a:xfrm>
          <a:prstGeom prst="rect">
            <a:avLst/>
          </a:prstGeom>
          <a:noFill/>
        </p:spPr>
        <p:txBody>
          <a:bodyPr wrap="square" lIns="91440" tIns="45720" rIns="91440" bIns="45720" rtlCol="0" anchor="t">
            <a:spAutoFit/>
          </a:bodyPr>
          <a:lstStyle/>
          <a:p>
            <a:r>
              <a:rPr lang="en-GB" sz="1400" b="1" dirty="0">
                <a:latin typeface="Arial"/>
                <a:cs typeface="Arial"/>
              </a:rPr>
              <a:t>All slides in this presentation are copyright of the RSGB 2026 and Patrick Wood, 2E0IFB </a:t>
            </a:r>
          </a:p>
        </p:txBody>
      </p:sp>
      <p:pic>
        <p:nvPicPr>
          <p:cNvPr id="16" name="Picture 15">
            <a:extLst>
              <a:ext uri="{FF2B5EF4-FFF2-40B4-BE49-F238E27FC236}">
                <a16:creationId xmlns:a16="http://schemas.microsoft.com/office/drawing/2014/main" id="{EE1F46FC-2709-32FE-34C3-551FC6757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28" y="163456"/>
            <a:ext cx="1249446" cy="1254183"/>
          </a:xfrm>
          <a:prstGeom prst="rect">
            <a:avLst/>
          </a:prstGeom>
        </p:spPr>
      </p:pic>
    </p:spTree>
    <p:extLst>
      <p:ext uri="{BB962C8B-B14F-4D97-AF65-F5344CB8AC3E}">
        <p14:creationId xmlns:p14="http://schemas.microsoft.com/office/powerpoint/2010/main" val="3273478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eo 4" descr="Animated Globe With Lights">
            <a:extLst>
              <a:ext uri="{FF2B5EF4-FFF2-40B4-BE49-F238E27FC236}">
                <a16:creationId xmlns:a16="http://schemas.microsoft.com/office/drawing/2014/main" id="{416DF70F-8F7C-9BC5-BE05-C3190657D7A1}"/>
              </a:ext>
            </a:extLst>
          </p:cNvPr>
          <p:cNvPicPr>
            <a:picLocks noChangeAspect="1"/>
          </p:cNvPicPr>
          <p:nvPr>
            <a:videoFile r:link="rId1"/>
            <p:extLst>
              <p:ext uri="{DAA4B4D4-6D71-4841-9C94-3DE7FCFB9230}">
                <p14:media xmlns:p14="http://schemas.microsoft.com/office/powerpoint/2010/main" r:embed="rId2">
                  <p14:trim end="5094"/>
                </p14:media>
              </p:ext>
            </p:extLst>
          </p:nvPr>
        </p:nvPicPr>
        <p:blipFill>
          <a:blip r:embed="rId5"/>
          <a:srcRect t="3916" r="-1" b="22964"/>
          <a:stretch>
            <a:fillRect/>
          </a:stretch>
        </p:blipFill>
        <p:spPr>
          <a:xfrm>
            <a:off x="609600" y="1600201"/>
            <a:ext cx="10972800" cy="4525963"/>
          </a:xfrm>
          <a:prstGeom prst="rect">
            <a:avLst/>
          </a:prstGeom>
          <a:noFill/>
        </p:spPr>
      </p:pic>
      <p:sp>
        <p:nvSpPr>
          <p:cNvPr id="2" name="Text Placeholder 1">
            <a:extLst>
              <a:ext uri="{FF2B5EF4-FFF2-40B4-BE49-F238E27FC236}">
                <a16:creationId xmlns:a16="http://schemas.microsoft.com/office/drawing/2014/main" id="{3E17E5AF-F368-ECC7-A738-70ADE19B3E1B}"/>
              </a:ext>
            </a:extLst>
          </p:cNvPr>
          <p:cNvSpPr>
            <a:spLocks noGrp="1"/>
          </p:cNvSpPr>
          <p:nvPr>
            <p:ph type="title"/>
          </p:nvPr>
        </p:nvSpPr>
        <p:spPr>
          <a:xfrm>
            <a:off x="609600" y="274639"/>
            <a:ext cx="10972800" cy="1143000"/>
          </a:xfrm>
        </p:spPr>
        <p:txBody>
          <a:bodyPr anchor="ctr">
            <a:normAutofit/>
          </a:bodyPr>
          <a:lstStyle/>
          <a:p>
            <a:r>
              <a:rPr lang="en-GB"/>
              <a:t>World Space Week 2026</a:t>
            </a:r>
          </a:p>
        </p:txBody>
      </p:sp>
    </p:spTree>
    <p:extLst>
      <p:ext uri="{BB962C8B-B14F-4D97-AF65-F5344CB8AC3E}">
        <p14:creationId xmlns:p14="http://schemas.microsoft.com/office/powerpoint/2010/main" val="1289988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0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0872F69-4308-7709-5366-8F7A3F420D4F}"/>
              </a:ext>
            </a:extLst>
          </p:cNvPr>
          <p:cNvSpPr>
            <a:spLocks noGrp="1"/>
          </p:cNvSpPr>
          <p:nvPr>
            <p:ph idx="1"/>
          </p:nvPr>
        </p:nvSpPr>
        <p:spPr>
          <a:xfrm>
            <a:off x="609600" y="1600201"/>
            <a:ext cx="11333584" cy="4525963"/>
          </a:xfrm>
        </p:spPr>
        <p:txBody>
          <a:bodyPr vert="horz" lIns="91440" tIns="45720" rIns="91440" bIns="45720" rtlCol="0" anchor="t">
            <a:normAutofit/>
          </a:bodyPr>
          <a:lstStyle/>
          <a:p>
            <a:pPr marL="0" indent="0">
              <a:buNone/>
            </a:pPr>
            <a:r>
              <a:rPr lang="en-GB" sz="4250" dirty="0">
                <a:latin typeface="Arial"/>
                <a:cs typeface="Arial"/>
              </a:rPr>
              <a:t>General slides about the Space orbits</a:t>
            </a:r>
            <a:endParaRPr lang="en-GB"/>
          </a:p>
          <a:p>
            <a:pPr marL="0" indent="0">
              <a:buNone/>
            </a:pPr>
            <a:endParaRPr lang="en-GB"/>
          </a:p>
          <a:p>
            <a:pPr marL="0" indent="0">
              <a:buNone/>
            </a:pPr>
            <a:r>
              <a:rPr lang="en-GB" sz="4250" dirty="0">
                <a:latin typeface="Arial"/>
                <a:cs typeface="Arial"/>
              </a:rPr>
              <a:t>"Here are a few ideas to help you put together a talk during World Space Week from 4-10 October 2026: pick and choose whatever works for you."</a:t>
            </a:r>
          </a:p>
        </p:txBody>
      </p:sp>
      <p:sp>
        <p:nvSpPr>
          <p:cNvPr id="4" name="Title 3">
            <a:extLst>
              <a:ext uri="{FF2B5EF4-FFF2-40B4-BE49-F238E27FC236}">
                <a16:creationId xmlns:a16="http://schemas.microsoft.com/office/drawing/2014/main" id="{FEE7FFBC-7976-95E6-AD6C-4EE259278E79}"/>
              </a:ext>
            </a:extLst>
          </p:cNvPr>
          <p:cNvSpPr>
            <a:spLocks noGrp="1"/>
          </p:cNvSpPr>
          <p:nvPr>
            <p:ph type="title"/>
          </p:nvPr>
        </p:nvSpPr>
        <p:spPr/>
        <p:txBody>
          <a:bodyPr/>
          <a:lstStyle/>
          <a:p>
            <a:r>
              <a:rPr lang="en-GB"/>
              <a:t>World Space Week 2026</a:t>
            </a:r>
          </a:p>
        </p:txBody>
      </p:sp>
    </p:spTree>
    <p:extLst>
      <p:ext uri="{BB962C8B-B14F-4D97-AF65-F5344CB8AC3E}">
        <p14:creationId xmlns:p14="http://schemas.microsoft.com/office/powerpoint/2010/main" val="782825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a:extLst>
              <a:ext uri="{FF2B5EF4-FFF2-40B4-BE49-F238E27FC236}">
                <a16:creationId xmlns:a16="http://schemas.microsoft.com/office/drawing/2014/main" id="{67C3F15E-ED4E-4448-AE5C-EE66BFC535BA}"/>
              </a:ext>
            </a:extLst>
          </p:cNvPr>
          <p:cNvSpPr>
            <a:spLocks noGrp="1" noChangeArrowheads="1"/>
          </p:cNvSpPr>
          <p:nvPr>
            <p:ph type="ctrTitle"/>
          </p:nvPr>
        </p:nvSpPr>
        <p:spPr>
          <a:xfrm>
            <a:off x="7418630" y="1042987"/>
            <a:ext cx="4250504" cy="2386013"/>
          </a:xfrm>
        </p:spPr>
        <p:txBody>
          <a:bodyPr lIns="91440" tIns="45720" rIns="91440" bIns="45720" rtlCol="0" anchor="ctr">
            <a:noAutofit/>
          </a:bodyPr>
          <a:lstStyle/>
          <a:p>
            <a:pPr algn="ctr" eaLnBrk="1" hangingPunct="1"/>
            <a:r>
              <a:rPr lang="en-GB" altLang="en-US" sz="3600" dirty="0">
                <a:latin typeface="Arial"/>
                <a:cs typeface="Arial"/>
              </a:rPr>
              <a:t>TITLE</a:t>
            </a:r>
            <a:endParaRPr lang="en-US" altLang="en-US" sz="3600" dirty="0">
              <a:latin typeface="Arial"/>
              <a:cs typeface="Arial"/>
            </a:endParaRPr>
          </a:p>
        </p:txBody>
      </p:sp>
      <p:sp>
        <p:nvSpPr>
          <p:cNvPr id="3" name="Subtitle 2">
            <a:extLst>
              <a:ext uri="{FF2B5EF4-FFF2-40B4-BE49-F238E27FC236}">
                <a16:creationId xmlns:a16="http://schemas.microsoft.com/office/drawing/2014/main" id="{2173FE12-BA97-5C1D-8BF9-544C225E514C}"/>
              </a:ext>
            </a:extLst>
          </p:cNvPr>
          <p:cNvSpPr>
            <a:spLocks noGrp="1"/>
          </p:cNvSpPr>
          <p:nvPr>
            <p:ph type="body" sz="quarter" idx="14"/>
          </p:nvPr>
        </p:nvSpPr>
        <p:spPr>
          <a:xfrm>
            <a:off x="7855431" y="3645334"/>
            <a:ext cx="3376901" cy="1731963"/>
          </a:xfrm>
          <a:solidFill>
            <a:schemeClr val="tx1"/>
          </a:solidFill>
          <a:ln>
            <a:noFill/>
          </a:ln>
        </p:spPr>
        <p:txBody>
          <a:bodyPr lIns="91440" tIns="45720" rIns="91440" bIns="45720" rtlCol="0" anchor="ctr">
            <a:normAutofit/>
          </a:bodyPr>
          <a:lstStyle/>
          <a:p>
            <a:pPr marL="456565" indent="-456565" algn="ctr" eaLnBrk="1" fontAlgn="auto" hangingPunct="1">
              <a:defRPr/>
            </a:pPr>
            <a:r>
              <a:rPr lang="en-GB" sz="1800" b="1" dirty="0">
                <a:latin typeface="Arial"/>
                <a:cs typeface="Arial"/>
              </a:rPr>
              <a:t>Presenter</a:t>
            </a:r>
            <a:endParaRPr lang="en-GB" sz="1600" b="1" dirty="0">
              <a:latin typeface="Arial"/>
              <a:cs typeface="Arial"/>
            </a:endParaRPr>
          </a:p>
        </p:txBody>
      </p:sp>
      <p:pic>
        <p:nvPicPr>
          <p:cNvPr id="4" name="Picture 3" descr="A group of people standing in a room with several large objects&#10;&#10;AI-generated content may be incorrect.">
            <a:extLst>
              <a:ext uri="{FF2B5EF4-FFF2-40B4-BE49-F238E27FC236}">
                <a16:creationId xmlns:a16="http://schemas.microsoft.com/office/drawing/2014/main" id="{24926B93-E522-FA8F-8882-0370C468B80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 y="0"/>
            <a:ext cx="6907352" cy="6145161"/>
          </a:xfrm>
          <a:prstGeom prst="rect">
            <a:avLst/>
          </a:prstGeom>
        </p:spPr>
      </p:pic>
      <p:sp>
        <p:nvSpPr>
          <p:cNvPr id="7" name="TextBox 6">
            <a:extLst>
              <a:ext uri="{FF2B5EF4-FFF2-40B4-BE49-F238E27FC236}">
                <a16:creationId xmlns:a16="http://schemas.microsoft.com/office/drawing/2014/main" id="{7ACD4841-3322-A08B-0F40-34BA75EED12D}"/>
              </a:ext>
            </a:extLst>
          </p:cNvPr>
          <p:cNvSpPr txBox="1"/>
          <p:nvPr/>
        </p:nvSpPr>
        <p:spPr>
          <a:xfrm>
            <a:off x="6727246" y="6586195"/>
            <a:ext cx="981359"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Calibri"/>
                <a:ea typeface="+mn-ea"/>
                <a:cs typeface="+mn-cs"/>
              </a:rPr>
              <a:t>Image © SSTL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54D4D46C-9EDD-5660-1218-406DB733E6A4}"/>
              </a:ext>
            </a:extLst>
          </p:cNvPr>
          <p:cNvGrpSpPr>
            <a:grpSpLocks/>
          </p:cNvGrpSpPr>
          <p:nvPr/>
        </p:nvGrpSpPr>
        <p:grpSpPr bwMode="auto">
          <a:xfrm>
            <a:off x="2843213" y="3422650"/>
            <a:ext cx="6950075" cy="1430338"/>
            <a:chOff x="1853082" y="2280863"/>
            <a:chExt cx="6862209" cy="1304819"/>
          </a:xfrm>
        </p:grpSpPr>
        <p:pic>
          <p:nvPicPr>
            <p:cNvPr id="103468" name="Picture 20" descr="A map of the world&#10;&#10;Description automatically generated">
              <a:extLst>
                <a:ext uri="{FF2B5EF4-FFF2-40B4-BE49-F238E27FC236}">
                  <a16:creationId xmlns:a16="http://schemas.microsoft.com/office/drawing/2014/main" id="{EFF8E97F-4A73-28AC-486A-90B42B04D9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00" b="6075"/>
            <a:stretch>
              <a:fillRect/>
            </a:stretch>
          </p:blipFill>
          <p:spPr bwMode="auto">
            <a:xfrm>
              <a:off x="4140485" y="2280864"/>
              <a:ext cx="2287403" cy="130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9" name="Picture 44" descr="A map of the world&#10;&#10;Description automatically generated">
              <a:extLst>
                <a:ext uri="{FF2B5EF4-FFF2-40B4-BE49-F238E27FC236}">
                  <a16:creationId xmlns:a16="http://schemas.microsoft.com/office/drawing/2014/main" id="{BCDB2227-83BB-C4DA-A230-2D03E99746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00" b="6075"/>
            <a:stretch>
              <a:fillRect/>
            </a:stretch>
          </p:blipFill>
          <p:spPr bwMode="auto">
            <a:xfrm>
              <a:off x="6427888" y="2280864"/>
              <a:ext cx="2287403" cy="130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70" name="Picture 45" descr="A map of the world&#10;&#10;Description automatically generated">
              <a:extLst>
                <a:ext uri="{FF2B5EF4-FFF2-40B4-BE49-F238E27FC236}">
                  <a16:creationId xmlns:a16="http://schemas.microsoft.com/office/drawing/2014/main" id="{8A0391D9-593B-652A-578D-BAEC68F3C3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00" b="6075"/>
            <a:stretch>
              <a:fillRect/>
            </a:stretch>
          </p:blipFill>
          <p:spPr bwMode="auto">
            <a:xfrm>
              <a:off x="1853082" y="2280863"/>
              <a:ext cx="2287403" cy="130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7" name="Freeform: Shape 46">
            <a:extLst>
              <a:ext uri="{FF2B5EF4-FFF2-40B4-BE49-F238E27FC236}">
                <a16:creationId xmlns:a16="http://schemas.microsoft.com/office/drawing/2014/main" id="{5F175335-98D7-FA39-40E8-411581DB439B}"/>
              </a:ext>
            </a:extLst>
          </p:cNvPr>
          <p:cNvSpPr/>
          <p:nvPr/>
        </p:nvSpPr>
        <p:spPr>
          <a:xfrm>
            <a:off x="0" y="0"/>
            <a:ext cx="12192000" cy="6858000"/>
          </a:xfrm>
          <a:custGeom>
            <a:avLst/>
            <a:gdLst>
              <a:gd name="connsiteX0" fmla="*/ 6124354 w 12192000"/>
              <a:gd name="connsiteY0" fmla="*/ 3454865 h 6858000"/>
              <a:gd name="connsiteX1" fmla="*/ 5422605 w 12192000"/>
              <a:gd name="connsiteY1" fmla="*/ 4156614 h 6858000"/>
              <a:gd name="connsiteX2" fmla="*/ 6124354 w 12192000"/>
              <a:gd name="connsiteY2" fmla="*/ 4858363 h 6858000"/>
              <a:gd name="connsiteX3" fmla="*/ 6826103 w 12192000"/>
              <a:gd name="connsiteY3" fmla="*/ 4156614 h 6858000"/>
              <a:gd name="connsiteX4" fmla="*/ 6124354 w 12192000"/>
              <a:gd name="connsiteY4" fmla="*/ 3454865 h 6858000"/>
              <a:gd name="connsiteX5" fmla="*/ 0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6124354" y="3454865"/>
                </a:moveTo>
                <a:cubicBezTo>
                  <a:pt x="5736789" y="3454865"/>
                  <a:pt x="5422605" y="3769049"/>
                  <a:pt x="5422605" y="4156614"/>
                </a:cubicBezTo>
                <a:cubicBezTo>
                  <a:pt x="5422605" y="4544179"/>
                  <a:pt x="5736789" y="4858363"/>
                  <a:pt x="6124354" y="4858363"/>
                </a:cubicBezTo>
                <a:cubicBezTo>
                  <a:pt x="6511919" y="4858363"/>
                  <a:pt x="6826103" y="4544179"/>
                  <a:pt x="6826103" y="4156614"/>
                </a:cubicBezTo>
                <a:cubicBezTo>
                  <a:pt x="6826103" y="3769049"/>
                  <a:pt x="6511919" y="3454865"/>
                  <a:pt x="6124354" y="3454865"/>
                </a:cubicBezTo>
                <a:close/>
                <a:moveTo>
                  <a:pt x="0" y="0"/>
                </a:moveTo>
                <a:lnTo>
                  <a:pt x="12192000" y="0"/>
                </a:lnTo>
                <a:lnTo>
                  <a:pt x="12192000" y="6858000"/>
                </a:lnTo>
                <a:lnTo>
                  <a:pt x="0" y="685800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2" name="Oval 1">
            <a:extLst>
              <a:ext uri="{FF2B5EF4-FFF2-40B4-BE49-F238E27FC236}">
                <a16:creationId xmlns:a16="http://schemas.microsoft.com/office/drawing/2014/main" id="{811B3BFE-137B-3C59-A3E3-B1E7181D1A62}"/>
              </a:ext>
            </a:extLst>
          </p:cNvPr>
          <p:cNvSpPr/>
          <p:nvPr/>
        </p:nvSpPr>
        <p:spPr>
          <a:xfrm rot="20944075">
            <a:off x="2295525" y="3190875"/>
            <a:ext cx="7678738" cy="2198688"/>
          </a:xfrm>
          <a:prstGeom prst="ellipse">
            <a:avLst/>
          </a:prstGeom>
          <a:noFill/>
          <a:ln w="3810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4" name="Oval 3">
            <a:extLst>
              <a:ext uri="{FF2B5EF4-FFF2-40B4-BE49-F238E27FC236}">
                <a16:creationId xmlns:a16="http://schemas.microsoft.com/office/drawing/2014/main" id="{64D30E1C-BBD3-36DB-3220-FD1B294E5315}"/>
              </a:ext>
            </a:extLst>
          </p:cNvPr>
          <p:cNvSpPr/>
          <p:nvPr/>
        </p:nvSpPr>
        <p:spPr>
          <a:xfrm rot="19677233">
            <a:off x="5137150" y="1954213"/>
            <a:ext cx="1798638" cy="4387850"/>
          </a:xfrm>
          <a:prstGeom prst="ellipse">
            <a:avLst/>
          </a:prstGeom>
          <a:noFill/>
          <a:ln w="38100">
            <a:solidFill>
              <a:srgbClr val="7F7F7F">
                <a:alpha val="50196"/>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nvGrpSpPr>
          <p:cNvPr id="43" name="Group 42">
            <a:extLst>
              <a:ext uri="{FF2B5EF4-FFF2-40B4-BE49-F238E27FC236}">
                <a16:creationId xmlns:a16="http://schemas.microsoft.com/office/drawing/2014/main" id="{640B4204-A27A-70A8-BFF7-01209E4D2B03}"/>
              </a:ext>
            </a:extLst>
          </p:cNvPr>
          <p:cNvGrpSpPr>
            <a:grpSpLocks/>
          </p:cNvGrpSpPr>
          <p:nvPr/>
        </p:nvGrpSpPr>
        <p:grpSpPr bwMode="auto">
          <a:xfrm>
            <a:off x="4767263" y="1984375"/>
            <a:ext cx="376237" cy="354013"/>
            <a:chOff x="7161035" y="2217224"/>
            <a:chExt cx="375625" cy="355003"/>
          </a:xfrm>
        </p:grpSpPr>
        <p:pic>
          <p:nvPicPr>
            <p:cNvPr id="103466" name="Graphic 15" descr="Satellite">
              <a:extLst>
                <a:ext uri="{FF2B5EF4-FFF2-40B4-BE49-F238E27FC236}">
                  <a16:creationId xmlns:a16="http://schemas.microsoft.com/office/drawing/2014/main" id="{B0158445-2FDD-9A09-40A4-66457ED2DE6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646033">
              <a:off x="7172931" y="2217224"/>
              <a:ext cx="355003" cy="355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Oval 16">
              <a:extLst>
                <a:ext uri="{FF2B5EF4-FFF2-40B4-BE49-F238E27FC236}">
                  <a16:creationId xmlns:a16="http://schemas.microsoft.com/office/drawing/2014/main" id="{CDE660F9-A094-4449-144E-1B5477876140}"/>
                </a:ext>
              </a:extLst>
            </p:cNvPr>
            <p:cNvSpPr/>
            <p:nvPr/>
          </p:nvSpPr>
          <p:spPr>
            <a:xfrm rot="21552347">
              <a:off x="7161035" y="2322292"/>
              <a:ext cx="128378" cy="146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pic>
        <p:nvPicPr>
          <p:cNvPr id="19" name="Graphic 18" descr="Satellite">
            <a:extLst>
              <a:ext uri="{FF2B5EF4-FFF2-40B4-BE49-F238E27FC236}">
                <a16:creationId xmlns:a16="http://schemas.microsoft.com/office/drawing/2014/main" id="{D0BEA792-256B-B5CE-7EA5-C4EAD131BC0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740702">
            <a:off x="6127750" y="3324225"/>
            <a:ext cx="239713" cy="23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a:extLst>
              <a:ext uri="{FF2B5EF4-FFF2-40B4-BE49-F238E27FC236}">
                <a16:creationId xmlns:a16="http://schemas.microsoft.com/office/drawing/2014/main" id="{EF2B4365-4B2F-09F2-EF94-C25C9C195CCC}"/>
              </a:ext>
            </a:extLst>
          </p:cNvPr>
          <p:cNvSpPr txBox="1">
            <a:spLocks noChangeArrowheads="1"/>
          </p:cNvSpPr>
          <p:nvPr/>
        </p:nvSpPr>
        <p:spPr bwMode="auto">
          <a:xfrm>
            <a:off x="10031413" y="2535238"/>
            <a:ext cx="198755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GEO Stationary Orbit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Example telecommunications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24-hour orbit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35,786km</a:t>
            </a:r>
          </a:p>
        </p:txBody>
      </p:sp>
      <p:sp>
        <p:nvSpPr>
          <p:cNvPr id="23" name="TextBox 22">
            <a:extLst>
              <a:ext uri="{FF2B5EF4-FFF2-40B4-BE49-F238E27FC236}">
                <a16:creationId xmlns:a16="http://schemas.microsoft.com/office/drawing/2014/main" id="{276C15F4-C06D-264F-B5CF-FC69FDC34734}"/>
              </a:ext>
            </a:extLst>
          </p:cNvPr>
          <p:cNvSpPr txBox="1">
            <a:spLocks noChangeArrowheads="1"/>
          </p:cNvSpPr>
          <p:nvPr/>
        </p:nvSpPr>
        <p:spPr bwMode="auto">
          <a:xfrm>
            <a:off x="2147888" y="2728913"/>
            <a:ext cx="2306637"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MEO Medium Earth Orbit</a:t>
            </a:r>
            <a:endParaRPr kumimoji="0" lang="en-GB" alt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Example – Satnav constellation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8-to-12-hour orbit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 20,000km</a:t>
            </a:r>
          </a:p>
        </p:txBody>
      </p:sp>
      <p:sp>
        <p:nvSpPr>
          <p:cNvPr id="24" name="TextBox 23">
            <a:extLst>
              <a:ext uri="{FF2B5EF4-FFF2-40B4-BE49-F238E27FC236}">
                <a16:creationId xmlns:a16="http://schemas.microsoft.com/office/drawing/2014/main" id="{BDDF188C-B439-008E-0DA8-7222C6F22B53}"/>
              </a:ext>
            </a:extLst>
          </p:cNvPr>
          <p:cNvSpPr txBox="1">
            <a:spLocks noChangeArrowheads="1"/>
          </p:cNvSpPr>
          <p:nvPr/>
        </p:nvSpPr>
        <p:spPr bwMode="auto">
          <a:xfrm>
            <a:off x="434975" y="5580063"/>
            <a:ext cx="305435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LEO Low Earth Orbit</a:t>
            </a:r>
            <a:endParaRPr kumimoji="0" lang="en-GB" alt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Example – Imaging satellites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100-minute orbit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 550km – 1,550km</a:t>
            </a:r>
          </a:p>
        </p:txBody>
      </p:sp>
      <p:sp>
        <p:nvSpPr>
          <p:cNvPr id="103435" name="TextBox 40">
            <a:extLst>
              <a:ext uri="{FF2B5EF4-FFF2-40B4-BE49-F238E27FC236}">
                <a16:creationId xmlns:a16="http://schemas.microsoft.com/office/drawing/2014/main" id="{15585913-0739-22B2-2DC9-9F0C0D52202D}"/>
              </a:ext>
            </a:extLst>
          </p:cNvPr>
          <p:cNvSpPr txBox="1">
            <a:spLocks noChangeArrowheads="1"/>
          </p:cNvSpPr>
          <p:nvPr/>
        </p:nvSpPr>
        <p:spPr bwMode="auto">
          <a:xfrm>
            <a:off x="434975" y="338138"/>
            <a:ext cx="483235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3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Orbital Mechanics 101</a:t>
            </a:r>
          </a:p>
          <a:p>
            <a:pPr marL="0" marR="0" lvl="0" indent="0" algn="l" defTabSz="914400" rtl="0" eaLnBrk="1" fontAlgn="base" latinLnBrk="0" hangingPunct="1">
              <a:lnSpc>
                <a:spcPct val="100000"/>
              </a:lnSpc>
              <a:spcBef>
                <a:spcPct val="0"/>
              </a:spcBef>
              <a:spcAft>
                <a:spcPct val="0"/>
              </a:spcAft>
              <a:buClrTx/>
              <a:buSzTx/>
              <a:buFontTx/>
              <a:buNone/>
              <a:tabLst/>
              <a:defRPr/>
            </a:pPr>
            <a:r>
              <a:rPr lang="en-GB" altLang="en-US" sz="3200">
                <a:solidFill>
                  <a:srgbClr val="FFFFFF"/>
                </a:solidFill>
                <a:latin typeface="Arial" panose="020B0604020202020204" pitchFamily="34" charset="0"/>
                <a:cs typeface="Arial" panose="020B0604020202020204" pitchFamily="34" charset="0"/>
                <a:sym typeface="Arial" panose="020B0604020202020204" pitchFamily="34" charset="0"/>
              </a:rPr>
              <a:t>animation</a:t>
            </a:r>
            <a:endParaRPr kumimoji="0" lang="en-GB" altLang="en-US" sz="3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11" name="Sun 10">
            <a:extLst>
              <a:ext uri="{FF2B5EF4-FFF2-40B4-BE49-F238E27FC236}">
                <a16:creationId xmlns:a16="http://schemas.microsoft.com/office/drawing/2014/main" id="{095C1079-8128-E152-F9E0-9B32314AC014}"/>
              </a:ext>
            </a:extLst>
          </p:cNvPr>
          <p:cNvSpPr/>
          <p:nvPr/>
        </p:nvSpPr>
        <p:spPr>
          <a:xfrm>
            <a:off x="41275" y="3290888"/>
            <a:ext cx="1084263" cy="925512"/>
          </a:xfrm>
          <a:prstGeom prst="sun">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nvGrpSpPr>
          <p:cNvPr id="25" name="Group 24">
            <a:extLst>
              <a:ext uri="{FF2B5EF4-FFF2-40B4-BE49-F238E27FC236}">
                <a16:creationId xmlns:a16="http://schemas.microsoft.com/office/drawing/2014/main" id="{680B3B39-D487-886F-A101-220B1C436A6A}"/>
              </a:ext>
            </a:extLst>
          </p:cNvPr>
          <p:cNvGrpSpPr>
            <a:grpSpLocks/>
          </p:cNvGrpSpPr>
          <p:nvPr/>
        </p:nvGrpSpPr>
        <p:grpSpPr bwMode="auto">
          <a:xfrm>
            <a:off x="6986588" y="1925638"/>
            <a:ext cx="374650" cy="355600"/>
            <a:chOff x="7161035" y="2217224"/>
            <a:chExt cx="375625" cy="355003"/>
          </a:xfrm>
        </p:grpSpPr>
        <p:pic>
          <p:nvPicPr>
            <p:cNvPr id="103464" name="Graphic 25" descr="Satellite">
              <a:extLst>
                <a:ext uri="{FF2B5EF4-FFF2-40B4-BE49-F238E27FC236}">
                  <a16:creationId xmlns:a16="http://schemas.microsoft.com/office/drawing/2014/main" id="{7DD35632-D015-57FA-F5F9-6D14B4AEA81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646033">
              <a:off x="7172937" y="2217224"/>
              <a:ext cx="355003" cy="355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Oval 28">
              <a:extLst>
                <a:ext uri="{FF2B5EF4-FFF2-40B4-BE49-F238E27FC236}">
                  <a16:creationId xmlns:a16="http://schemas.microsoft.com/office/drawing/2014/main" id="{AE1D7799-4CE6-E79C-6A90-C0F10115E483}"/>
                </a:ext>
              </a:extLst>
            </p:cNvPr>
            <p:cNvSpPr/>
            <p:nvPr/>
          </p:nvSpPr>
          <p:spPr>
            <a:xfrm rot="21552347">
              <a:off x="7161035" y="2321823"/>
              <a:ext cx="128922" cy="14738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sp>
        <p:nvSpPr>
          <p:cNvPr id="30" name="Oval 29">
            <a:extLst>
              <a:ext uri="{FF2B5EF4-FFF2-40B4-BE49-F238E27FC236}">
                <a16:creationId xmlns:a16="http://schemas.microsoft.com/office/drawing/2014/main" id="{1C3E4A34-7B1F-D401-305F-ED0168916745}"/>
              </a:ext>
            </a:extLst>
          </p:cNvPr>
          <p:cNvSpPr/>
          <p:nvPr/>
        </p:nvSpPr>
        <p:spPr>
          <a:xfrm rot="1734628">
            <a:off x="5330825" y="1887538"/>
            <a:ext cx="1695450" cy="4389437"/>
          </a:xfrm>
          <a:prstGeom prst="ellipse">
            <a:avLst/>
          </a:prstGeom>
          <a:noFill/>
          <a:ln w="38100">
            <a:solidFill>
              <a:srgbClr val="7F7F7F">
                <a:alpha val="50196"/>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nvGrpSpPr>
          <p:cNvPr id="37" name="Group 36">
            <a:extLst>
              <a:ext uri="{FF2B5EF4-FFF2-40B4-BE49-F238E27FC236}">
                <a16:creationId xmlns:a16="http://schemas.microsoft.com/office/drawing/2014/main" id="{CBDD16BA-DA81-6179-938C-73805FC1D868}"/>
              </a:ext>
            </a:extLst>
          </p:cNvPr>
          <p:cNvGrpSpPr>
            <a:grpSpLocks/>
          </p:cNvGrpSpPr>
          <p:nvPr/>
        </p:nvGrpSpPr>
        <p:grpSpPr bwMode="auto">
          <a:xfrm>
            <a:off x="3692525" y="3819525"/>
            <a:ext cx="374650" cy="355600"/>
            <a:chOff x="7161035" y="2217224"/>
            <a:chExt cx="375625" cy="355003"/>
          </a:xfrm>
        </p:grpSpPr>
        <p:pic>
          <p:nvPicPr>
            <p:cNvPr id="103462" name="Graphic 37" descr="Satellite">
              <a:extLst>
                <a:ext uri="{FF2B5EF4-FFF2-40B4-BE49-F238E27FC236}">
                  <a16:creationId xmlns:a16="http://schemas.microsoft.com/office/drawing/2014/main" id="{A55FDA35-10F3-5FBC-B43F-179091F22A6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646033">
              <a:off x="7172937" y="2217224"/>
              <a:ext cx="355003" cy="355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Oval 38">
              <a:extLst>
                <a:ext uri="{FF2B5EF4-FFF2-40B4-BE49-F238E27FC236}">
                  <a16:creationId xmlns:a16="http://schemas.microsoft.com/office/drawing/2014/main" id="{96858381-75B4-61B3-4130-BB6F76A5599C}"/>
                </a:ext>
              </a:extLst>
            </p:cNvPr>
            <p:cNvSpPr/>
            <p:nvPr/>
          </p:nvSpPr>
          <p:spPr>
            <a:xfrm rot="21552347">
              <a:off x="7161035" y="2321823"/>
              <a:ext cx="128923" cy="1473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sp>
        <p:nvSpPr>
          <p:cNvPr id="42" name="Oval 41">
            <a:extLst>
              <a:ext uri="{FF2B5EF4-FFF2-40B4-BE49-F238E27FC236}">
                <a16:creationId xmlns:a16="http://schemas.microsoft.com/office/drawing/2014/main" id="{D5652779-457C-20CD-3A29-D12BF0259EFC}"/>
              </a:ext>
            </a:extLst>
          </p:cNvPr>
          <p:cNvSpPr/>
          <p:nvPr/>
        </p:nvSpPr>
        <p:spPr>
          <a:xfrm rot="16200000">
            <a:off x="5300662" y="1946276"/>
            <a:ext cx="1724025" cy="4387850"/>
          </a:xfrm>
          <a:prstGeom prst="ellipse">
            <a:avLst/>
          </a:prstGeom>
          <a:noFill/>
          <a:ln w="38100">
            <a:solidFill>
              <a:srgbClr val="7F7F7F">
                <a:alpha val="50196"/>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2" name="Oval 11">
            <a:extLst>
              <a:ext uri="{FF2B5EF4-FFF2-40B4-BE49-F238E27FC236}">
                <a16:creationId xmlns:a16="http://schemas.microsoft.com/office/drawing/2014/main" id="{E0094E6B-C4C5-9151-EE70-D6DBB5126C6C}"/>
              </a:ext>
            </a:extLst>
          </p:cNvPr>
          <p:cNvSpPr/>
          <p:nvPr/>
        </p:nvSpPr>
        <p:spPr>
          <a:xfrm rot="2590727">
            <a:off x="6062663" y="295275"/>
            <a:ext cx="2332037" cy="5272088"/>
          </a:xfrm>
          <a:prstGeom prst="ellipse">
            <a:avLst/>
          </a:prstGeom>
          <a:noFill/>
          <a:ln w="38100">
            <a:solidFill>
              <a:srgbClr val="7F7F7F">
                <a:alpha val="50196"/>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nvGrpSpPr>
          <p:cNvPr id="13" name="Group 12">
            <a:extLst>
              <a:ext uri="{FF2B5EF4-FFF2-40B4-BE49-F238E27FC236}">
                <a16:creationId xmlns:a16="http://schemas.microsoft.com/office/drawing/2014/main" id="{CF63412B-D558-7DC7-2B6E-AB40827388C7}"/>
              </a:ext>
            </a:extLst>
          </p:cNvPr>
          <p:cNvGrpSpPr>
            <a:grpSpLocks/>
          </p:cNvGrpSpPr>
          <p:nvPr/>
        </p:nvGrpSpPr>
        <p:grpSpPr bwMode="auto">
          <a:xfrm>
            <a:off x="8870950" y="757238"/>
            <a:ext cx="376238" cy="354012"/>
            <a:chOff x="7161035" y="2217224"/>
            <a:chExt cx="375625" cy="355003"/>
          </a:xfrm>
        </p:grpSpPr>
        <p:pic>
          <p:nvPicPr>
            <p:cNvPr id="103460" name="Graphic 13" descr="Satellite">
              <a:extLst>
                <a:ext uri="{FF2B5EF4-FFF2-40B4-BE49-F238E27FC236}">
                  <a16:creationId xmlns:a16="http://schemas.microsoft.com/office/drawing/2014/main" id="{63844E51-8610-BBC8-7D15-7FD26033202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646033">
              <a:off x="7172931" y="2217224"/>
              <a:ext cx="355003" cy="355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Oval 14">
              <a:extLst>
                <a:ext uri="{FF2B5EF4-FFF2-40B4-BE49-F238E27FC236}">
                  <a16:creationId xmlns:a16="http://schemas.microsoft.com/office/drawing/2014/main" id="{12767B0F-E668-97E3-BC75-1143E9AA6BBE}"/>
                </a:ext>
              </a:extLst>
            </p:cNvPr>
            <p:cNvSpPr/>
            <p:nvPr/>
          </p:nvSpPr>
          <p:spPr>
            <a:xfrm rot="21552347">
              <a:off x="7161035" y="2322292"/>
              <a:ext cx="128378" cy="14645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sp>
        <p:nvSpPr>
          <p:cNvPr id="18" name="TextBox 17">
            <a:extLst>
              <a:ext uri="{FF2B5EF4-FFF2-40B4-BE49-F238E27FC236}">
                <a16:creationId xmlns:a16="http://schemas.microsoft.com/office/drawing/2014/main" id="{FDAD929F-9E2D-6A3A-6FFB-4B863B4587BB}"/>
              </a:ext>
            </a:extLst>
          </p:cNvPr>
          <p:cNvSpPr txBox="1">
            <a:spLocks noChangeArrowheads="1"/>
          </p:cNvSpPr>
          <p:nvPr/>
        </p:nvSpPr>
        <p:spPr bwMode="auto">
          <a:xfrm>
            <a:off x="5708650" y="412750"/>
            <a:ext cx="2433638"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HEO Highly Elliptical Orbit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Example Northern Hemisphere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0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telecommunications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12-hour orbit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 26,000km</a:t>
            </a:r>
          </a:p>
        </p:txBody>
      </p:sp>
      <p:sp>
        <p:nvSpPr>
          <p:cNvPr id="48" name="Moon 47">
            <a:extLst>
              <a:ext uri="{FF2B5EF4-FFF2-40B4-BE49-F238E27FC236}">
                <a16:creationId xmlns:a16="http://schemas.microsoft.com/office/drawing/2014/main" id="{D1A6AEFF-CAAE-DC3F-F238-BDBCFAE17360}"/>
              </a:ext>
            </a:extLst>
          </p:cNvPr>
          <p:cNvSpPr/>
          <p:nvPr/>
        </p:nvSpPr>
        <p:spPr>
          <a:xfrm rot="11407403">
            <a:off x="6043613" y="3490913"/>
            <a:ext cx="809625" cy="1450975"/>
          </a:xfrm>
          <a:prstGeom prst="moon">
            <a:avLst>
              <a:gd name="adj" fmla="val 875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49" name="Moon 48">
            <a:extLst>
              <a:ext uri="{FF2B5EF4-FFF2-40B4-BE49-F238E27FC236}">
                <a16:creationId xmlns:a16="http://schemas.microsoft.com/office/drawing/2014/main" id="{93A9D165-6A41-A937-F21E-9615A6913B9D}"/>
              </a:ext>
            </a:extLst>
          </p:cNvPr>
          <p:cNvSpPr/>
          <p:nvPr/>
        </p:nvSpPr>
        <p:spPr>
          <a:xfrm rot="11407403">
            <a:off x="6055678" y="3489960"/>
            <a:ext cx="749300" cy="1400175"/>
          </a:xfrm>
          <a:prstGeom prst="moon">
            <a:avLst>
              <a:gd name="adj" fmla="val 87500"/>
            </a:avLst>
          </a:prstGeom>
          <a:gradFill flip="none" rotWithShape="1">
            <a:gsLst>
              <a:gs pos="76000">
                <a:schemeClr val="tx1">
                  <a:lumMod val="85000"/>
                  <a:lumOff val="15000"/>
                </a:schemeClr>
              </a:gs>
              <a:gs pos="87000">
                <a:schemeClr val="accent1">
                  <a:lumMod val="60000"/>
                  <a:lumOff val="40000"/>
                </a:schemeClr>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5" name="Trapezoid 4">
            <a:extLst>
              <a:ext uri="{FF2B5EF4-FFF2-40B4-BE49-F238E27FC236}">
                <a16:creationId xmlns:a16="http://schemas.microsoft.com/office/drawing/2014/main" id="{615F6CB7-F84C-FB95-7187-1724CED4F8DF}"/>
              </a:ext>
            </a:extLst>
          </p:cNvPr>
          <p:cNvSpPr/>
          <p:nvPr/>
        </p:nvSpPr>
        <p:spPr>
          <a:xfrm rot="16664057">
            <a:off x="8589963" y="3665538"/>
            <a:ext cx="1603375" cy="1228725"/>
          </a:xfrm>
          <a:prstGeom prst="trapezoid">
            <a:avLst>
              <a:gd name="adj" fmla="val 2140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6" name="TextBox 5">
            <a:extLst>
              <a:ext uri="{FF2B5EF4-FFF2-40B4-BE49-F238E27FC236}">
                <a16:creationId xmlns:a16="http://schemas.microsoft.com/office/drawing/2014/main" id="{DDFDB801-C75D-8D0A-B684-13BC827901C6}"/>
              </a:ext>
            </a:extLst>
          </p:cNvPr>
          <p:cNvSpPr txBox="1"/>
          <p:nvPr/>
        </p:nvSpPr>
        <p:spPr>
          <a:xfrm>
            <a:off x="11298238" y="6011863"/>
            <a:ext cx="544512" cy="307975"/>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a:ln>
                  <a:noFill/>
                </a:ln>
                <a:solidFill>
                  <a:srgbClr val="000000"/>
                </a:solidFill>
                <a:effectLst/>
                <a:uLnTx/>
                <a:uFillTx/>
                <a:latin typeface="Arial"/>
                <a:ea typeface="+mn-ea"/>
                <a:cs typeface="Arial"/>
                <a:sym typeface="Arial"/>
              </a:rPr>
              <a:t>SES</a:t>
            </a:r>
          </a:p>
        </p:txBody>
      </p:sp>
      <p:sp>
        <p:nvSpPr>
          <p:cNvPr id="40" name="Rectangle 39">
            <a:extLst>
              <a:ext uri="{FF2B5EF4-FFF2-40B4-BE49-F238E27FC236}">
                <a16:creationId xmlns:a16="http://schemas.microsoft.com/office/drawing/2014/main" id="{D6092D4B-A0CB-9388-3FBD-06D82E1B7ADB}"/>
              </a:ext>
            </a:extLst>
          </p:cNvPr>
          <p:cNvSpPr>
            <a:spLocks noChangeArrowheads="1"/>
          </p:cNvSpPr>
          <p:nvPr/>
        </p:nvSpPr>
        <p:spPr bwMode="auto">
          <a:xfrm>
            <a:off x="8781337" y="5002794"/>
            <a:ext cx="287737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GEO Satellites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Feb to April, &amp; Sept to Oct.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rPr>
              <a:t>GEO orbits are in eclipse for up to ~ 70 mins, once per day. </a:t>
            </a:r>
          </a:p>
        </p:txBody>
      </p:sp>
      <p:grpSp>
        <p:nvGrpSpPr>
          <p:cNvPr id="34" name="Group 33">
            <a:extLst>
              <a:ext uri="{FF2B5EF4-FFF2-40B4-BE49-F238E27FC236}">
                <a16:creationId xmlns:a16="http://schemas.microsoft.com/office/drawing/2014/main" id="{89EF636D-F111-2F25-1793-0609F019E9F1}"/>
              </a:ext>
            </a:extLst>
          </p:cNvPr>
          <p:cNvGrpSpPr>
            <a:grpSpLocks/>
          </p:cNvGrpSpPr>
          <p:nvPr/>
        </p:nvGrpSpPr>
        <p:grpSpPr bwMode="auto">
          <a:xfrm>
            <a:off x="9890125" y="3613150"/>
            <a:ext cx="523875" cy="522288"/>
            <a:chOff x="8920282" y="4658999"/>
            <a:chExt cx="524003" cy="521225"/>
          </a:xfrm>
        </p:grpSpPr>
        <p:pic>
          <p:nvPicPr>
            <p:cNvPr id="103458" name="Graphic 34" descr="Satellite">
              <a:extLst>
                <a:ext uri="{FF2B5EF4-FFF2-40B4-BE49-F238E27FC236}">
                  <a16:creationId xmlns:a16="http://schemas.microsoft.com/office/drawing/2014/main" id="{3189A326-1318-5ED2-EF7E-6ABCF958BFD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719233">
              <a:off x="8966331" y="4680634"/>
              <a:ext cx="477954" cy="47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Oval 35">
              <a:extLst>
                <a:ext uri="{FF2B5EF4-FFF2-40B4-BE49-F238E27FC236}">
                  <a16:creationId xmlns:a16="http://schemas.microsoft.com/office/drawing/2014/main" id="{B0BE76CD-70D3-43E4-252B-21A11D476CD4}"/>
                </a:ext>
              </a:extLst>
            </p:cNvPr>
            <p:cNvSpPr/>
            <p:nvPr/>
          </p:nvSpPr>
          <p:spPr>
            <a:xfrm rot="377145">
              <a:off x="8920282" y="4779403"/>
              <a:ext cx="204838" cy="25189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31" name="Group 30">
            <a:extLst>
              <a:ext uri="{FF2B5EF4-FFF2-40B4-BE49-F238E27FC236}">
                <a16:creationId xmlns:a16="http://schemas.microsoft.com/office/drawing/2014/main" id="{04E70D44-427C-511C-0BE1-523C3946D355}"/>
              </a:ext>
            </a:extLst>
          </p:cNvPr>
          <p:cNvGrpSpPr>
            <a:grpSpLocks/>
          </p:cNvGrpSpPr>
          <p:nvPr/>
        </p:nvGrpSpPr>
        <p:grpSpPr bwMode="auto">
          <a:xfrm>
            <a:off x="9737725" y="3460750"/>
            <a:ext cx="523875" cy="522288"/>
            <a:chOff x="8920282" y="4658999"/>
            <a:chExt cx="524003" cy="521225"/>
          </a:xfrm>
        </p:grpSpPr>
        <p:pic>
          <p:nvPicPr>
            <p:cNvPr id="103456" name="Graphic 31" descr="Satellite">
              <a:extLst>
                <a:ext uri="{FF2B5EF4-FFF2-40B4-BE49-F238E27FC236}">
                  <a16:creationId xmlns:a16="http://schemas.microsoft.com/office/drawing/2014/main" id="{CC0CAAF5-7B27-078B-A7E9-984D555741C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719233">
              <a:off x="8966331" y="4680634"/>
              <a:ext cx="477954" cy="47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Oval 32">
              <a:extLst>
                <a:ext uri="{FF2B5EF4-FFF2-40B4-BE49-F238E27FC236}">
                  <a16:creationId xmlns:a16="http://schemas.microsoft.com/office/drawing/2014/main" id="{0A33CB90-D9CB-A778-F4A4-43002E48D698}"/>
                </a:ext>
              </a:extLst>
            </p:cNvPr>
            <p:cNvSpPr/>
            <p:nvPr/>
          </p:nvSpPr>
          <p:spPr>
            <a:xfrm rot="377145">
              <a:off x="8920282" y="4779403"/>
              <a:ext cx="204838" cy="25189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44" name="Group 43">
            <a:extLst>
              <a:ext uri="{FF2B5EF4-FFF2-40B4-BE49-F238E27FC236}">
                <a16:creationId xmlns:a16="http://schemas.microsoft.com/office/drawing/2014/main" id="{8303497B-0338-E7DA-184F-BE6B092A6EF4}"/>
              </a:ext>
            </a:extLst>
          </p:cNvPr>
          <p:cNvGrpSpPr>
            <a:grpSpLocks/>
          </p:cNvGrpSpPr>
          <p:nvPr/>
        </p:nvGrpSpPr>
        <p:grpSpPr bwMode="auto">
          <a:xfrm>
            <a:off x="9585325" y="3308350"/>
            <a:ext cx="523875" cy="522288"/>
            <a:chOff x="8920282" y="4658999"/>
            <a:chExt cx="524003" cy="521225"/>
          </a:xfrm>
        </p:grpSpPr>
        <p:pic>
          <p:nvPicPr>
            <p:cNvPr id="103454" name="Graphic 7" descr="Satellite">
              <a:extLst>
                <a:ext uri="{FF2B5EF4-FFF2-40B4-BE49-F238E27FC236}">
                  <a16:creationId xmlns:a16="http://schemas.microsoft.com/office/drawing/2014/main" id="{FD2923CA-3E99-5450-F2A0-82481888BF3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719233">
              <a:off x="8966331" y="4680634"/>
              <a:ext cx="477954" cy="47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val 8">
              <a:extLst>
                <a:ext uri="{FF2B5EF4-FFF2-40B4-BE49-F238E27FC236}">
                  <a16:creationId xmlns:a16="http://schemas.microsoft.com/office/drawing/2014/main" id="{36155A98-64EE-6C22-1561-89B9A931D157}"/>
                </a:ext>
              </a:extLst>
            </p:cNvPr>
            <p:cNvSpPr/>
            <p:nvPr/>
          </p:nvSpPr>
          <p:spPr>
            <a:xfrm rot="377145">
              <a:off x="8920282" y="4779403"/>
              <a:ext cx="204838" cy="25189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sp>
        <p:nvSpPr>
          <p:cNvPr id="14" name="Slide Number Placeholder 5">
            <a:extLst>
              <a:ext uri="{FF2B5EF4-FFF2-40B4-BE49-F238E27FC236}">
                <a16:creationId xmlns:a16="http://schemas.microsoft.com/office/drawing/2014/main" id="{D2979291-CAE0-5A91-A127-DAFB489772BE}"/>
              </a:ext>
            </a:extLst>
          </p:cNvPr>
          <p:cNvSpPr txBox="1">
            <a:spLocks/>
          </p:cNvSpPr>
          <p:nvPr/>
        </p:nvSpPr>
        <p:spPr>
          <a:xfrm>
            <a:off x="9948864" y="6663818"/>
            <a:ext cx="1494453" cy="161583"/>
          </a:xfrm>
          <a:prstGeom prst="rect">
            <a:avLst/>
          </a:prstGeom>
        </p:spPr>
        <p:txBody>
          <a:bodyPr vert="horz" wrap="square" lIns="0" tIns="0" rIns="0" bIns="0" rtlCol="0" anchor="ctr">
            <a:spAutoFit/>
          </a:bodyPr>
          <a:lstStyle>
            <a:defPPr>
              <a:defRPr lang="en-GB"/>
            </a:defPPr>
            <a:lvl1pPr algn="r" rtl="0" eaLnBrk="1" fontAlgn="auto" hangingPunct="1">
              <a:spcBef>
                <a:spcPts val="0"/>
              </a:spcBef>
              <a:spcAft>
                <a:spcPts val="0"/>
              </a:spcAft>
              <a:defRPr sz="1200" b="1" kern="1200">
                <a:solidFill>
                  <a:schemeClr val="tx1">
                    <a:lumMod val="85000"/>
                  </a:schemeClr>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51F38F8-E730-48C1-8E0C-DF4D6AD39B00}" type="slidenum">
              <a:rPr kumimoji="0" lang="en-GB" sz="105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t>5</a:t>
            </a:fld>
            <a:endParaRPr kumimoji="0" lang="en-GB" sz="105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6" name="Group 15">
            <a:extLst>
              <a:ext uri="{FF2B5EF4-FFF2-40B4-BE49-F238E27FC236}">
                <a16:creationId xmlns:a16="http://schemas.microsoft.com/office/drawing/2014/main" id="{93C42366-25DB-DD2A-2828-4492C127E662}"/>
              </a:ext>
            </a:extLst>
          </p:cNvPr>
          <p:cNvGrpSpPr>
            <a:grpSpLocks/>
          </p:cNvGrpSpPr>
          <p:nvPr/>
        </p:nvGrpSpPr>
        <p:grpSpPr bwMode="auto">
          <a:xfrm>
            <a:off x="4919663" y="2136775"/>
            <a:ext cx="376237" cy="354013"/>
            <a:chOff x="7161035" y="2217224"/>
            <a:chExt cx="375625" cy="355003"/>
          </a:xfrm>
        </p:grpSpPr>
        <p:pic>
          <p:nvPicPr>
            <p:cNvPr id="21" name="Graphic 15" descr="Satellite">
              <a:extLst>
                <a:ext uri="{FF2B5EF4-FFF2-40B4-BE49-F238E27FC236}">
                  <a16:creationId xmlns:a16="http://schemas.microsoft.com/office/drawing/2014/main" id="{718C7D75-5E2D-0403-AB9E-668A54A5719E}"/>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646033">
              <a:off x="7172931" y="2217224"/>
              <a:ext cx="355003" cy="355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Oval 25">
              <a:extLst>
                <a:ext uri="{FF2B5EF4-FFF2-40B4-BE49-F238E27FC236}">
                  <a16:creationId xmlns:a16="http://schemas.microsoft.com/office/drawing/2014/main" id="{7DCE4B06-E014-2FA1-41A8-BDD272A922DD}"/>
                </a:ext>
              </a:extLst>
            </p:cNvPr>
            <p:cNvSpPr/>
            <p:nvPr/>
          </p:nvSpPr>
          <p:spPr>
            <a:xfrm rot="21552347">
              <a:off x="7161035" y="2322292"/>
              <a:ext cx="128378" cy="146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27" name="Group 26">
            <a:extLst>
              <a:ext uri="{FF2B5EF4-FFF2-40B4-BE49-F238E27FC236}">
                <a16:creationId xmlns:a16="http://schemas.microsoft.com/office/drawing/2014/main" id="{23EE0167-C381-1488-F619-54A3864E2FDC}"/>
              </a:ext>
            </a:extLst>
          </p:cNvPr>
          <p:cNvGrpSpPr>
            <a:grpSpLocks/>
          </p:cNvGrpSpPr>
          <p:nvPr/>
        </p:nvGrpSpPr>
        <p:grpSpPr bwMode="auto">
          <a:xfrm>
            <a:off x="4861138" y="2150188"/>
            <a:ext cx="376237" cy="354013"/>
            <a:chOff x="7161035" y="2217224"/>
            <a:chExt cx="375625" cy="355003"/>
          </a:xfrm>
        </p:grpSpPr>
        <p:pic>
          <p:nvPicPr>
            <p:cNvPr id="28" name="Graphic 15" descr="Satellite">
              <a:extLst>
                <a:ext uri="{FF2B5EF4-FFF2-40B4-BE49-F238E27FC236}">
                  <a16:creationId xmlns:a16="http://schemas.microsoft.com/office/drawing/2014/main" id="{7AF84B16-6520-50AC-B22C-388E4211060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646033">
              <a:off x="7172931" y="2217224"/>
              <a:ext cx="355003" cy="355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Oval 31">
              <a:extLst>
                <a:ext uri="{FF2B5EF4-FFF2-40B4-BE49-F238E27FC236}">
                  <a16:creationId xmlns:a16="http://schemas.microsoft.com/office/drawing/2014/main" id="{DE268906-2A8E-F8D8-38B7-256E7D3B3627}"/>
                </a:ext>
              </a:extLst>
            </p:cNvPr>
            <p:cNvSpPr/>
            <p:nvPr/>
          </p:nvSpPr>
          <p:spPr>
            <a:xfrm rot="21552347">
              <a:off x="7161035" y="2322292"/>
              <a:ext cx="128378" cy="14645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45" name="Group 44">
            <a:extLst>
              <a:ext uri="{FF2B5EF4-FFF2-40B4-BE49-F238E27FC236}">
                <a16:creationId xmlns:a16="http://schemas.microsoft.com/office/drawing/2014/main" id="{123E6BED-2B83-3700-99C8-54801BEF4C62}"/>
              </a:ext>
            </a:extLst>
          </p:cNvPr>
          <p:cNvGrpSpPr>
            <a:grpSpLocks/>
          </p:cNvGrpSpPr>
          <p:nvPr/>
        </p:nvGrpSpPr>
        <p:grpSpPr bwMode="auto">
          <a:xfrm>
            <a:off x="7162138" y="2078038"/>
            <a:ext cx="374650" cy="355600"/>
            <a:chOff x="7161035" y="2217224"/>
            <a:chExt cx="375625" cy="355003"/>
          </a:xfrm>
        </p:grpSpPr>
        <p:pic>
          <p:nvPicPr>
            <p:cNvPr id="46" name="Graphic 25" descr="Satellite">
              <a:extLst>
                <a:ext uri="{FF2B5EF4-FFF2-40B4-BE49-F238E27FC236}">
                  <a16:creationId xmlns:a16="http://schemas.microsoft.com/office/drawing/2014/main" id="{815E9876-D37F-21B7-57B8-1BD2881469F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646033">
              <a:off x="7172937" y="2217224"/>
              <a:ext cx="355003" cy="355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Oval 49">
              <a:extLst>
                <a:ext uri="{FF2B5EF4-FFF2-40B4-BE49-F238E27FC236}">
                  <a16:creationId xmlns:a16="http://schemas.microsoft.com/office/drawing/2014/main" id="{E6533B47-1490-FB86-A86A-67B39776633E}"/>
                </a:ext>
              </a:extLst>
            </p:cNvPr>
            <p:cNvSpPr/>
            <p:nvPr/>
          </p:nvSpPr>
          <p:spPr>
            <a:xfrm rot="21552347">
              <a:off x="7161035" y="2321823"/>
              <a:ext cx="128922" cy="14738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51" name="Group 50">
            <a:extLst>
              <a:ext uri="{FF2B5EF4-FFF2-40B4-BE49-F238E27FC236}">
                <a16:creationId xmlns:a16="http://schemas.microsoft.com/office/drawing/2014/main" id="{260127AC-28F4-C9D1-6753-062FB3E130EA}"/>
              </a:ext>
            </a:extLst>
          </p:cNvPr>
          <p:cNvGrpSpPr>
            <a:grpSpLocks/>
          </p:cNvGrpSpPr>
          <p:nvPr/>
        </p:nvGrpSpPr>
        <p:grpSpPr bwMode="auto">
          <a:xfrm>
            <a:off x="7138988" y="2078038"/>
            <a:ext cx="374650" cy="355600"/>
            <a:chOff x="7161035" y="2217224"/>
            <a:chExt cx="375625" cy="355003"/>
          </a:xfrm>
        </p:grpSpPr>
        <p:pic>
          <p:nvPicPr>
            <p:cNvPr id="52" name="Graphic 25" descr="Satellite">
              <a:extLst>
                <a:ext uri="{FF2B5EF4-FFF2-40B4-BE49-F238E27FC236}">
                  <a16:creationId xmlns:a16="http://schemas.microsoft.com/office/drawing/2014/main" id="{51B38CE9-20A2-BCBE-D882-E8B9ACF6314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646033">
              <a:off x="7172937" y="2217224"/>
              <a:ext cx="355003" cy="355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Oval 52">
              <a:extLst>
                <a:ext uri="{FF2B5EF4-FFF2-40B4-BE49-F238E27FC236}">
                  <a16:creationId xmlns:a16="http://schemas.microsoft.com/office/drawing/2014/main" id="{3FE81278-2B18-4180-DA11-2D300B257A88}"/>
                </a:ext>
              </a:extLst>
            </p:cNvPr>
            <p:cNvSpPr/>
            <p:nvPr/>
          </p:nvSpPr>
          <p:spPr>
            <a:xfrm rot="21552347">
              <a:off x="7161035" y="2321823"/>
              <a:ext cx="128922" cy="14738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54" name="Group 53">
            <a:extLst>
              <a:ext uri="{FF2B5EF4-FFF2-40B4-BE49-F238E27FC236}">
                <a16:creationId xmlns:a16="http://schemas.microsoft.com/office/drawing/2014/main" id="{4A04FE94-65D6-E642-1C40-FFD259D451A4}"/>
              </a:ext>
            </a:extLst>
          </p:cNvPr>
          <p:cNvGrpSpPr>
            <a:grpSpLocks/>
          </p:cNvGrpSpPr>
          <p:nvPr/>
        </p:nvGrpSpPr>
        <p:grpSpPr bwMode="auto">
          <a:xfrm>
            <a:off x="3844925" y="3971925"/>
            <a:ext cx="374650" cy="355600"/>
            <a:chOff x="7161035" y="2217224"/>
            <a:chExt cx="375625" cy="355003"/>
          </a:xfrm>
        </p:grpSpPr>
        <p:pic>
          <p:nvPicPr>
            <p:cNvPr id="55" name="Graphic 37" descr="Satellite">
              <a:extLst>
                <a:ext uri="{FF2B5EF4-FFF2-40B4-BE49-F238E27FC236}">
                  <a16:creationId xmlns:a16="http://schemas.microsoft.com/office/drawing/2014/main" id="{4E596F66-C15A-5B59-95FD-90112E3C4D1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646033">
              <a:off x="7172937" y="2217224"/>
              <a:ext cx="355003" cy="355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Oval 55">
              <a:extLst>
                <a:ext uri="{FF2B5EF4-FFF2-40B4-BE49-F238E27FC236}">
                  <a16:creationId xmlns:a16="http://schemas.microsoft.com/office/drawing/2014/main" id="{7058F065-A67A-B494-F372-23D8228AFCAD}"/>
                </a:ext>
              </a:extLst>
            </p:cNvPr>
            <p:cNvSpPr/>
            <p:nvPr/>
          </p:nvSpPr>
          <p:spPr>
            <a:xfrm rot="21552347">
              <a:off x="7161035" y="2321823"/>
              <a:ext cx="128923" cy="1473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57" name="Group 56">
            <a:extLst>
              <a:ext uri="{FF2B5EF4-FFF2-40B4-BE49-F238E27FC236}">
                <a16:creationId xmlns:a16="http://schemas.microsoft.com/office/drawing/2014/main" id="{193FB239-0A96-F65E-A36D-E995ED9A0BDC}"/>
              </a:ext>
            </a:extLst>
          </p:cNvPr>
          <p:cNvGrpSpPr>
            <a:grpSpLocks/>
          </p:cNvGrpSpPr>
          <p:nvPr/>
        </p:nvGrpSpPr>
        <p:grpSpPr bwMode="auto">
          <a:xfrm>
            <a:off x="3997325" y="4124325"/>
            <a:ext cx="374650" cy="355600"/>
            <a:chOff x="7161035" y="2217224"/>
            <a:chExt cx="375625" cy="355003"/>
          </a:xfrm>
        </p:grpSpPr>
        <p:pic>
          <p:nvPicPr>
            <p:cNvPr id="58" name="Graphic 37" descr="Satellite">
              <a:extLst>
                <a:ext uri="{FF2B5EF4-FFF2-40B4-BE49-F238E27FC236}">
                  <a16:creationId xmlns:a16="http://schemas.microsoft.com/office/drawing/2014/main" id="{0D482ABD-B259-AC9E-7092-8D3993A8AD6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646033">
              <a:off x="7172937" y="2217224"/>
              <a:ext cx="355003" cy="355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Oval 58">
              <a:extLst>
                <a:ext uri="{FF2B5EF4-FFF2-40B4-BE49-F238E27FC236}">
                  <a16:creationId xmlns:a16="http://schemas.microsoft.com/office/drawing/2014/main" id="{F56EFC26-5BE6-714E-77E3-FBD2EF44AF66}"/>
                </a:ext>
              </a:extLst>
            </p:cNvPr>
            <p:cNvSpPr/>
            <p:nvPr/>
          </p:nvSpPr>
          <p:spPr>
            <a:xfrm rot="21552347">
              <a:off x="7161035" y="2321823"/>
              <a:ext cx="128923" cy="14739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grpSp>
        <p:nvGrpSpPr>
          <p:cNvPr id="60" name="Group 59">
            <a:extLst>
              <a:ext uri="{FF2B5EF4-FFF2-40B4-BE49-F238E27FC236}">
                <a16:creationId xmlns:a16="http://schemas.microsoft.com/office/drawing/2014/main" id="{55E166F9-449B-567A-C45B-7D11D29BA25C}"/>
              </a:ext>
            </a:extLst>
          </p:cNvPr>
          <p:cNvGrpSpPr>
            <a:grpSpLocks/>
          </p:cNvGrpSpPr>
          <p:nvPr/>
        </p:nvGrpSpPr>
        <p:grpSpPr bwMode="auto">
          <a:xfrm>
            <a:off x="9023350" y="909638"/>
            <a:ext cx="376238" cy="354012"/>
            <a:chOff x="7161035" y="2217224"/>
            <a:chExt cx="375625" cy="355003"/>
          </a:xfrm>
        </p:grpSpPr>
        <p:pic>
          <p:nvPicPr>
            <p:cNvPr id="61" name="Graphic 13" descr="Satellite">
              <a:extLst>
                <a:ext uri="{FF2B5EF4-FFF2-40B4-BE49-F238E27FC236}">
                  <a16:creationId xmlns:a16="http://schemas.microsoft.com/office/drawing/2014/main" id="{BC906D43-5B9B-0FD2-0AAB-7D1E26B4517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2646033">
              <a:off x="7172931" y="2217224"/>
              <a:ext cx="355003" cy="355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Oval 61">
              <a:extLst>
                <a:ext uri="{FF2B5EF4-FFF2-40B4-BE49-F238E27FC236}">
                  <a16:creationId xmlns:a16="http://schemas.microsoft.com/office/drawing/2014/main" id="{FD1A20D0-EA93-A0A9-E6E8-6CA037CE07A3}"/>
                </a:ext>
              </a:extLst>
            </p:cNvPr>
            <p:cNvSpPr/>
            <p:nvPr/>
          </p:nvSpPr>
          <p:spPr>
            <a:xfrm rot="21552347">
              <a:off x="7161035" y="2322292"/>
              <a:ext cx="128378" cy="14645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sym typeface="Arial"/>
              </a:endParaRPr>
            </a:p>
          </p:txBody>
        </p:sp>
      </p:grpSp>
      <p:sp>
        <p:nvSpPr>
          <p:cNvPr id="41" name="Footer Placeholder 8">
            <a:extLst>
              <a:ext uri="{FF2B5EF4-FFF2-40B4-BE49-F238E27FC236}">
                <a16:creationId xmlns:a16="http://schemas.microsoft.com/office/drawing/2014/main" id="{C462DB21-9E11-1ADD-A0BB-0BB098F5C9A1}"/>
              </a:ext>
            </a:extLst>
          </p:cNvPr>
          <p:cNvSpPr txBox="1">
            <a:spLocks/>
          </p:cNvSpPr>
          <p:nvPr/>
        </p:nvSpPr>
        <p:spPr>
          <a:xfrm>
            <a:off x="204386" y="6519862"/>
            <a:ext cx="1532985" cy="161571"/>
          </a:xfrm>
          <a:prstGeom prst="rect">
            <a:avLst/>
          </a:prstGeom>
        </p:spPr>
        <p:txBody>
          <a:bodyPr/>
          <a:lstStyle>
            <a:defPPr>
              <a:defRPr lang="en-GB"/>
            </a:defPPr>
            <a:lvl1pPr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1pPr>
            <a:lvl2pPr marL="4572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2pPr>
            <a:lvl3pPr marL="9144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3pPr>
            <a:lvl4pPr marL="13716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4pPr>
            <a:lvl5pPr marL="1828800" algn="l" rtl="0" eaLnBrk="0" fontAlgn="base" hangingPunct="0">
              <a:spcBef>
                <a:spcPct val="0"/>
              </a:spcBef>
              <a:spcAft>
                <a:spcPct val="0"/>
              </a:spcAft>
              <a:defRPr kern="1200">
                <a:solidFill>
                  <a:schemeClr val="tx1"/>
                </a:solidFill>
                <a:latin typeface="Gill Sans MT" panose="020B0502020104020203" pitchFamily="34" charset="0"/>
                <a:ea typeface="+mn-ea"/>
                <a:cs typeface="+mn-cs"/>
              </a:defRPr>
            </a:lvl5pPr>
            <a:lvl6pPr marL="2286000" algn="l" defTabSz="914400" rtl="0" eaLnBrk="1" latinLnBrk="0" hangingPunct="1">
              <a:defRPr kern="1200">
                <a:solidFill>
                  <a:schemeClr val="tx1"/>
                </a:solidFill>
                <a:latin typeface="Gill Sans MT" panose="020B0502020104020203" pitchFamily="34" charset="0"/>
                <a:ea typeface="+mn-ea"/>
                <a:cs typeface="+mn-cs"/>
              </a:defRPr>
            </a:lvl6pPr>
            <a:lvl7pPr marL="2743200" algn="l" defTabSz="914400" rtl="0" eaLnBrk="1" latinLnBrk="0" hangingPunct="1">
              <a:defRPr kern="1200">
                <a:solidFill>
                  <a:schemeClr val="tx1"/>
                </a:solidFill>
                <a:latin typeface="Gill Sans MT" panose="020B0502020104020203" pitchFamily="34" charset="0"/>
                <a:ea typeface="+mn-ea"/>
                <a:cs typeface="+mn-cs"/>
              </a:defRPr>
            </a:lvl7pPr>
            <a:lvl8pPr marL="3200400" algn="l" defTabSz="914400" rtl="0" eaLnBrk="1" latinLnBrk="0" hangingPunct="1">
              <a:defRPr kern="1200">
                <a:solidFill>
                  <a:schemeClr val="tx1"/>
                </a:solidFill>
                <a:latin typeface="Gill Sans MT" panose="020B0502020104020203" pitchFamily="34" charset="0"/>
                <a:ea typeface="+mn-ea"/>
                <a:cs typeface="+mn-cs"/>
              </a:defRPr>
            </a:lvl8pPr>
            <a:lvl9pPr marL="3657600" algn="l" defTabSz="914400" rtl="0" eaLnBrk="1" latinLnBrk="0" hangingPunct="1">
              <a:defRPr kern="1200">
                <a:solidFill>
                  <a:schemeClr val="tx1"/>
                </a:solidFill>
                <a:latin typeface="Gill Sans MT" panose="020B0502020104020203"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Gill Sans MT" panose="020B0502020104020203" pitchFamily="34" charset="0"/>
                <a:ea typeface="+mn-ea"/>
                <a:cs typeface="+mn-cs"/>
              </a:rPr>
              <a:t>© Patrick Wood. 2E0IFB.</a:t>
            </a:r>
          </a:p>
        </p:txBody>
      </p:sp>
      <p:pic>
        <p:nvPicPr>
          <p:cNvPr id="10" name="Picture 9" descr="RSGB GB2RS News Bulletin for 4th May 2025 | GB2RS">
            <a:extLst>
              <a:ext uri="{FF2B5EF4-FFF2-40B4-BE49-F238E27FC236}">
                <a16:creationId xmlns:a16="http://schemas.microsoft.com/office/drawing/2014/main" id="{463C3A49-ABB1-2B70-0305-081B028CB4D9}"/>
              </a:ext>
            </a:extLst>
          </p:cNvPr>
          <p:cNvPicPr>
            <a:picLocks noChangeAspect="1"/>
          </p:cNvPicPr>
          <p:nvPr/>
        </p:nvPicPr>
        <p:blipFill>
          <a:blip r:embed="rId5"/>
          <a:srcRect l="36499" r="36166"/>
          <a:stretch>
            <a:fillRect/>
          </a:stretch>
        </p:blipFill>
        <p:spPr>
          <a:xfrm>
            <a:off x="11750770" y="6013256"/>
            <a:ext cx="441230" cy="844744"/>
          </a:xfrm>
          <a:prstGeom prst="rect">
            <a:avLst/>
          </a:prstGeom>
        </p:spPr>
      </p:pic>
      <p:sp>
        <p:nvSpPr>
          <p:cNvPr id="3" name="TextBox 2">
            <a:extLst>
              <a:ext uri="{FF2B5EF4-FFF2-40B4-BE49-F238E27FC236}">
                <a16:creationId xmlns:a16="http://schemas.microsoft.com/office/drawing/2014/main" id="{B16EA915-97A3-7690-FFD9-DBD538DBB567}"/>
              </a:ext>
            </a:extLst>
          </p:cNvPr>
          <p:cNvSpPr txBox="1"/>
          <p:nvPr/>
        </p:nvSpPr>
        <p:spPr>
          <a:xfrm>
            <a:off x="8185811" y="4991922"/>
            <a:ext cx="3634740" cy="1477328"/>
          </a:xfrm>
          <a:prstGeom prst="rect">
            <a:avLst/>
          </a:prstGeom>
          <a:noFill/>
        </p:spPr>
        <p:txBody>
          <a:bodyPr wrap="square" rtlCol="0">
            <a:spAutoFit/>
          </a:bodyPr>
          <a:lstStyle/>
          <a:p>
            <a:r>
              <a:rPr lang="en-GB">
                <a:solidFill>
                  <a:schemeClr val="bg1"/>
                </a:solidFill>
              </a:rPr>
              <a:t>LEO Satellites:</a:t>
            </a:r>
          </a:p>
          <a:p>
            <a:r>
              <a:rPr lang="en-GB">
                <a:solidFill>
                  <a:schemeClr val="bg1"/>
                </a:solidFill>
              </a:rPr>
              <a:t>Used for communication, Earth Observation, Scientific satellites observing the Earth and Space Stations like the ISS. </a:t>
            </a:r>
          </a:p>
        </p:txBody>
      </p:sp>
      <p:sp>
        <p:nvSpPr>
          <p:cNvPr id="8" name="TextBox 7">
            <a:extLst>
              <a:ext uri="{FF2B5EF4-FFF2-40B4-BE49-F238E27FC236}">
                <a16:creationId xmlns:a16="http://schemas.microsoft.com/office/drawing/2014/main" id="{3707CCC8-0F63-93D8-4EC6-16556433B233}"/>
              </a:ext>
            </a:extLst>
          </p:cNvPr>
          <p:cNvSpPr txBox="1"/>
          <p:nvPr/>
        </p:nvSpPr>
        <p:spPr>
          <a:xfrm>
            <a:off x="8044738" y="4562127"/>
            <a:ext cx="3634740" cy="2062103"/>
          </a:xfrm>
          <a:prstGeom prst="rect">
            <a:avLst/>
          </a:prstGeom>
          <a:noFill/>
        </p:spPr>
        <p:txBody>
          <a:bodyPr wrap="square" rtlCol="0">
            <a:spAutoFit/>
          </a:bodyPr>
          <a:lstStyle/>
          <a:p>
            <a:r>
              <a:rPr lang="en-GB" sz="1600">
                <a:solidFill>
                  <a:schemeClr val="bg1"/>
                </a:solidFill>
              </a:rPr>
              <a:t>MEO Satellites</a:t>
            </a:r>
          </a:p>
          <a:p>
            <a:r>
              <a:rPr lang="en-GB" sz="1600">
                <a:solidFill>
                  <a:schemeClr val="bg1"/>
                </a:solidFill>
              </a:rPr>
              <a:t>Typically used for navigation systems, like Galileo, Europe’s Navigation system, 24 satellites + 6 spares in 3 orbital planes. Animation shows 3 sats per plane, an observer can always see multiple sats, giving more accurate positioning</a:t>
            </a:r>
          </a:p>
        </p:txBody>
      </p:sp>
      <p:sp>
        <p:nvSpPr>
          <p:cNvPr id="35" name="TextBox 34">
            <a:extLst>
              <a:ext uri="{FF2B5EF4-FFF2-40B4-BE49-F238E27FC236}">
                <a16:creationId xmlns:a16="http://schemas.microsoft.com/office/drawing/2014/main" id="{4D080B64-4F10-4204-D96F-1B154ADD7559}"/>
              </a:ext>
            </a:extLst>
          </p:cNvPr>
          <p:cNvSpPr txBox="1"/>
          <p:nvPr/>
        </p:nvSpPr>
        <p:spPr>
          <a:xfrm>
            <a:off x="8074900" y="4908549"/>
            <a:ext cx="3634740" cy="1569660"/>
          </a:xfrm>
          <a:prstGeom prst="rect">
            <a:avLst/>
          </a:prstGeom>
          <a:noFill/>
        </p:spPr>
        <p:txBody>
          <a:bodyPr wrap="square" rtlCol="0">
            <a:spAutoFit/>
          </a:bodyPr>
          <a:lstStyle/>
          <a:p>
            <a:r>
              <a:rPr lang="en-GB" sz="1600">
                <a:solidFill>
                  <a:schemeClr val="bg1"/>
                </a:solidFill>
              </a:rPr>
              <a:t>HEO Satellites</a:t>
            </a:r>
          </a:p>
          <a:p>
            <a:r>
              <a:rPr lang="en-GB" sz="1600">
                <a:solidFill>
                  <a:schemeClr val="bg1"/>
                </a:solidFill>
              </a:rPr>
              <a:t>An unusual orbit, typically used for communication, this example is for northern hemisphere comms, and typically several satellites are used so 1 is always above the horizon</a:t>
            </a:r>
          </a:p>
        </p:txBody>
      </p:sp>
      <p:sp>
        <p:nvSpPr>
          <p:cNvPr id="38" name="TextBox 37">
            <a:extLst>
              <a:ext uri="{FF2B5EF4-FFF2-40B4-BE49-F238E27FC236}">
                <a16:creationId xmlns:a16="http://schemas.microsoft.com/office/drawing/2014/main" id="{1EB8C015-C048-85A7-766A-FEA74EC9D2BB}"/>
              </a:ext>
            </a:extLst>
          </p:cNvPr>
          <p:cNvSpPr txBox="1"/>
          <p:nvPr/>
        </p:nvSpPr>
        <p:spPr>
          <a:xfrm>
            <a:off x="8128472" y="4822369"/>
            <a:ext cx="3634740" cy="1569660"/>
          </a:xfrm>
          <a:prstGeom prst="rect">
            <a:avLst/>
          </a:prstGeom>
          <a:noFill/>
        </p:spPr>
        <p:txBody>
          <a:bodyPr wrap="square" rtlCol="0">
            <a:spAutoFit/>
          </a:bodyPr>
          <a:lstStyle/>
          <a:p>
            <a:r>
              <a:rPr lang="en-GB" sz="1600">
                <a:solidFill>
                  <a:schemeClr val="bg1"/>
                </a:solidFill>
              </a:rPr>
              <a:t>GEO Satellites</a:t>
            </a:r>
          </a:p>
          <a:p>
            <a:r>
              <a:rPr lang="en-GB" sz="1600">
                <a:solidFill>
                  <a:schemeClr val="bg1"/>
                </a:solidFill>
              </a:rPr>
              <a:t>Used for global communications, the animation shows 3 satellites at 120 degrees apart giving the ability for global coverage but not so good for comms to the poles. </a:t>
            </a:r>
          </a:p>
        </p:txBody>
      </p:sp>
      <p:sp>
        <p:nvSpPr>
          <p:cNvPr id="103424" name="TextBox 103423">
            <a:extLst>
              <a:ext uri="{FF2B5EF4-FFF2-40B4-BE49-F238E27FC236}">
                <a16:creationId xmlns:a16="http://schemas.microsoft.com/office/drawing/2014/main" id="{88C27257-83EC-AECB-DF6B-9B29306DFEBF}"/>
              </a:ext>
            </a:extLst>
          </p:cNvPr>
          <p:cNvSpPr txBox="1"/>
          <p:nvPr/>
        </p:nvSpPr>
        <p:spPr>
          <a:xfrm>
            <a:off x="491254" y="1542942"/>
            <a:ext cx="2451755" cy="584775"/>
          </a:xfrm>
          <a:prstGeom prst="rect">
            <a:avLst/>
          </a:prstGeom>
          <a:noFill/>
        </p:spPr>
        <p:txBody>
          <a:bodyPr wrap="square" rtlCol="0">
            <a:spAutoFit/>
          </a:bodyPr>
          <a:lstStyle/>
          <a:p>
            <a:r>
              <a:rPr lang="en-GB" sz="1600">
                <a:solidFill>
                  <a:schemeClr val="bg1"/>
                </a:solidFill>
              </a:rPr>
              <a:t>CLICK MOUSE ONCE TO START ANIMATION</a:t>
            </a:r>
          </a:p>
        </p:txBody>
      </p:sp>
      <p:sp>
        <p:nvSpPr>
          <p:cNvPr id="103425" name="TextBox 103424">
            <a:extLst>
              <a:ext uri="{FF2B5EF4-FFF2-40B4-BE49-F238E27FC236}">
                <a16:creationId xmlns:a16="http://schemas.microsoft.com/office/drawing/2014/main" id="{D69F449B-580F-C7E1-0192-CE617A46E5DB}"/>
              </a:ext>
            </a:extLst>
          </p:cNvPr>
          <p:cNvSpPr txBox="1"/>
          <p:nvPr/>
        </p:nvSpPr>
        <p:spPr>
          <a:xfrm>
            <a:off x="491254" y="1542942"/>
            <a:ext cx="2451755" cy="584775"/>
          </a:xfrm>
          <a:prstGeom prst="rect">
            <a:avLst/>
          </a:prstGeom>
          <a:noFill/>
        </p:spPr>
        <p:txBody>
          <a:bodyPr wrap="square" rtlCol="0">
            <a:spAutoFit/>
          </a:bodyPr>
          <a:lstStyle/>
          <a:p>
            <a:r>
              <a:rPr lang="en-GB" sz="1600">
                <a:solidFill>
                  <a:schemeClr val="bg1"/>
                </a:solidFill>
              </a:rPr>
              <a:t>CLICK MOUSE ONCE TO SHOW MEO SATS</a:t>
            </a:r>
          </a:p>
        </p:txBody>
      </p:sp>
      <p:sp>
        <p:nvSpPr>
          <p:cNvPr id="103426" name="TextBox 103425">
            <a:extLst>
              <a:ext uri="{FF2B5EF4-FFF2-40B4-BE49-F238E27FC236}">
                <a16:creationId xmlns:a16="http://schemas.microsoft.com/office/drawing/2014/main" id="{80FB73DB-739F-C0B4-3DFB-5A673433123B}"/>
              </a:ext>
            </a:extLst>
          </p:cNvPr>
          <p:cNvSpPr txBox="1"/>
          <p:nvPr/>
        </p:nvSpPr>
        <p:spPr>
          <a:xfrm>
            <a:off x="491254" y="1542942"/>
            <a:ext cx="2451755" cy="584775"/>
          </a:xfrm>
          <a:prstGeom prst="rect">
            <a:avLst/>
          </a:prstGeom>
          <a:noFill/>
        </p:spPr>
        <p:txBody>
          <a:bodyPr wrap="square" rtlCol="0">
            <a:spAutoFit/>
          </a:bodyPr>
          <a:lstStyle/>
          <a:p>
            <a:r>
              <a:rPr lang="en-GB" sz="1600">
                <a:solidFill>
                  <a:schemeClr val="bg1"/>
                </a:solidFill>
              </a:rPr>
              <a:t>CLICK MOUSE ONCE TO SHOW HEO SATS</a:t>
            </a:r>
          </a:p>
        </p:txBody>
      </p:sp>
      <p:sp>
        <p:nvSpPr>
          <p:cNvPr id="103427" name="TextBox 103426">
            <a:extLst>
              <a:ext uri="{FF2B5EF4-FFF2-40B4-BE49-F238E27FC236}">
                <a16:creationId xmlns:a16="http://schemas.microsoft.com/office/drawing/2014/main" id="{689C4D24-D6D5-FF4E-C90E-33B229BFF9ED}"/>
              </a:ext>
            </a:extLst>
          </p:cNvPr>
          <p:cNvSpPr txBox="1"/>
          <p:nvPr/>
        </p:nvSpPr>
        <p:spPr>
          <a:xfrm>
            <a:off x="491254" y="1542942"/>
            <a:ext cx="2451755" cy="584775"/>
          </a:xfrm>
          <a:prstGeom prst="rect">
            <a:avLst/>
          </a:prstGeom>
          <a:noFill/>
        </p:spPr>
        <p:txBody>
          <a:bodyPr wrap="square" rtlCol="0">
            <a:spAutoFit/>
          </a:bodyPr>
          <a:lstStyle/>
          <a:p>
            <a:r>
              <a:rPr lang="en-GB" sz="1600">
                <a:solidFill>
                  <a:schemeClr val="bg1"/>
                </a:solidFill>
              </a:rPr>
              <a:t>CLICK MOUSE ONCE TO SHOW GEO SATS</a:t>
            </a:r>
          </a:p>
        </p:txBody>
      </p:sp>
      <p:sp>
        <p:nvSpPr>
          <p:cNvPr id="103428" name="TextBox 103427">
            <a:extLst>
              <a:ext uri="{FF2B5EF4-FFF2-40B4-BE49-F238E27FC236}">
                <a16:creationId xmlns:a16="http://schemas.microsoft.com/office/drawing/2014/main" id="{F57F928E-75A8-6FB8-566E-122BFCEE2E39}"/>
              </a:ext>
            </a:extLst>
          </p:cNvPr>
          <p:cNvSpPr txBox="1"/>
          <p:nvPr/>
        </p:nvSpPr>
        <p:spPr>
          <a:xfrm>
            <a:off x="500196" y="1541493"/>
            <a:ext cx="2451755" cy="1077218"/>
          </a:xfrm>
          <a:prstGeom prst="rect">
            <a:avLst/>
          </a:prstGeom>
          <a:noFill/>
        </p:spPr>
        <p:txBody>
          <a:bodyPr wrap="square" rtlCol="0">
            <a:spAutoFit/>
          </a:bodyPr>
          <a:lstStyle/>
          <a:p>
            <a:r>
              <a:rPr lang="en-GB" sz="1600">
                <a:solidFill>
                  <a:schemeClr val="bg1"/>
                </a:solidFill>
              </a:rPr>
              <a:t>CLICK MOUSE ONCE TO fade other sats &amp; show eclipse effect  on GEO Sats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repeatCount="indefinite" fill="hold" nodeType="withEffect">
                                  <p:stCondLst>
                                    <p:cond delay="0"/>
                                  </p:stCondLst>
                                  <p:childTnLst>
                                    <p:animMotion origin="layout" path="M -0.18997 3.33333E-6 L 8.33333E-7 3.33333E-6 " pathEditMode="relative" rAng="0" ptsTypes="AA">
                                      <p:cBhvr>
                                        <p:cTn id="6" dur="20000" fill="hold"/>
                                        <p:tgtEl>
                                          <p:spTgt spid="20"/>
                                        </p:tgtEl>
                                        <p:attrNameLst>
                                          <p:attrName>ppt_x</p:attrName>
                                          <p:attrName>ppt_y</p:attrName>
                                        </p:attrNameLst>
                                      </p:cBhvr>
                                      <p:rCtr x="9492" y="0"/>
                                    </p:animMotion>
                                  </p:childTnLst>
                                </p:cTn>
                              </p:par>
                              <p:par>
                                <p:cTn id="7" presetID="1" presetClass="entr" presetSubtype="0" fill="hold" grpId="0" nodeType="withEffect">
                                  <p:stCondLst>
                                    <p:cond delay="0"/>
                                  </p:stCondLst>
                                  <p:childTnLst>
                                    <p:set>
                                      <p:cBhvr>
                                        <p:cTn id="8" dur="1" fill="hold">
                                          <p:stCondLst>
                                            <p:cond delay="0"/>
                                          </p:stCondLst>
                                        </p:cTn>
                                        <p:tgtEl>
                                          <p:spTgt spid="1034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xit" presetSubtype="0" fill="hold" grpId="1" nodeType="withEffect">
                                  <p:stCondLst>
                                    <p:cond delay="0"/>
                                  </p:stCondLst>
                                  <p:childTnLst>
                                    <p:animEffect transition="out" filter="fade">
                                      <p:cBhvr>
                                        <p:cTn id="15" dur="500"/>
                                        <p:tgtEl>
                                          <p:spTgt spid="103424"/>
                                        </p:tgtEl>
                                      </p:cBhvr>
                                    </p:animEffect>
                                    <p:set>
                                      <p:cBhvr>
                                        <p:cTn id="16" dur="1" fill="hold">
                                          <p:stCondLst>
                                            <p:cond delay="499"/>
                                          </p:stCondLst>
                                        </p:cTn>
                                        <p:tgtEl>
                                          <p:spTgt spid="103424"/>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03425"/>
                                        </p:tgtEl>
                                        <p:attrNameLst>
                                          <p:attrName>style.visibility</p:attrName>
                                        </p:attrNameLst>
                                      </p:cBhvr>
                                      <p:to>
                                        <p:strVal val="visible"/>
                                      </p:to>
                                    </p:set>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childTnLst>
                                </p:cTn>
                              </p:par>
                              <p:par>
                                <p:cTn id="24" presetID="1" presetClass="path" presetSubtype="0" repeatCount="indefinite" fill="hold" nodeType="withEffect">
                                  <p:stCondLst>
                                    <p:cond delay="0"/>
                                  </p:stCondLst>
                                  <p:childTnLst>
                                    <p:animMotion origin="layout" path="M -0.00833 -0.03333 C -0.01927 -0.03727 -0.03112 0.01505 -0.03633 0.08588 C -0.04128 0.15648 -0.03867 0.21597 -0.0276 0.21852 C -0.01745 0.21921 -0.00352 0.16111 0.0026 0.09769 C 0.00586 0.02269 0.00156 -0.03194 -0.00833 -0.03333 Z " pathEditMode="fixed" rAng="480000" ptsTypes="AAAAA">
                                      <p:cBhvr>
                                        <p:cTn id="25" dur="1500" fill="hold"/>
                                        <p:tgtEl>
                                          <p:spTgt spid="19"/>
                                        </p:tgtEl>
                                        <p:attrNameLst>
                                          <p:attrName>ppt_x</p:attrName>
                                          <p:attrName>ppt_y</p:attrName>
                                        </p:attrNameLst>
                                      </p:cBhvr>
                                      <p:rCtr x="-872" y="12593"/>
                                    </p:animMotion>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mph" presetSubtype="2" fill="hold" grpId="2" nodeType="clickEffect">
                                  <p:stCondLst>
                                    <p:cond delay="0"/>
                                  </p:stCondLst>
                                  <p:childTnLst>
                                    <p:animClr clrSpc="rgb" dir="cw">
                                      <p:cBhvr override="childStyle">
                                        <p:cTn id="29" dur="2000" fill="hold"/>
                                        <p:tgtEl>
                                          <p:spTgt spid="24"/>
                                        </p:tgtEl>
                                        <p:attrNameLst>
                                          <p:attrName>style.color</p:attrName>
                                        </p:attrNameLst>
                                      </p:cBhvr>
                                      <p:to>
                                        <a:srgbClr val="006666"/>
                                      </p:to>
                                    </p:animClr>
                                  </p:childTnLst>
                                </p:cTn>
                              </p:par>
                              <p:par>
                                <p:cTn id="30" presetID="10" presetClass="exit" presetSubtype="0" fill="hold" grpId="1" nodeType="withEffect">
                                  <p:stCondLst>
                                    <p:cond delay="0"/>
                                  </p:stCondLst>
                                  <p:childTnLst>
                                    <p:animEffect transition="out" filter="fade">
                                      <p:cBhvr>
                                        <p:cTn id="31" dur="500"/>
                                        <p:tgtEl>
                                          <p:spTgt spid="3"/>
                                        </p:tgtEl>
                                      </p:cBhvr>
                                    </p:animEffect>
                                    <p:set>
                                      <p:cBhvr>
                                        <p:cTn id="32" dur="1" fill="hold">
                                          <p:stCondLst>
                                            <p:cond delay="499"/>
                                          </p:stCondLst>
                                        </p:cTn>
                                        <p:tgtEl>
                                          <p:spTgt spid="3"/>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103425"/>
                                        </p:tgtEl>
                                      </p:cBhvr>
                                    </p:animEffect>
                                    <p:set>
                                      <p:cBhvr>
                                        <p:cTn id="35" dur="1" fill="hold">
                                          <p:stCondLst>
                                            <p:cond delay="499"/>
                                          </p:stCondLst>
                                        </p:cTn>
                                        <p:tgtEl>
                                          <p:spTgt spid="103425"/>
                                        </p:tgtEl>
                                        <p:attrNameLst>
                                          <p:attrName>style.visibility</p:attrName>
                                        </p:attrNameLst>
                                      </p:cBhvr>
                                      <p:to>
                                        <p:strVal val="hidden"/>
                                      </p:to>
                                    </p:set>
                                  </p:childTnLst>
                                </p:cTn>
                              </p:par>
                              <p:par>
                                <p:cTn id="36" presetID="1" presetClass="entr" presetSubtype="0" fill="hold" grpId="0" nodeType="withEffect">
                                  <p:stCondLst>
                                    <p:cond delay="0"/>
                                  </p:stCondLst>
                                  <p:childTnLst>
                                    <p:set>
                                      <p:cBhvr>
                                        <p:cTn id="37" dur="1" fill="hold">
                                          <p:stCondLst>
                                            <p:cond delay="0"/>
                                          </p:stCondLst>
                                        </p:cTn>
                                        <p:tgtEl>
                                          <p:spTgt spid="103426"/>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childTnLst>
                                </p:cTn>
                              </p:par>
                              <p:par>
                                <p:cTn id="40" presetID="9" presetClass="emph" presetSubtype="0" nodeType="withEffect">
                                  <p:stCondLst>
                                    <p:cond delay="0"/>
                                  </p:stCondLst>
                                  <p:childTnLst>
                                    <p:set>
                                      <p:cBhvr>
                                        <p:cTn id="41" dur="indefinite"/>
                                        <p:tgtEl>
                                          <p:spTgt spid="19"/>
                                        </p:tgtEl>
                                        <p:attrNameLst>
                                          <p:attrName>style.opacity</p:attrName>
                                        </p:attrNameLst>
                                      </p:cBhvr>
                                      <p:to>
                                        <p:strVal val="0.5"/>
                                      </p:to>
                                    </p:set>
                                    <p:animEffect filter="image" prLst="opacity: 0.5">
                                      <p:cBhvr rctx="IE">
                                        <p:cTn id="42" dur="indefinite"/>
                                        <p:tgtEl>
                                          <p:spTgt spid="1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par>
                                <p:cTn id="46" presetID="10" presetClass="entr" presetSubtype="0" fill="hold" nodeType="with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500"/>
                                        <p:tgtEl>
                                          <p:spTgt spid="4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par>
                                <p:cTn id="55" presetID="10"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 presetClass="path" presetSubtype="0" repeatCount="indefinite" fill="hold" nodeType="withEffect">
                                  <p:stCondLst>
                                    <p:cond delay="0"/>
                                  </p:stCondLst>
                                  <p:childTnLst>
                                    <p:animMotion origin="layout" path="M -0.00807 0.00926 C 0.02552 -0.0287 0.09622 0.06366 0.14961 0.21435 C 0.20195 0.36459 0.21784 0.51875 0.18438 0.55718 C 0.15 0.59329 0.08099 0.5007 0.0276 0.35023 C -0.02526 0.19838 -0.04219 0.04699 -0.00807 0.00926 Z " pathEditMode="fixed" rAng="19680000" ptsTypes="AAAAA">
                                      <p:cBhvr>
                                        <p:cTn id="59" dur="7000" fill="hold"/>
                                        <p:tgtEl>
                                          <p:spTgt spid="43"/>
                                        </p:tgtEl>
                                        <p:attrNameLst>
                                          <p:attrName>ppt_x</p:attrName>
                                          <p:attrName>ppt_y</p:attrName>
                                        </p:attrNameLst>
                                      </p:cBhvr>
                                      <p:rCtr x="9674" y="27315"/>
                                    </p:animMotion>
                                  </p:childTnLst>
                                </p:cTn>
                              </p:par>
                              <p:par>
                                <p:cTn id="60" presetID="1" presetClass="entr" presetSubtype="0" fill="hold" nodeType="withEffect">
                                  <p:stCondLst>
                                    <p:cond delay="2000"/>
                                  </p:stCondLst>
                                  <p:childTnLst>
                                    <p:set>
                                      <p:cBhvr>
                                        <p:cTn id="61" dur="1" fill="hold">
                                          <p:stCondLst>
                                            <p:cond delay="0"/>
                                          </p:stCondLst>
                                        </p:cTn>
                                        <p:tgtEl>
                                          <p:spTgt spid="16"/>
                                        </p:tgtEl>
                                        <p:attrNameLst>
                                          <p:attrName>style.visibility</p:attrName>
                                        </p:attrNameLst>
                                      </p:cBhvr>
                                      <p:to>
                                        <p:strVal val="visible"/>
                                      </p:to>
                                    </p:set>
                                  </p:childTnLst>
                                </p:cTn>
                              </p:par>
                              <p:par>
                                <p:cTn id="62" presetID="10" presetClass="entr" presetSubtype="0" fill="hold" nodeType="withEffect">
                                  <p:stCondLst>
                                    <p:cond delay="200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childTnLst>
                                </p:cTn>
                              </p:par>
                              <p:par>
                                <p:cTn id="65" presetID="1" presetClass="path" presetSubtype="0" repeatCount="indefinite" fill="hold" nodeType="withEffect">
                                  <p:stCondLst>
                                    <p:cond delay="2000"/>
                                  </p:stCondLst>
                                  <p:childTnLst>
                                    <p:animMotion origin="layout" path="M -0.02174 -0.01273 C 0.01185 -0.0507 0.08255 0.04167 0.13581 0.1919 C 0.18828 0.34259 0.20378 0.49629 0.1707 0.53518 C 0.1362 0.57106 0.06732 0.4787 0.01393 0.32801 C -0.03893 0.17639 -0.05586 0.025 -0.02174 -0.01273 Z " pathEditMode="fixed" rAng="19680000" ptsTypes="AAAAA">
                                      <p:cBhvr>
                                        <p:cTn id="66" dur="7000" fill="hold"/>
                                        <p:tgtEl>
                                          <p:spTgt spid="16"/>
                                        </p:tgtEl>
                                        <p:attrNameLst>
                                          <p:attrName>ppt_x</p:attrName>
                                          <p:attrName>ppt_y</p:attrName>
                                        </p:attrNameLst>
                                      </p:cBhvr>
                                      <p:rCtr x="9674" y="27315"/>
                                    </p:animMotion>
                                  </p:childTnLst>
                                </p:cTn>
                              </p:par>
                              <p:par>
                                <p:cTn id="67" presetID="1" presetClass="entr" presetSubtype="0" fill="hold" nodeType="withEffect">
                                  <p:stCondLst>
                                    <p:cond delay="4000"/>
                                  </p:stCondLst>
                                  <p:childTnLst>
                                    <p:set>
                                      <p:cBhvr>
                                        <p:cTn id="68" dur="1" fill="hold">
                                          <p:stCondLst>
                                            <p:cond delay="0"/>
                                          </p:stCondLst>
                                        </p:cTn>
                                        <p:tgtEl>
                                          <p:spTgt spid="27"/>
                                        </p:tgtEl>
                                        <p:attrNameLst>
                                          <p:attrName>style.visibility</p:attrName>
                                        </p:attrNameLst>
                                      </p:cBhvr>
                                      <p:to>
                                        <p:strVal val="visible"/>
                                      </p:to>
                                    </p:set>
                                  </p:childTnLst>
                                </p:cTn>
                              </p:par>
                              <p:par>
                                <p:cTn id="69" presetID="10" presetClass="entr" presetSubtype="0" fill="hold" nodeType="withEffect">
                                  <p:stCondLst>
                                    <p:cond delay="400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par>
                                <p:cTn id="72" presetID="1" presetClass="path" presetSubtype="0" repeatCount="indefinite" fill="hold" nodeType="withEffect">
                                  <p:stCondLst>
                                    <p:cond delay="4000"/>
                                  </p:stCondLst>
                                  <p:childTnLst>
                                    <p:animMotion origin="layout" path="M -0.01536 -0.01181 C 0.01823 -0.04977 0.08893 0.04259 0.14219 0.19282 C 0.19466 0.34352 0.21016 0.49722 0.17709 0.53611 C 0.14258 0.57199 0.0737 0.47963 0.02032 0.32894 C -0.03255 0.17732 -0.04948 0.02593 -0.01536 -0.01181 Z " pathEditMode="fixed" rAng="19680000" ptsTypes="AAAAA">
                                      <p:cBhvr>
                                        <p:cTn id="73" dur="7000" fill="hold"/>
                                        <p:tgtEl>
                                          <p:spTgt spid="27"/>
                                        </p:tgtEl>
                                        <p:attrNameLst>
                                          <p:attrName>ppt_x</p:attrName>
                                          <p:attrName>ppt_y</p:attrName>
                                        </p:attrNameLst>
                                      </p:cBhvr>
                                      <p:rCtr x="9674" y="27315"/>
                                    </p:animMotion>
                                  </p:childTnLst>
                                </p:cTn>
                              </p:par>
                              <p:par>
                                <p:cTn id="74" presetID="10" presetClass="entr" presetSubtype="0" fill="hold"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500"/>
                                        <p:tgtEl>
                                          <p:spTgt spid="25"/>
                                        </p:tgtEl>
                                      </p:cBhvr>
                                    </p:animEffect>
                                  </p:childTnLst>
                                </p:cTn>
                              </p:par>
                              <p:par>
                                <p:cTn id="77" presetID="1" presetClass="path" presetSubtype="0" repeatCount="indefinite" fill="hold" nodeType="withEffect">
                                  <p:stCondLst>
                                    <p:cond delay="0"/>
                                  </p:stCondLst>
                                  <p:childTnLst>
                                    <p:animMotion origin="layout" path="M 2.91667E-6 -4.07407E-6 C 0.03398 0.03172 0.02252 0.1919 -0.02305 0.3426 C -0.07032 0.49838 -0.13646 0.60186 -0.17084 0.56968 C -0.20404 0.53681 -0.19271 0.38496 -0.14597 0.22778 C -0.09844 0.07084 -0.03399 -0.03426 2.91667E-6 -4.07407E-6 Z " pathEditMode="fixed" rAng="1680000" ptsTypes="AAAAA">
                                      <p:cBhvr>
                                        <p:cTn id="78" dur="7000" fill="hold"/>
                                        <p:tgtEl>
                                          <p:spTgt spid="25"/>
                                        </p:tgtEl>
                                        <p:attrNameLst>
                                          <p:attrName>ppt_x</p:attrName>
                                          <p:attrName>ppt_y</p:attrName>
                                        </p:attrNameLst>
                                      </p:cBhvr>
                                      <p:rCtr x="-8464" y="28542"/>
                                    </p:animMotion>
                                  </p:childTnLst>
                                </p:cTn>
                              </p:par>
                              <p:par>
                                <p:cTn id="79" presetID="10" presetClass="entr" presetSubtype="0" fill="hold" nodeType="withEffect">
                                  <p:stCondLst>
                                    <p:cond delay="200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500"/>
                                        <p:tgtEl>
                                          <p:spTgt spid="45"/>
                                        </p:tgtEl>
                                      </p:cBhvr>
                                    </p:animEffect>
                                  </p:childTnLst>
                                </p:cTn>
                              </p:par>
                              <p:par>
                                <p:cTn id="82" presetID="1" presetClass="path" presetSubtype="0" repeatCount="indefinite" fill="hold" nodeType="withEffect">
                                  <p:stCondLst>
                                    <p:cond delay="2000"/>
                                  </p:stCondLst>
                                  <p:childTnLst>
                                    <p:animMotion origin="layout" path="M -0.01445 -0.01991 C 0.01928 0.01157 0.00795 0.17175 -0.03763 0.32268 C -0.08502 0.478 -0.15117 0.58148 -0.18554 0.5493 C -0.21848 0.51666 -0.20703 0.36504 -0.16054 0.20787 C -0.11302 0.05092 -0.04856 -0.05417 -0.01445 -0.01991 Z " pathEditMode="fixed" rAng="1680000" ptsTypes="AAAAA">
                                      <p:cBhvr>
                                        <p:cTn id="83" dur="7000" fill="hold"/>
                                        <p:tgtEl>
                                          <p:spTgt spid="45"/>
                                        </p:tgtEl>
                                        <p:attrNameLst>
                                          <p:attrName>ppt_x</p:attrName>
                                          <p:attrName>ppt_y</p:attrName>
                                        </p:attrNameLst>
                                      </p:cBhvr>
                                      <p:rCtr x="-8464" y="28519"/>
                                    </p:animMotion>
                                  </p:childTnLst>
                                </p:cTn>
                              </p:par>
                              <p:par>
                                <p:cTn id="84" presetID="10" presetClass="entr" presetSubtype="0" fill="hold" nodeType="withEffect">
                                  <p:stCondLst>
                                    <p:cond delay="4000"/>
                                  </p:stCondLst>
                                  <p:childTnLst>
                                    <p:set>
                                      <p:cBhvr>
                                        <p:cTn id="85" dur="1" fill="hold">
                                          <p:stCondLst>
                                            <p:cond delay="0"/>
                                          </p:stCondLst>
                                        </p:cTn>
                                        <p:tgtEl>
                                          <p:spTgt spid="51"/>
                                        </p:tgtEl>
                                        <p:attrNameLst>
                                          <p:attrName>style.visibility</p:attrName>
                                        </p:attrNameLst>
                                      </p:cBhvr>
                                      <p:to>
                                        <p:strVal val="visible"/>
                                      </p:to>
                                    </p:set>
                                    <p:animEffect transition="in" filter="fade">
                                      <p:cBhvr>
                                        <p:cTn id="86" dur="500"/>
                                        <p:tgtEl>
                                          <p:spTgt spid="51"/>
                                        </p:tgtEl>
                                      </p:cBhvr>
                                    </p:animEffect>
                                  </p:childTnLst>
                                </p:cTn>
                              </p:par>
                              <p:par>
                                <p:cTn id="87" presetID="1" presetClass="path" presetSubtype="0" repeatCount="indefinite" fill="hold" nodeType="withEffect">
                                  <p:stCondLst>
                                    <p:cond delay="4000"/>
                                  </p:stCondLst>
                                  <p:childTnLst>
                                    <p:animMotion origin="layout" path="M -0.01432 -0.01829 C 0.0194 0.01319 0.00807 0.17337 -0.0375 0.3243 C -0.08489 0.47962 -0.15104 0.5831 -0.18542 0.55092 C -0.21836 0.51828 -0.2069 0.36666 -0.16042 0.20949 C -0.11289 0.05254 -0.04844 -0.05255 -0.01432 -0.01829 Z " pathEditMode="fixed" rAng="1680000" ptsTypes="AAAAA">
                                      <p:cBhvr>
                                        <p:cTn id="88" dur="7000" fill="hold"/>
                                        <p:tgtEl>
                                          <p:spTgt spid="51"/>
                                        </p:tgtEl>
                                        <p:attrNameLst>
                                          <p:attrName>ppt_x</p:attrName>
                                          <p:attrName>ppt_y</p:attrName>
                                        </p:attrNameLst>
                                      </p:cBhvr>
                                      <p:rCtr x="-8464" y="28519"/>
                                    </p:animMotion>
                                  </p:childTnLst>
                                </p:cTn>
                              </p:par>
                              <p:par>
                                <p:cTn id="89" presetID="10" presetClass="entr" presetSubtype="0" fill="hold" grpId="0" nodeType="with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500"/>
                                        <p:tgtEl>
                                          <p:spTgt spid="30"/>
                                        </p:tgtEl>
                                      </p:cBhvr>
                                    </p:animEffect>
                                  </p:childTnLst>
                                </p:cTn>
                              </p:par>
                              <p:par>
                                <p:cTn id="92" presetID="1" presetClass="path" presetSubtype="0" repeatCount="indefinite" fill="hold" nodeType="withEffect">
                                  <p:stCondLst>
                                    <p:cond delay="0"/>
                                  </p:stCondLst>
                                  <p:childTnLst>
                                    <p:animMotion origin="layout" path="M 0.01003 0.02061 C 0.00977 -0.04953 0.09128 -0.10625 0.19141 -0.10671 C 0.29089 -0.10601 0.37292 -0.04907 0.37344 0.02084 C 0.37253 0.09051 0.29167 0.14491 0.19167 0.14538 C 0.09115 0.14491 0.01003 0.09098 0.01003 0.02061 Z " pathEditMode="fixed" rAng="16200000" ptsTypes="AAAAA">
                                      <p:cBhvr>
                                        <p:cTn id="93" dur="7000" fill="hold"/>
                                        <p:tgtEl>
                                          <p:spTgt spid="37"/>
                                        </p:tgtEl>
                                        <p:attrNameLst>
                                          <p:attrName>ppt_x</p:attrName>
                                          <p:attrName>ppt_y</p:attrName>
                                        </p:attrNameLst>
                                      </p:cBhvr>
                                      <p:rCtr x="18164" y="-116"/>
                                    </p:animMotion>
                                  </p:childTnLst>
                                </p:cTn>
                              </p:par>
                              <p:par>
                                <p:cTn id="94" presetID="10" presetClass="entr" presetSubtype="0" fill="hold" nodeType="withEffect">
                                  <p:stCondLst>
                                    <p:cond delay="2000"/>
                                  </p:stCondLst>
                                  <p:childTnLst>
                                    <p:set>
                                      <p:cBhvr>
                                        <p:cTn id="95" dur="1" fill="hold">
                                          <p:stCondLst>
                                            <p:cond delay="0"/>
                                          </p:stCondLst>
                                        </p:cTn>
                                        <p:tgtEl>
                                          <p:spTgt spid="54"/>
                                        </p:tgtEl>
                                        <p:attrNameLst>
                                          <p:attrName>style.visibility</p:attrName>
                                        </p:attrNameLst>
                                      </p:cBhvr>
                                      <p:to>
                                        <p:strVal val="visible"/>
                                      </p:to>
                                    </p:set>
                                    <p:animEffect transition="in" filter="fade">
                                      <p:cBhvr>
                                        <p:cTn id="96" dur="500"/>
                                        <p:tgtEl>
                                          <p:spTgt spid="54"/>
                                        </p:tgtEl>
                                      </p:cBhvr>
                                    </p:animEffect>
                                  </p:childTnLst>
                                </p:cTn>
                              </p:par>
                              <p:par>
                                <p:cTn id="97" presetID="10" presetClass="entr" presetSubtype="0" fill="hold" nodeType="withEffect">
                                  <p:stCondLst>
                                    <p:cond delay="2000"/>
                                  </p:stCondLst>
                                  <p:childTnLst>
                                    <p:set>
                                      <p:cBhvr>
                                        <p:cTn id="98" dur="1" fill="hold">
                                          <p:stCondLst>
                                            <p:cond delay="0"/>
                                          </p:stCondLst>
                                        </p:cTn>
                                        <p:tgtEl>
                                          <p:spTgt spid="54"/>
                                        </p:tgtEl>
                                        <p:attrNameLst>
                                          <p:attrName>style.visibility</p:attrName>
                                        </p:attrNameLst>
                                      </p:cBhvr>
                                      <p:to>
                                        <p:strVal val="visible"/>
                                      </p:to>
                                    </p:set>
                                    <p:animEffect transition="in" filter="fade">
                                      <p:cBhvr>
                                        <p:cTn id="99" dur="500"/>
                                        <p:tgtEl>
                                          <p:spTgt spid="54"/>
                                        </p:tgtEl>
                                      </p:cBhvr>
                                    </p:animEffect>
                                  </p:childTnLst>
                                </p:cTn>
                              </p:par>
                              <p:par>
                                <p:cTn id="100" presetID="1" presetClass="path" presetSubtype="0" repeatCount="indefinite" fill="hold" nodeType="withEffect">
                                  <p:stCondLst>
                                    <p:cond delay="2000"/>
                                  </p:stCondLst>
                                  <p:childTnLst>
                                    <p:animMotion origin="layout" path="M -0.00143 -0.00254 C -0.00169 -0.07268 0.07982 -0.1294 0.17995 -0.12986 C 0.27943 -0.12916 0.36146 -0.07222 0.36198 -0.00231 C 0.36107 0.06736 0.28021 0.12176 0.18021 0.12222 C 0.07969 0.12176 -0.00143 0.06783 -0.00143 -0.00254 Z " pathEditMode="fixed" rAng="16200000" ptsTypes="AAAAA">
                                      <p:cBhvr>
                                        <p:cTn id="101" dur="7000" fill="hold"/>
                                        <p:tgtEl>
                                          <p:spTgt spid="54"/>
                                        </p:tgtEl>
                                        <p:attrNameLst>
                                          <p:attrName>ppt_x</p:attrName>
                                          <p:attrName>ppt_y</p:attrName>
                                        </p:attrNameLst>
                                      </p:cBhvr>
                                      <p:rCtr x="18164" y="-116"/>
                                    </p:animMotion>
                                  </p:childTnLst>
                                </p:cTn>
                              </p:par>
                              <p:par>
                                <p:cTn id="102" presetID="10" presetClass="entr" presetSubtype="0" fill="hold" nodeType="withEffect">
                                  <p:stCondLst>
                                    <p:cond delay="4000"/>
                                  </p:stCondLst>
                                  <p:childTnLst>
                                    <p:set>
                                      <p:cBhvr>
                                        <p:cTn id="103" dur="1" fill="hold">
                                          <p:stCondLst>
                                            <p:cond delay="0"/>
                                          </p:stCondLst>
                                        </p:cTn>
                                        <p:tgtEl>
                                          <p:spTgt spid="57"/>
                                        </p:tgtEl>
                                        <p:attrNameLst>
                                          <p:attrName>style.visibility</p:attrName>
                                        </p:attrNameLst>
                                      </p:cBhvr>
                                      <p:to>
                                        <p:strVal val="visible"/>
                                      </p:to>
                                    </p:set>
                                    <p:animEffect transition="in" filter="fade">
                                      <p:cBhvr>
                                        <p:cTn id="104" dur="500"/>
                                        <p:tgtEl>
                                          <p:spTgt spid="57"/>
                                        </p:tgtEl>
                                      </p:cBhvr>
                                    </p:animEffect>
                                  </p:childTnLst>
                                </p:cTn>
                              </p:par>
                              <p:par>
                                <p:cTn id="105" presetID="10" presetClass="entr" presetSubtype="0" fill="hold" nodeType="withEffect">
                                  <p:stCondLst>
                                    <p:cond delay="4000"/>
                                  </p:stCondLst>
                                  <p:childTnLst>
                                    <p:set>
                                      <p:cBhvr>
                                        <p:cTn id="106" dur="1" fill="hold">
                                          <p:stCondLst>
                                            <p:cond delay="0"/>
                                          </p:stCondLst>
                                        </p:cTn>
                                        <p:tgtEl>
                                          <p:spTgt spid="57"/>
                                        </p:tgtEl>
                                        <p:attrNameLst>
                                          <p:attrName>style.visibility</p:attrName>
                                        </p:attrNameLst>
                                      </p:cBhvr>
                                      <p:to>
                                        <p:strVal val="visible"/>
                                      </p:to>
                                    </p:set>
                                    <p:animEffect transition="in" filter="fade">
                                      <p:cBhvr>
                                        <p:cTn id="107" dur="500"/>
                                        <p:tgtEl>
                                          <p:spTgt spid="57"/>
                                        </p:tgtEl>
                                      </p:cBhvr>
                                    </p:animEffect>
                                  </p:childTnLst>
                                </p:cTn>
                              </p:par>
                              <p:par>
                                <p:cTn id="108" presetID="1" presetClass="path" presetSubtype="0" repeatCount="indefinite" fill="hold" nodeType="withEffect">
                                  <p:stCondLst>
                                    <p:cond delay="4000"/>
                                  </p:stCondLst>
                                  <p:childTnLst>
                                    <p:animMotion origin="layout" path="M -0.01615 -0.02685 C -0.01641 -0.09699 0.0651 -0.1537 0.16523 -0.15416 C 0.26471 -0.15347 0.34674 -0.09652 0.34726 -0.02662 C 0.34635 0.04306 0.26549 0.09746 0.16549 0.09792 C 0.06497 0.09746 -0.01615 0.04352 -0.01615 -0.02685 Z " pathEditMode="fixed" rAng="16200000" ptsTypes="AAAAA">
                                      <p:cBhvr>
                                        <p:cTn id="109" dur="7000" fill="hold"/>
                                        <p:tgtEl>
                                          <p:spTgt spid="57"/>
                                        </p:tgtEl>
                                        <p:attrNameLst>
                                          <p:attrName>ppt_x</p:attrName>
                                          <p:attrName>ppt_y</p:attrName>
                                        </p:attrNameLst>
                                      </p:cBhvr>
                                      <p:rCtr x="18164" y="-116"/>
                                    </p:animMotion>
                                  </p:childTnLst>
                                </p:cTn>
                              </p:par>
                              <p:par>
                                <p:cTn id="110" presetID="10" presetClass="entr" presetSubtype="0" fill="hold" nodeType="withEffect">
                                  <p:stCondLst>
                                    <p:cond delay="0"/>
                                  </p:stCondLst>
                                  <p:childTnLst>
                                    <p:set>
                                      <p:cBhvr>
                                        <p:cTn id="111" dur="1" fill="hold">
                                          <p:stCondLst>
                                            <p:cond delay="0"/>
                                          </p:stCondLst>
                                        </p:cTn>
                                        <p:tgtEl>
                                          <p:spTgt spid="37"/>
                                        </p:tgtEl>
                                        <p:attrNameLst>
                                          <p:attrName>style.visibility</p:attrName>
                                        </p:attrNameLst>
                                      </p:cBhvr>
                                      <p:to>
                                        <p:strVal val="visible"/>
                                      </p:to>
                                    </p:set>
                                    <p:animEffect transition="in" filter="fade">
                                      <p:cBhvr>
                                        <p:cTn id="112" dur="500"/>
                                        <p:tgtEl>
                                          <p:spTgt spid="37"/>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12"/>
                                        </p:tgtEl>
                                        <p:attrNameLst>
                                          <p:attrName>style.visibility</p:attrName>
                                        </p:attrNameLst>
                                      </p:cBhvr>
                                      <p:to>
                                        <p:strVal val="visible"/>
                                      </p:to>
                                    </p:set>
                                    <p:animEffect transition="in" filter="fade">
                                      <p:cBhvr>
                                        <p:cTn id="117" dur="500"/>
                                        <p:tgtEl>
                                          <p:spTgt spid="12"/>
                                        </p:tgtEl>
                                      </p:cBhvr>
                                    </p:animEffect>
                                  </p:childTnLst>
                                </p:cTn>
                              </p:par>
                              <p:par>
                                <p:cTn id="118" presetID="10" presetClass="exit" presetSubtype="0" fill="hold" grpId="1" nodeType="withEffect">
                                  <p:stCondLst>
                                    <p:cond delay="0"/>
                                  </p:stCondLst>
                                  <p:childTnLst>
                                    <p:animEffect transition="out" filter="fade">
                                      <p:cBhvr>
                                        <p:cTn id="119" dur="500"/>
                                        <p:tgtEl>
                                          <p:spTgt spid="103426"/>
                                        </p:tgtEl>
                                      </p:cBhvr>
                                    </p:animEffect>
                                    <p:set>
                                      <p:cBhvr>
                                        <p:cTn id="120" dur="1" fill="hold">
                                          <p:stCondLst>
                                            <p:cond delay="499"/>
                                          </p:stCondLst>
                                        </p:cTn>
                                        <p:tgtEl>
                                          <p:spTgt spid="103426"/>
                                        </p:tgtEl>
                                        <p:attrNameLst>
                                          <p:attrName>style.visibility</p:attrName>
                                        </p:attrNameLst>
                                      </p:cBhvr>
                                      <p:to>
                                        <p:strVal val="hidden"/>
                                      </p:to>
                                    </p:set>
                                  </p:childTnLst>
                                </p:cTn>
                              </p:par>
                              <p:par>
                                <p:cTn id="121" presetID="1" presetClass="entr" presetSubtype="0" fill="hold" grpId="0" nodeType="withEffect">
                                  <p:stCondLst>
                                    <p:cond delay="0"/>
                                  </p:stCondLst>
                                  <p:childTnLst>
                                    <p:set>
                                      <p:cBhvr>
                                        <p:cTn id="122" dur="1" fill="hold">
                                          <p:stCondLst>
                                            <p:cond delay="0"/>
                                          </p:stCondLst>
                                        </p:cTn>
                                        <p:tgtEl>
                                          <p:spTgt spid="103427"/>
                                        </p:tgtEl>
                                        <p:attrNameLst>
                                          <p:attrName>style.visibility</p:attrName>
                                        </p:attrNameLst>
                                      </p:cBhvr>
                                      <p:to>
                                        <p:strVal val="visible"/>
                                      </p:to>
                                    </p:set>
                                  </p:childTnLst>
                                </p:cTn>
                              </p:par>
                              <p:par>
                                <p:cTn id="123" presetID="10" presetClass="exit" presetSubtype="0" fill="hold" grpId="1" nodeType="withEffect">
                                  <p:stCondLst>
                                    <p:cond delay="0"/>
                                  </p:stCondLst>
                                  <p:childTnLst>
                                    <p:animEffect transition="out" filter="fade">
                                      <p:cBhvr>
                                        <p:cTn id="124" dur="500"/>
                                        <p:tgtEl>
                                          <p:spTgt spid="8"/>
                                        </p:tgtEl>
                                      </p:cBhvr>
                                    </p:animEffect>
                                    <p:set>
                                      <p:cBhvr>
                                        <p:cTn id="125" dur="1" fill="hold">
                                          <p:stCondLst>
                                            <p:cond delay="499"/>
                                          </p:stCondLst>
                                        </p:cTn>
                                        <p:tgtEl>
                                          <p:spTgt spid="8"/>
                                        </p:tgtEl>
                                        <p:attrNameLst>
                                          <p:attrName>style.visibility</p:attrName>
                                        </p:attrNameLst>
                                      </p:cBhvr>
                                      <p:to>
                                        <p:strVal val="hidden"/>
                                      </p:to>
                                    </p:set>
                                  </p:childTnLst>
                                </p:cTn>
                              </p:par>
                              <p:par>
                                <p:cTn id="126" presetID="1" presetClass="entr" presetSubtype="0" fill="hold" grpId="0" nodeType="withEffect">
                                  <p:stCondLst>
                                    <p:cond delay="0"/>
                                  </p:stCondLst>
                                  <p:childTnLst>
                                    <p:set>
                                      <p:cBhvr>
                                        <p:cTn id="127" dur="1" fill="hold">
                                          <p:stCondLst>
                                            <p:cond delay="0"/>
                                          </p:stCondLst>
                                        </p:cTn>
                                        <p:tgtEl>
                                          <p:spTgt spid="35"/>
                                        </p:tgtEl>
                                        <p:attrNameLst>
                                          <p:attrName>style.visibility</p:attrName>
                                        </p:attrNameLst>
                                      </p:cBhvr>
                                      <p:to>
                                        <p:strVal val="visible"/>
                                      </p:to>
                                    </p:set>
                                  </p:childTnLst>
                                </p:cTn>
                              </p:par>
                              <p:par>
                                <p:cTn id="128" presetID="3" presetClass="emph" presetSubtype="2" fill="hold" grpId="2" nodeType="withEffect">
                                  <p:stCondLst>
                                    <p:cond delay="0"/>
                                  </p:stCondLst>
                                  <p:childTnLst>
                                    <p:animClr clrSpc="rgb" dir="cw">
                                      <p:cBhvr override="childStyle">
                                        <p:cTn id="129" dur="2000" fill="hold"/>
                                        <p:tgtEl>
                                          <p:spTgt spid="23"/>
                                        </p:tgtEl>
                                        <p:attrNameLst>
                                          <p:attrName>style.color</p:attrName>
                                        </p:attrNameLst>
                                      </p:cBhvr>
                                      <p:to>
                                        <a:srgbClr val="000099"/>
                                      </p:to>
                                    </p:animClr>
                                  </p:childTnLst>
                                </p:cTn>
                              </p:par>
                              <p:par>
                                <p:cTn id="130" presetID="9" presetClass="emph" presetSubtype="0" nodeType="withEffect">
                                  <p:stCondLst>
                                    <p:cond delay="0"/>
                                  </p:stCondLst>
                                  <p:childTnLst>
                                    <p:set>
                                      <p:cBhvr>
                                        <p:cTn id="131" dur="indefinite"/>
                                        <p:tgtEl>
                                          <p:spTgt spid="37"/>
                                        </p:tgtEl>
                                        <p:attrNameLst>
                                          <p:attrName>style.opacity</p:attrName>
                                        </p:attrNameLst>
                                      </p:cBhvr>
                                      <p:to>
                                        <p:strVal val="0.5"/>
                                      </p:to>
                                    </p:set>
                                    <p:animEffect filter="image" prLst="opacity: 0.5">
                                      <p:cBhvr rctx="IE">
                                        <p:cTn id="132" dur="indefinite"/>
                                        <p:tgtEl>
                                          <p:spTgt spid="37"/>
                                        </p:tgtEl>
                                      </p:cBhvr>
                                    </p:animEffect>
                                  </p:childTnLst>
                                </p:cTn>
                              </p:par>
                              <p:par>
                                <p:cTn id="133" presetID="9" presetClass="emph" presetSubtype="0" nodeType="withEffect">
                                  <p:stCondLst>
                                    <p:cond delay="0"/>
                                  </p:stCondLst>
                                  <p:childTnLst>
                                    <p:set>
                                      <p:cBhvr>
                                        <p:cTn id="134" dur="indefinite"/>
                                        <p:tgtEl>
                                          <p:spTgt spid="25"/>
                                        </p:tgtEl>
                                        <p:attrNameLst>
                                          <p:attrName>style.opacity</p:attrName>
                                        </p:attrNameLst>
                                      </p:cBhvr>
                                      <p:to>
                                        <p:strVal val="0.5"/>
                                      </p:to>
                                    </p:set>
                                    <p:animEffect filter="image" prLst="opacity: 0.5">
                                      <p:cBhvr rctx="IE">
                                        <p:cTn id="135" dur="indefinite"/>
                                        <p:tgtEl>
                                          <p:spTgt spid="25"/>
                                        </p:tgtEl>
                                      </p:cBhvr>
                                    </p:animEffect>
                                  </p:childTnLst>
                                </p:cTn>
                              </p:par>
                              <p:par>
                                <p:cTn id="136" presetID="9" presetClass="emph" presetSubtype="0" nodeType="withEffect">
                                  <p:stCondLst>
                                    <p:cond delay="0"/>
                                  </p:stCondLst>
                                  <p:childTnLst>
                                    <p:set>
                                      <p:cBhvr>
                                        <p:cTn id="137" dur="indefinite"/>
                                        <p:tgtEl>
                                          <p:spTgt spid="43"/>
                                        </p:tgtEl>
                                        <p:attrNameLst>
                                          <p:attrName>style.opacity</p:attrName>
                                        </p:attrNameLst>
                                      </p:cBhvr>
                                      <p:to>
                                        <p:strVal val="0.5"/>
                                      </p:to>
                                    </p:set>
                                    <p:animEffect filter="image" prLst="opacity: 0.5">
                                      <p:cBhvr rctx="IE">
                                        <p:cTn id="138" dur="indefinite"/>
                                        <p:tgtEl>
                                          <p:spTgt spid="43"/>
                                        </p:tgtEl>
                                      </p:cBhvr>
                                    </p:animEffect>
                                  </p:childTnLst>
                                </p:cTn>
                              </p:par>
                              <p:par>
                                <p:cTn id="139" presetID="9" presetClass="emph" presetSubtype="0" nodeType="withEffect">
                                  <p:stCondLst>
                                    <p:cond delay="0"/>
                                  </p:stCondLst>
                                  <p:childTnLst>
                                    <p:set>
                                      <p:cBhvr>
                                        <p:cTn id="140" dur="indefinite"/>
                                        <p:tgtEl>
                                          <p:spTgt spid="16"/>
                                        </p:tgtEl>
                                        <p:attrNameLst>
                                          <p:attrName>style.opacity</p:attrName>
                                        </p:attrNameLst>
                                      </p:cBhvr>
                                      <p:to>
                                        <p:strVal val="0.5"/>
                                      </p:to>
                                    </p:set>
                                    <p:animEffect filter="image" prLst="opacity: 0.5">
                                      <p:cBhvr rctx="IE">
                                        <p:cTn id="141" dur="indefinite"/>
                                        <p:tgtEl>
                                          <p:spTgt spid="16"/>
                                        </p:tgtEl>
                                      </p:cBhvr>
                                    </p:animEffect>
                                  </p:childTnLst>
                                </p:cTn>
                              </p:par>
                              <p:par>
                                <p:cTn id="142" presetID="9" presetClass="emph" presetSubtype="0" nodeType="withEffect">
                                  <p:stCondLst>
                                    <p:cond delay="0"/>
                                  </p:stCondLst>
                                  <p:childTnLst>
                                    <p:set>
                                      <p:cBhvr>
                                        <p:cTn id="143" dur="indefinite"/>
                                        <p:tgtEl>
                                          <p:spTgt spid="27"/>
                                        </p:tgtEl>
                                        <p:attrNameLst>
                                          <p:attrName>style.opacity</p:attrName>
                                        </p:attrNameLst>
                                      </p:cBhvr>
                                      <p:to>
                                        <p:strVal val="0.5"/>
                                      </p:to>
                                    </p:set>
                                    <p:animEffect filter="image" prLst="opacity: 0.5">
                                      <p:cBhvr rctx="IE">
                                        <p:cTn id="144" dur="indefinite"/>
                                        <p:tgtEl>
                                          <p:spTgt spid="27"/>
                                        </p:tgtEl>
                                      </p:cBhvr>
                                    </p:animEffect>
                                  </p:childTnLst>
                                </p:cTn>
                              </p:par>
                              <p:par>
                                <p:cTn id="145" presetID="9" presetClass="emph" presetSubtype="0" nodeType="withEffect">
                                  <p:stCondLst>
                                    <p:cond delay="0"/>
                                  </p:stCondLst>
                                  <p:childTnLst>
                                    <p:set>
                                      <p:cBhvr>
                                        <p:cTn id="146" dur="indefinite"/>
                                        <p:tgtEl>
                                          <p:spTgt spid="45"/>
                                        </p:tgtEl>
                                        <p:attrNameLst>
                                          <p:attrName>style.opacity</p:attrName>
                                        </p:attrNameLst>
                                      </p:cBhvr>
                                      <p:to>
                                        <p:strVal val="0.5"/>
                                      </p:to>
                                    </p:set>
                                    <p:animEffect filter="image" prLst="opacity: 0.5">
                                      <p:cBhvr rctx="IE">
                                        <p:cTn id="147" dur="indefinite"/>
                                        <p:tgtEl>
                                          <p:spTgt spid="45"/>
                                        </p:tgtEl>
                                      </p:cBhvr>
                                    </p:animEffect>
                                  </p:childTnLst>
                                </p:cTn>
                              </p:par>
                              <p:par>
                                <p:cTn id="148" presetID="9" presetClass="emph" presetSubtype="0" nodeType="withEffect">
                                  <p:stCondLst>
                                    <p:cond delay="0"/>
                                  </p:stCondLst>
                                  <p:childTnLst>
                                    <p:set>
                                      <p:cBhvr>
                                        <p:cTn id="149" dur="indefinite"/>
                                        <p:tgtEl>
                                          <p:spTgt spid="51"/>
                                        </p:tgtEl>
                                        <p:attrNameLst>
                                          <p:attrName>style.opacity</p:attrName>
                                        </p:attrNameLst>
                                      </p:cBhvr>
                                      <p:to>
                                        <p:strVal val="0.5"/>
                                      </p:to>
                                    </p:set>
                                    <p:animEffect filter="image" prLst="opacity: 0.5">
                                      <p:cBhvr rctx="IE">
                                        <p:cTn id="150" dur="indefinite"/>
                                        <p:tgtEl>
                                          <p:spTgt spid="51"/>
                                        </p:tgtEl>
                                      </p:cBhvr>
                                    </p:animEffect>
                                  </p:childTnLst>
                                </p:cTn>
                              </p:par>
                              <p:par>
                                <p:cTn id="151" presetID="9" presetClass="emph" presetSubtype="0" nodeType="withEffect">
                                  <p:stCondLst>
                                    <p:cond delay="0"/>
                                  </p:stCondLst>
                                  <p:childTnLst>
                                    <p:set>
                                      <p:cBhvr>
                                        <p:cTn id="152" dur="indefinite"/>
                                        <p:tgtEl>
                                          <p:spTgt spid="54"/>
                                        </p:tgtEl>
                                        <p:attrNameLst>
                                          <p:attrName>style.opacity</p:attrName>
                                        </p:attrNameLst>
                                      </p:cBhvr>
                                      <p:to>
                                        <p:strVal val="0.5"/>
                                      </p:to>
                                    </p:set>
                                    <p:animEffect filter="image" prLst="opacity: 0.5">
                                      <p:cBhvr rctx="IE">
                                        <p:cTn id="153" dur="indefinite"/>
                                        <p:tgtEl>
                                          <p:spTgt spid="54"/>
                                        </p:tgtEl>
                                      </p:cBhvr>
                                    </p:animEffect>
                                  </p:childTnLst>
                                </p:cTn>
                              </p:par>
                              <p:par>
                                <p:cTn id="154" presetID="9" presetClass="emph" presetSubtype="0" nodeType="withEffect">
                                  <p:stCondLst>
                                    <p:cond delay="0"/>
                                  </p:stCondLst>
                                  <p:childTnLst>
                                    <p:set>
                                      <p:cBhvr>
                                        <p:cTn id="155" dur="indefinite"/>
                                        <p:tgtEl>
                                          <p:spTgt spid="57"/>
                                        </p:tgtEl>
                                        <p:attrNameLst>
                                          <p:attrName>style.opacity</p:attrName>
                                        </p:attrNameLst>
                                      </p:cBhvr>
                                      <p:to>
                                        <p:strVal val="0.5"/>
                                      </p:to>
                                    </p:set>
                                    <p:animEffect filter="image" prLst="opacity: 0.5">
                                      <p:cBhvr rctx="IE">
                                        <p:cTn id="156" dur="indefinite"/>
                                        <p:tgtEl>
                                          <p:spTgt spid="57"/>
                                        </p:tgtEl>
                                      </p:cBhvr>
                                    </p:animEffect>
                                  </p:childTnLst>
                                </p:cTn>
                              </p:par>
                              <p:par>
                                <p:cTn id="157" presetID="10" presetClass="entr" presetSubtype="0" fill="hold" nodeType="withEffect">
                                  <p:stCondLst>
                                    <p:cond delay="0"/>
                                  </p:stCondLst>
                                  <p:childTnLst>
                                    <p:set>
                                      <p:cBhvr>
                                        <p:cTn id="158" dur="1" fill="hold">
                                          <p:stCondLst>
                                            <p:cond delay="0"/>
                                          </p:stCondLst>
                                        </p:cTn>
                                        <p:tgtEl>
                                          <p:spTgt spid="13"/>
                                        </p:tgtEl>
                                        <p:attrNameLst>
                                          <p:attrName>style.visibility</p:attrName>
                                        </p:attrNameLst>
                                      </p:cBhvr>
                                      <p:to>
                                        <p:strVal val="visible"/>
                                      </p:to>
                                    </p:set>
                                    <p:animEffect transition="in" filter="fade">
                                      <p:cBhvr>
                                        <p:cTn id="159" dur="500"/>
                                        <p:tgtEl>
                                          <p:spTgt spid="13"/>
                                        </p:tgtEl>
                                      </p:cBhvr>
                                    </p:animEffect>
                                  </p:childTnLst>
                                </p:cTn>
                              </p:par>
                              <p:par>
                                <p:cTn id="160" presetID="1" presetClass="path" presetSubtype="0" repeatCount="indefinite" fill="hold" nodeType="withEffect">
                                  <p:stCondLst>
                                    <p:cond delay="0"/>
                                  </p:stCondLst>
                                  <p:childTnLst>
                                    <p:animMotion origin="layout" path="M -0.0013 0.02014 C 0.03724 0.08426 -0.00156 0.2662 -0.07969 0.41065 C -0.16224 0.55902 -0.25977 0.63125 -0.29818 0.56597 C -0.3349 0.50115 -0.29831 0.32731 -0.21654 0.17777 C -0.13412 0.02708 -0.03815 -0.04746 -0.0013 0.02014 Z " pathEditMode="fixed" rAng="2640000" ptsTypes="AAAAA">
                                      <p:cBhvr>
                                        <p:cTn id="161" dur="10000" fill="hold"/>
                                        <p:tgtEl>
                                          <p:spTgt spid="13"/>
                                        </p:tgtEl>
                                        <p:attrNameLst>
                                          <p:attrName>ppt_x</p:attrName>
                                          <p:attrName>ppt_y</p:attrName>
                                        </p:attrNameLst>
                                      </p:cBhvr>
                                      <p:rCtr x="-14727" y="27477"/>
                                    </p:animMotion>
                                  </p:childTnLst>
                                </p:cTn>
                              </p:par>
                              <p:par>
                                <p:cTn id="162" presetID="10" presetClass="entr" presetSubtype="0" fill="hold" nodeType="withEffect">
                                  <p:stCondLst>
                                    <p:cond delay="5000"/>
                                  </p:stCondLst>
                                  <p:childTnLst>
                                    <p:set>
                                      <p:cBhvr>
                                        <p:cTn id="163" dur="1" fill="hold">
                                          <p:stCondLst>
                                            <p:cond delay="0"/>
                                          </p:stCondLst>
                                        </p:cTn>
                                        <p:tgtEl>
                                          <p:spTgt spid="60"/>
                                        </p:tgtEl>
                                        <p:attrNameLst>
                                          <p:attrName>style.visibility</p:attrName>
                                        </p:attrNameLst>
                                      </p:cBhvr>
                                      <p:to>
                                        <p:strVal val="visible"/>
                                      </p:to>
                                    </p:set>
                                    <p:animEffect transition="in" filter="fade">
                                      <p:cBhvr>
                                        <p:cTn id="164" dur="500"/>
                                        <p:tgtEl>
                                          <p:spTgt spid="60"/>
                                        </p:tgtEl>
                                      </p:cBhvr>
                                    </p:animEffect>
                                  </p:childTnLst>
                                </p:cTn>
                              </p:par>
                              <p:par>
                                <p:cTn id="165" presetID="1" presetClass="path" presetSubtype="0" repeatCount="indefinite" fill="hold" nodeType="withEffect">
                                  <p:stCondLst>
                                    <p:cond delay="5000"/>
                                  </p:stCondLst>
                                  <p:childTnLst>
                                    <p:animMotion origin="layout" path="M -0.01406 -0.00486 C 0.02448 0.05926 -0.01432 0.24121 -0.09245 0.38565 C -0.175 0.53403 -0.27253 0.60625 -0.31094 0.54098 C -0.34766 0.47616 -0.31107 0.30232 -0.2293 0.15278 C -0.14688 0.00209 -0.05091 -0.07245 -0.01406 -0.00486 Z " pathEditMode="fixed" rAng="2640000" ptsTypes="AAAAA">
                                      <p:cBhvr>
                                        <p:cTn id="166" dur="10000" fill="hold"/>
                                        <p:tgtEl>
                                          <p:spTgt spid="60"/>
                                        </p:tgtEl>
                                        <p:attrNameLst>
                                          <p:attrName>ppt_x</p:attrName>
                                          <p:attrName>ppt_y</p:attrName>
                                        </p:attrNameLst>
                                      </p:cBhvr>
                                      <p:rCtr x="-14727" y="27477"/>
                                    </p:animMotion>
                                  </p:childTnLst>
                                </p:cTn>
                              </p:par>
                              <p:par>
                                <p:cTn id="167" presetID="10" presetClass="entr" presetSubtype="0" fill="hold" grpId="0" nodeType="withEffect">
                                  <p:stCondLst>
                                    <p:cond delay="0"/>
                                  </p:stCondLst>
                                  <p:childTnLst>
                                    <p:set>
                                      <p:cBhvr>
                                        <p:cTn id="168" dur="1" fill="hold">
                                          <p:stCondLst>
                                            <p:cond delay="0"/>
                                          </p:stCondLst>
                                        </p:cTn>
                                        <p:tgtEl>
                                          <p:spTgt spid="18"/>
                                        </p:tgtEl>
                                        <p:attrNameLst>
                                          <p:attrName>style.visibility</p:attrName>
                                        </p:attrNameLst>
                                      </p:cBhvr>
                                      <p:to>
                                        <p:strVal val="visible"/>
                                      </p:to>
                                    </p:set>
                                    <p:animEffect transition="in" filter="fade">
                                      <p:cBhvr>
                                        <p:cTn id="169" dur="500"/>
                                        <p:tgtEl>
                                          <p:spTgt spid="18"/>
                                        </p:tgtEl>
                                      </p:cBhvr>
                                    </p:animEffect>
                                  </p:childTnLst>
                                </p:cTn>
                              </p:par>
                            </p:childTnLst>
                          </p:cTn>
                        </p:par>
                      </p:childTnLst>
                    </p:cTn>
                  </p:par>
                  <p:par>
                    <p:cTn id="170" fill="hold" nodeType="clickPar">
                      <p:stCondLst>
                        <p:cond delay="indefinite"/>
                      </p:stCondLst>
                      <p:childTnLst>
                        <p:par>
                          <p:cTn id="171" fill="hold" nodeType="withGroup">
                            <p:stCondLst>
                              <p:cond delay="0"/>
                            </p:stCondLst>
                            <p:childTnLst>
                              <p:par>
                                <p:cTn id="172" presetID="10" presetClass="entr" presetSubtype="0" fill="hold" grpId="0" nodeType="clickEffect">
                                  <p:stCondLst>
                                    <p:cond delay="0"/>
                                  </p:stCondLst>
                                  <p:childTnLst>
                                    <p:set>
                                      <p:cBhvr>
                                        <p:cTn id="173" dur="1" fill="hold">
                                          <p:stCondLst>
                                            <p:cond delay="0"/>
                                          </p:stCondLst>
                                        </p:cTn>
                                        <p:tgtEl>
                                          <p:spTgt spid="2"/>
                                        </p:tgtEl>
                                        <p:attrNameLst>
                                          <p:attrName>style.visibility</p:attrName>
                                        </p:attrNameLst>
                                      </p:cBhvr>
                                      <p:to>
                                        <p:strVal val="visible"/>
                                      </p:to>
                                    </p:set>
                                    <p:animEffect transition="in" filter="fade">
                                      <p:cBhvr>
                                        <p:cTn id="174" dur="500"/>
                                        <p:tgtEl>
                                          <p:spTgt spid="2"/>
                                        </p:tgtEl>
                                      </p:cBhvr>
                                    </p:animEffect>
                                  </p:childTnLst>
                                </p:cTn>
                              </p:par>
                              <p:par>
                                <p:cTn id="175" presetID="1" presetClass="entr" presetSubtype="0" fill="hold" grpId="0" nodeType="withEffect">
                                  <p:stCondLst>
                                    <p:cond delay="0"/>
                                  </p:stCondLst>
                                  <p:childTnLst>
                                    <p:set>
                                      <p:cBhvr>
                                        <p:cTn id="176" dur="1" fill="hold">
                                          <p:stCondLst>
                                            <p:cond delay="0"/>
                                          </p:stCondLst>
                                        </p:cTn>
                                        <p:tgtEl>
                                          <p:spTgt spid="103428"/>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38"/>
                                        </p:tgtEl>
                                        <p:attrNameLst>
                                          <p:attrName>style.visibility</p:attrName>
                                        </p:attrNameLst>
                                      </p:cBhvr>
                                      <p:to>
                                        <p:strVal val="visible"/>
                                      </p:to>
                                    </p:set>
                                  </p:childTnLst>
                                </p:cTn>
                              </p:par>
                              <p:par>
                                <p:cTn id="179" presetID="10" presetClass="exit" presetSubtype="0" fill="hold" grpId="1" nodeType="withEffect">
                                  <p:stCondLst>
                                    <p:cond delay="0"/>
                                  </p:stCondLst>
                                  <p:childTnLst>
                                    <p:animEffect transition="out" filter="fade">
                                      <p:cBhvr>
                                        <p:cTn id="180" dur="500"/>
                                        <p:tgtEl>
                                          <p:spTgt spid="103427"/>
                                        </p:tgtEl>
                                      </p:cBhvr>
                                    </p:animEffect>
                                    <p:set>
                                      <p:cBhvr>
                                        <p:cTn id="181" dur="1" fill="hold">
                                          <p:stCondLst>
                                            <p:cond delay="499"/>
                                          </p:stCondLst>
                                        </p:cTn>
                                        <p:tgtEl>
                                          <p:spTgt spid="103427"/>
                                        </p:tgtEl>
                                        <p:attrNameLst>
                                          <p:attrName>style.visibility</p:attrName>
                                        </p:attrNameLst>
                                      </p:cBhvr>
                                      <p:to>
                                        <p:strVal val="hidden"/>
                                      </p:to>
                                    </p:set>
                                  </p:childTnLst>
                                </p:cTn>
                              </p:par>
                              <p:par>
                                <p:cTn id="182" presetID="10" presetClass="exit" presetSubtype="0" fill="hold" grpId="1" nodeType="withEffect">
                                  <p:stCondLst>
                                    <p:cond delay="0"/>
                                  </p:stCondLst>
                                  <p:childTnLst>
                                    <p:animEffect transition="out" filter="fade">
                                      <p:cBhvr>
                                        <p:cTn id="183" dur="500"/>
                                        <p:tgtEl>
                                          <p:spTgt spid="35"/>
                                        </p:tgtEl>
                                      </p:cBhvr>
                                    </p:animEffect>
                                    <p:set>
                                      <p:cBhvr>
                                        <p:cTn id="184" dur="1" fill="hold">
                                          <p:stCondLst>
                                            <p:cond delay="499"/>
                                          </p:stCondLst>
                                        </p:cTn>
                                        <p:tgtEl>
                                          <p:spTgt spid="35"/>
                                        </p:tgtEl>
                                        <p:attrNameLst>
                                          <p:attrName>style.visibility</p:attrName>
                                        </p:attrNameLst>
                                      </p:cBhvr>
                                      <p:to>
                                        <p:strVal val="hidden"/>
                                      </p:to>
                                    </p:set>
                                  </p:childTnLst>
                                </p:cTn>
                              </p:par>
                              <p:par>
                                <p:cTn id="185" presetID="3" presetClass="emph" presetSubtype="2" fill="hold" grpId="1" nodeType="withEffect">
                                  <p:stCondLst>
                                    <p:cond delay="0"/>
                                  </p:stCondLst>
                                  <p:childTnLst>
                                    <p:animClr clrSpc="rgb" dir="cw">
                                      <p:cBhvr override="childStyle">
                                        <p:cTn id="186" dur="2000" fill="hold"/>
                                        <p:tgtEl>
                                          <p:spTgt spid="18"/>
                                        </p:tgtEl>
                                        <p:attrNameLst>
                                          <p:attrName>style.color</p:attrName>
                                        </p:attrNameLst>
                                      </p:cBhvr>
                                      <p:to>
                                        <a:srgbClr val="660033"/>
                                      </p:to>
                                    </p:animClr>
                                  </p:childTnLst>
                                </p:cTn>
                              </p:par>
                              <p:par>
                                <p:cTn id="187" presetID="9" presetClass="emph" presetSubtype="0" nodeType="withEffect">
                                  <p:stCondLst>
                                    <p:cond delay="0"/>
                                  </p:stCondLst>
                                  <p:childTnLst>
                                    <p:set>
                                      <p:cBhvr>
                                        <p:cTn id="188" dur="indefinite"/>
                                        <p:tgtEl>
                                          <p:spTgt spid="13"/>
                                        </p:tgtEl>
                                        <p:attrNameLst>
                                          <p:attrName>style.opacity</p:attrName>
                                        </p:attrNameLst>
                                      </p:cBhvr>
                                      <p:to>
                                        <p:strVal val="0.5"/>
                                      </p:to>
                                    </p:set>
                                    <p:animEffect filter="image" prLst="opacity: 0.5">
                                      <p:cBhvr rctx="IE">
                                        <p:cTn id="189" dur="indefinite"/>
                                        <p:tgtEl>
                                          <p:spTgt spid="13"/>
                                        </p:tgtEl>
                                      </p:cBhvr>
                                    </p:animEffect>
                                  </p:childTnLst>
                                </p:cTn>
                              </p:par>
                              <p:par>
                                <p:cTn id="190" presetID="9" presetClass="emph" presetSubtype="0" nodeType="withEffect">
                                  <p:stCondLst>
                                    <p:cond delay="0"/>
                                  </p:stCondLst>
                                  <p:childTnLst>
                                    <p:set>
                                      <p:cBhvr>
                                        <p:cTn id="191" dur="indefinite"/>
                                        <p:tgtEl>
                                          <p:spTgt spid="60"/>
                                        </p:tgtEl>
                                        <p:attrNameLst>
                                          <p:attrName>style.opacity</p:attrName>
                                        </p:attrNameLst>
                                      </p:cBhvr>
                                      <p:to>
                                        <p:strVal val="0.5"/>
                                      </p:to>
                                    </p:set>
                                    <p:animEffect filter="image" prLst="opacity: 0.5">
                                      <p:cBhvr rctx="IE">
                                        <p:cTn id="192" dur="indefinite"/>
                                        <p:tgtEl>
                                          <p:spTgt spid="60"/>
                                        </p:tgtEl>
                                      </p:cBhvr>
                                    </p:animEffect>
                                  </p:childTnLst>
                                </p:cTn>
                              </p:par>
                              <p:par>
                                <p:cTn id="193" presetID="10" presetClass="exit" presetSubtype="0" fill="hold" nodeType="withEffect">
                                  <p:stCondLst>
                                    <p:cond delay="0"/>
                                  </p:stCondLst>
                                  <p:childTnLst>
                                    <p:animEffect transition="out" filter="fade">
                                      <p:cBhvr>
                                        <p:cTn id="194" dur="2000"/>
                                        <p:tgtEl>
                                          <p:spTgt spid="60"/>
                                        </p:tgtEl>
                                      </p:cBhvr>
                                    </p:animEffect>
                                    <p:set>
                                      <p:cBhvr>
                                        <p:cTn id="195" dur="1" fill="hold">
                                          <p:stCondLst>
                                            <p:cond delay="1999"/>
                                          </p:stCondLst>
                                        </p:cTn>
                                        <p:tgtEl>
                                          <p:spTgt spid="60"/>
                                        </p:tgtEl>
                                        <p:attrNameLst>
                                          <p:attrName>style.visibility</p:attrName>
                                        </p:attrNameLst>
                                      </p:cBhvr>
                                      <p:to>
                                        <p:strVal val="hidden"/>
                                      </p:to>
                                    </p:set>
                                  </p:childTnLst>
                                </p:cTn>
                              </p:par>
                              <p:par>
                                <p:cTn id="196" presetID="10" presetClass="entr" presetSubtype="0" fill="hold" nodeType="withEffect">
                                  <p:stCondLst>
                                    <p:cond delay="0"/>
                                  </p:stCondLst>
                                  <p:childTnLst>
                                    <p:set>
                                      <p:cBhvr>
                                        <p:cTn id="197" dur="1" fill="hold">
                                          <p:stCondLst>
                                            <p:cond delay="0"/>
                                          </p:stCondLst>
                                        </p:cTn>
                                        <p:tgtEl>
                                          <p:spTgt spid="44"/>
                                        </p:tgtEl>
                                        <p:attrNameLst>
                                          <p:attrName>style.visibility</p:attrName>
                                        </p:attrNameLst>
                                      </p:cBhvr>
                                      <p:to>
                                        <p:strVal val="visible"/>
                                      </p:to>
                                    </p:set>
                                    <p:animEffect transition="in" filter="fade">
                                      <p:cBhvr>
                                        <p:cTn id="198" dur="500"/>
                                        <p:tgtEl>
                                          <p:spTgt spid="44"/>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22"/>
                                        </p:tgtEl>
                                        <p:attrNameLst>
                                          <p:attrName>style.visibility</p:attrName>
                                        </p:attrNameLst>
                                      </p:cBhvr>
                                      <p:to>
                                        <p:strVal val="visible"/>
                                      </p:to>
                                    </p:set>
                                    <p:animEffect transition="in" filter="fade">
                                      <p:cBhvr>
                                        <p:cTn id="201" dur="500"/>
                                        <p:tgtEl>
                                          <p:spTgt spid="22"/>
                                        </p:tgtEl>
                                      </p:cBhvr>
                                    </p:animEffect>
                                  </p:childTnLst>
                                </p:cTn>
                              </p:par>
                              <p:par>
                                <p:cTn id="202" presetID="1" presetClass="path" presetSubtype="0" repeatCount="indefinite" fill="hold" nodeType="withEffect">
                                  <p:stCondLst>
                                    <p:cond delay="0"/>
                                  </p:stCondLst>
                                  <p:childTnLst>
                                    <p:animMotion origin="layout" path="M -1.45833E-6 4.07407E-6 C -0.01002 -0.08612 -0.15469 -0.10672 -0.32487 -0.04838 C -0.49557 0.01088 -0.62578 0.12847 -0.61588 0.2125 C -0.60716 0.29976 -0.46172 0.32037 -0.29114 0.26342 C -0.12057 0.20439 0.00951 0.08703 -1.45833E-6 4.07407E-6 Z " pathEditMode="fixed" rAng="4740000" ptsTypes="AAAAA">
                                      <p:cBhvr>
                                        <p:cTn id="203" dur="20000" fill="hold"/>
                                        <p:tgtEl>
                                          <p:spTgt spid="44"/>
                                        </p:tgtEl>
                                        <p:attrNameLst>
                                          <p:attrName>ppt_x</p:attrName>
                                          <p:attrName>ppt_y</p:attrName>
                                        </p:attrNameLst>
                                      </p:cBhvr>
                                      <p:rCtr x="-30781" y="10741"/>
                                    </p:animMotion>
                                  </p:childTnLst>
                                </p:cTn>
                              </p:par>
                              <p:par>
                                <p:cTn id="204" presetID="10" presetClass="entr" presetSubtype="0" fill="hold" nodeType="withEffect">
                                  <p:stCondLst>
                                    <p:cond delay="6700"/>
                                  </p:stCondLst>
                                  <p:childTnLst>
                                    <p:set>
                                      <p:cBhvr>
                                        <p:cTn id="205" dur="1" fill="hold">
                                          <p:stCondLst>
                                            <p:cond delay="0"/>
                                          </p:stCondLst>
                                        </p:cTn>
                                        <p:tgtEl>
                                          <p:spTgt spid="31"/>
                                        </p:tgtEl>
                                        <p:attrNameLst>
                                          <p:attrName>style.visibility</p:attrName>
                                        </p:attrNameLst>
                                      </p:cBhvr>
                                      <p:to>
                                        <p:strVal val="visible"/>
                                      </p:to>
                                    </p:set>
                                    <p:animEffect transition="in" filter="fade">
                                      <p:cBhvr>
                                        <p:cTn id="206" dur="500"/>
                                        <p:tgtEl>
                                          <p:spTgt spid="31"/>
                                        </p:tgtEl>
                                      </p:cBhvr>
                                    </p:animEffect>
                                  </p:childTnLst>
                                </p:cTn>
                              </p:par>
                              <p:par>
                                <p:cTn id="207" presetID="1" presetClass="path" presetSubtype="0" repeatCount="indefinite" fill="hold" nodeType="withEffect">
                                  <p:stCondLst>
                                    <p:cond delay="6700"/>
                                  </p:stCondLst>
                                  <p:childTnLst>
                                    <p:animMotion origin="layout" path="M -0.0125 -0.02269 C -0.02304 -0.11181 -0.16758 -0.13542 -0.33776 -0.07662 C -0.50846 -0.01759 -0.63828 0.10208 -0.62812 0.18981 C -0.61927 0.27708 -0.47331 0.30116 -0.30299 0.24398 C -0.13229 0.18379 -0.00286 0.06458 -0.0125 -0.02269 Z " pathEditMode="fixed" rAng="4740000" ptsTypes="AAAAA">
                                      <p:cBhvr>
                                        <p:cTn id="208" dur="20000" fill="hold"/>
                                        <p:tgtEl>
                                          <p:spTgt spid="31"/>
                                        </p:tgtEl>
                                        <p:attrNameLst>
                                          <p:attrName>ppt_x</p:attrName>
                                          <p:attrName>ppt_y</p:attrName>
                                        </p:attrNameLst>
                                      </p:cBhvr>
                                      <p:rCtr x="-30768" y="10625"/>
                                    </p:animMotion>
                                  </p:childTnLst>
                                </p:cTn>
                              </p:par>
                              <p:par>
                                <p:cTn id="209" presetID="10" presetClass="entr" presetSubtype="0" fill="hold" nodeType="withEffect">
                                  <p:stCondLst>
                                    <p:cond delay="13200"/>
                                  </p:stCondLst>
                                  <p:childTnLst>
                                    <p:set>
                                      <p:cBhvr>
                                        <p:cTn id="210" dur="1" fill="hold">
                                          <p:stCondLst>
                                            <p:cond delay="0"/>
                                          </p:stCondLst>
                                        </p:cTn>
                                        <p:tgtEl>
                                          <p:spTgt spid="34"/>
                                        </p:tgtEl>
                                        <p:attrNameLst>
                                          <p:attrName>style.visibility</p:attrName>
                                        </p:attrNameLst>
                                      </p:cBhvr>
                                      <p:to>
                                        <p:strVal val="visible"/>
                                      </p:to>
                                    </p:set>
                                    <p:animEffect transition="in" filter="fade">
                                      <p:cBhvr>
                                        <p:cTn id="211" dur="500"/>
                                        <p:tgtEl>
                                          <p:spTgt spid="34"/>
                                        </p:tgtEl>
                                      </p:cBhvr>
                                    </p:animEffect>
                                  </p:childTnLst>
                                </p:cTn>
                              </p:par>
                              <p:par>
                                <p:cTn id="212" presetID="1" presetClass="path" presetSubtype="0" repeatCount="indefinite" fill="hold" nodeType="withEffect">
                                  <p:stCondLst>
                                    <p:cond delay="13300"/>
                                  </p:stCondLst>
                                  <p:childTnLst>
                                    <p:animMotion origin="layout" path="M -0.02526 -0.04259 C -0.03581 -0.13148 -0.18021 -0.15486 -0.35052 -0.09653 C -0.52122 -0.03727 -0.65104 0.08264 -0.64089 0.16968 C -0.6319 0.25764 -0.48633 0.28056 -0.31576 0.22384 C -0.14492 0.16435 -0.01536 0.04537 -0.02526 -0.04259 Z " pathEditMode="fixed" rAng="4740000" ptsTypes="AAAAA">
                                      <p:cBhvr>
                                        <p:cTn id="213" dur="20000" fill="hold"/>
                                        <p:tgtEl>
                                          <p:spTgt spid="34"/>
                                        </p:tgtEl>
                                        <p:attrNameLst>
                                          <p:attrName>ppt_x</p:attrName>
                                          <p:attrName>ppt_y</p:attrName>
                                        </p:attrNameLst>
                                      </p:cBhvr>
                                      <p:rCtr x="-30768" y="10602"/>
                                    </p:animMotion>
                                  </p:childTnLst>
                                </p:cTn>
                              </p:par>
                            </p:childTnLst>
                          </p:cTn>
                        </p:par>
                      </p:childTnLst>
                    </p:cTn>
                  </p:par>
                  <p:par>
                    <p:cTn id="214" fill="hold">
                      <p:stCondLst>
                        <p:cond delay="indefinite"/>
                      </p:stCondLst>
                      <p:childTnLst>
                        <p:par>
                          <p:cTn id="215" fill="hold" nodeType="withGroup">
                            <p:stCondLst>
                              <p:cond delay="0"/>
                            </p:stCondLst>
                            <p:childTnLst>
                              <p:par>
                                <p:cTn id="216" presetID="10" presetClass="exit" presetSubtype="0" fill="hold" grpId="2" nodeType="clickEffect">
                                  <p:stCondLst>
                                    <p:cond delay="0"/>
                                  </p:stCondLst>
                                  <p:childTnLst>
                                    <p:animEffect transition="out" filter="fade">
                                      <p:cBhvr>
                                        <p:cTn id="217" dur="2000"/>
                                        <p:tgtEl>
                                          <p:spTgt spid="18"/>
                                        </p:tgtEl>
                                      </p:cBhvr>
                                    </p:animEffect>
                                    <p:set>
                                      <p:cBhvr>
                                        <p:cTn id="218" dur="1" fill="hold">
                                          <p:stCondLst>
                                            <p:cond delay="1999"/>
                                          </p:stCondLst>
                                        </p:cTn>
                                        <p:tgtEl>
                                          <p:spTgt spid="18"/>
                                        </p:tgtEl>
                                        <p:attrNameLst>
                                          <p:attrName>style.visibility</p:attrName>
                                        </p:attrNameLst>
                                      </p:cBhvr>
                                      <p:to>
                                        <p:strVal val="hidden"/>
                                      </p:to>
                                    </p:set>
                                  </p:childTnLst>
                                </p:cTn>
                              </p:par>
                              <p:par>
                                <p:cTn id="219" presetID="10" presetClass="entr" presetSubtype="0" fill="hold" grpId="0" nodeType="withEffect">
                                  <p:stCondLst>
                                    <p:cond delay="0"/>
                                  </p:stCondLst>
                                  <p:childTnLst>
                                    <p:set>
                                      <p:cBhvr>
                                        <p:cTn id="220" dur="1" fill="hold">
                                          <p:stCondLst>
                                            <p:cond delay="0"/>
                                          </p:stCondLst>
                                        </p:cTn>
                                        <p:tgtEl>
                                          <p:spTgt spid="40"/>
                                        </p:tgtEl>
                                        <p:attrNameLst>
                                          <p:attrName>style.visibility</p:attrName>
                                        </p:attrNameLst>
                                      </p:cBhvr>
                                      <p:to>
                                        <p:strVal val="visible"/>
                                      </p:to>
                                    </p:set>
                                    <p:animEffect transition="in" filter="fade">
                                      <p:cBhvr>
                                        <p:cTn id="221" dur="2000"/>
                                        <p:tgtEl>
                                          <p:spTgt spid="40"/>
                                        </p:tgtEl>
                                      </p:cBhvr>
                                    </p:animEffect>
                                  </p:childTnLst>
                                </p:cTn>
                              </p:par>
                              <p:par>
                                <p:cTn id="222" presetID="10" presetClass="exit" presetSubtype="0" fill="hold" grpId="1" nodeType="withEffect">
                                  <p:stCondLst>
                                    <p:cond delay="0"/>
                                  </p:stCondLst>
                                  <p:childTnLst>
                                    <p:animEffect transition="out" filter="fade">
                                      <p:cBhvr>
                                        <p:cTn id="223" dur="500"/>
                                        <p:tgtEl>
                                          <p:spTgt spid="38"/>
                                        </p:tgtEl>
                                      </p:cBhvr>
                                    </p:animEffect>
                                    <p:set>
                                      <p:cBhvr>
                                        <p:cTn id="224" dur="1" fill="hold">
                                          <p:stCondLst>
                                            <p:cond delay="499"/>
                                          </p:stCondLst>
                                        </p:cTn>
                                        <p:tgtEl>
                                          <p:spTgt spid="38"/>
                                        </p:tgtEl>
                                        <p:attrNameLst>
                                          <p:attrName>style.visibility</p:attrName>
                                        </p:attrNameLst>
                                      </p:cBhvr>
                                      <p:to>
                                        <p:strVal val="hidden"/>
                                      </p:to>
                                    </p:set>
                                  </p:childTnLst>
                                </p:cTn>
                              </p:par>
                              <p:par>
                                <p:cTn id="225" presetID="10" presetClass="exit" presetSubtype="0" fill="hold" grpId="1" nodeType="withEffect">
                                  <p:stCondLst>
                                    <p:cond delay="0"/>
                                  </p:stCondLst>
                                  <p:childTnLst>
                                    <p:animEffect transition="out" filter="fade">
                                      <p:cBhvr>
                                        <p:cTn id="226" dur="2000"/>
                                        <p:tgtEl>
                                          <p:spTgt spid="24"/>
                                        </p:tgtEl>
                                      </p:cBhvr>
                                    </p:animEffect>
                                    <p:set>
                                      <p:cBhvr>
                                        <p:cTn id="227" dur="1" fill="hold">
                                          <p:stCondLst>
                                            <p:cond delay="1999"/>
                                          </p:stCondLst>
                                        </p:cTn>
                                        <p:tgtEl>
                                          <p:spTgt spid="24"/>
                                        </p:tgtEl>
                                        <p:attrNameLst>
                                          <p:attrName>style.visibility</p:attrName>
                                        </p:attrNameLst>
                                      </p:cBhvr>
                                      <p:to>
                                        <p:strVal val="hidden"/>
                                      </p:to>
                                    </p:set>
                                  </p:childTnLst>
                                </p:cTn>
                              </p:par>
                              <p:par>
                                <p:cTn id="228" presetID="10" presetClass="exit" presetSubtype="0" fill="hold" nodeType="withEffect">
                                  <p:stCondLst>
                                    <p:cond delay="0"/>
                                  </p:stCondLst>
                                  <p:childTnLst>
                                    <p:animEffect transition="out" filter="fade">
                                      <p:cBhvr>
                                        <p:cTn id="229" dur="2000"/>
                                        <p:tgtEl>
                                          <p:spTgt spid="43"/>
                                        </p:tgtEl>
                                      </p:cBhvr>
                                    </p:animEffect>
                                    <p:set>
                                      <p:cBhvr>
                                        <p:cTn id="230" dur="1" fill="hold">
                                          <p:stCondLst>
                                            <p:cond delay="1999"/>
                                          </p:stCondLst>
                                        </p:cTn>
                                        <p:tgtEl>
                                          <p:spTgt spid="43"/>
                                        </p:tgtEl>
                                        <p:attrNameLst>
                                          <p:attrName>style.visibility</p:attrName>
                                        </p:attrNameLst>
                                      </p:cBhvr>
                                      <p:to>
                                        <p:strVal val="hidden"/>
                                      </p:to>
                                    </p:set>
                                  </p:childTnLst>
                                </p:cTn>
                              </p:par>
                              <p:par>
                                <p:cTn id="231" presetID="10" presetClass="exit" presetSubtype="0" fill="hold" grpId="1" nodeType="withEffect">
                                  <p:stCondLst>
                                    <p:cond delay="0"/>
                                  </p:stCondLst>
                                  <p:childTnLst>
                                    <p:animEffect transition="out" filter="fade">
                                      <p:cBhvr>
                                        <p:cTn id="232" dur="2000"/>
                                        <p:tgtEl>
                                          <p:spTgt spid="23"/>
                                        </p:tgtEl>
                                      </p:cBhvr>
                                    </p:animEffect>
                                    <p:set>
                                      <p:cBhvr>
                                        <p:cTn id="233" dur="1" fill="hold">
                                          <p:stCondLst>
                                            <p:cond delay="1999"/>
                                          </p:stCondLst>
                                        </p:cTn>
                                        <p:tgtEl>
                                          <p:spTgt spid="23"/>
                                        </p:tgtEl>
                                        <p:attrNameLst>
                                          <p:attrName>style.visibility</p:attrName>
                                        </p:attrNameLst>
                                      </p:cBhvr>
                                      <p:to>
                                        <p:strVal val="hidden"/>
                                      </p:to>
                                    </p:set>
                                  </p:childTnLst>
                                </p:cTn>
                              </p:par>
                              <p:par>
                                <p:cTn id="234" presetID="10" presetClass="exit" presetSubtype="0" fill="hold" nodeType="withEffect">
                                  <p:stCondLst>
                                    <p:cond delay="0"/>
                                  </p:stCondLst>
                                  <p:childTnLst>
                                    <p:animEffect transition="out" filter="fade">
                                      <p:cBhvr>
                                        <p:cTn id="235" dur="2000"/>
                                        <p:tgtEl>
                                          <p:spTgt spid="25"/>
                                        </p:tgtEl>
                                      </p:cBhvr>
                                    </p:animEffect>
                                    <p:set>
                                      <p:cBhvr>
                                        <p:cTn id="236" dur="1" fill="hold">
                                          <p:stCondLst>
                                            <p:cond delay="1999"/>
                                          </p:stCondLst>
                                        </p:cTn>
                                        <p:tgtEl>
                                          <p:spTgt spid="25"/>
                                        </p:tgtEl>
                                        <p:attrNameLst>
                                          <p:attrName>style.visibility</p:attrName>
                                        </p:attrNameLst>
                                      </p:cBhvr>
                                      <p:to>
                                        <p:strVal val="hidden"/>
                                      </p:to>
                                    </p:set>
                                  </p:childTnLst>
                                </p:cTn>
                              </p:par>
                              <p:par>
                                <p:cTn id="237" presetID="10" presetClass="exit" presetSubtype="0" fill="hold" nodeType="withEffect">
                                  <p:stCondLst>
                                    <p:cond delay="0"/>
                                  </p:stCondLst>
                                  <p:childTnLst>
                                    <p:animEffect transition="out" filter="fade">
                                      <p:cBhvr>
                                        <p:cTn id="238" dur="2000"/>
                                        <p:tgtEl>
                                          <p:spTgt spid="13"/>
                                        </p:tgtEl>
                                      </p:cBhvr>
                                    </p:animEffect>
                                    <p:set>
                                      <p:cBhvr>
                                        <p:cTn id="239" dur="1" fill="hold">
                                          <p:stCondLst>
                                            <p:cond delay="1999"/>
                                          </p:stCondLst>
                                        </p:cTn>
                                        <p:tgtEl>
                                          <p:spTgt spid="13"/>
                                        </p:tgtEl>
                                        <p:attrNameLst>
                                          <p:attrName>style.visibility</p:attrName>
                                        </p:attrNameLst>
                                      </p:cBhvr>
                                      <p:to>
                                        <p:strVal val="hidden"/>
                                      </p:to>
                                    </p:set>
                                  </p:childTnLst>
                                </p:cTn>
                              </p:par>
                              <p:par>
                                <p:cTn id="240" presetID="10" presetClass="exit" presetSubtype="0" fill="hold" grpId="1" nodeType="withEffect">
                                  <p:stCondLst>
                                    <p:cond delay="0"/>
                                  </p:stCondLst>
                                  <p:childTnLst>
                                    <p:animEffect transition="out" filter="fade">
                                      <p:cBhvr>
                                        <p:cTn id="241" dur="2000"/>
                                        <p:tgtEl>
                                          <p:spTgt spid="4"/>
                                        </p:tgtEl>
                                      </p:cBhvr>
                                    </p:animEffect>
                                    <p:set>
                                      <p:cBhvr>
                                        <p:cTn id="242" dur="1" fill="hold">
                                          <p:stCondLst>
                                            <p:cond delay="1999"/>
                                          </p:stCondLst>
                                        </p:cTn>
                                        <p:tgtEl>
                                          <p:spTgt spid="4"/>
                                        </p:tgtEl>
                                        <p:attrNameLst>
                                          <p:attrName>style.visibility</p:attrName>
                                        </p:attrNameLst>
                                      </p:cBhvr>
                                      <p:to>
                                        <p:strVal val="hidden"/>
                                      </p:to>
                                    </p:set>
                                  </p:childTnLst>
                                </p:cTn>
                              </p:par>
                              <p:par>
                                <p:cTn id="243" presetID="10" presetClass="exit" presetSubtype="0" fill="hold" grpId="1" nodeType="withEffect">
                                  <p:stCondLst>
                                    <p:cond delay="0"/>
                                  </p:stCondLst>
                                  <p:childTnLst>
                                    <p:animEffect transition="out" filter="fade">
                                      <p:cBhvr>
                                        <p:cTn id="244" dur="2000"/>
                                        <p:tgtEl>
                                          <p:spTgt spid="30"/>
                                        </p:tgtEl>
                                      </p:cBhvr>
                                    </p:animEffect>
                                    <p:set>
                                      <p:cBhvr>
                                        <p:cTn id="245" dur="1" fill="hold">
                                          <p:stCondLst>
                                            <p:cond delay="1999"/>
                                          </p:stCondLst>
                                        </p:cTn>
                                        <p:tgtEl>
                                          <p:spTgt spid="30"/>
                                        </p:tgtEl>
                                        <p:attrNameLst>
                                          <p:attrName>style.visibility</p:attrName>
                                        </p:attrNameLst>
                                      </p:cBhvr>
                                      <p:to>
                                        <p:strVal val="hidden"/>
                                      </p:to>
                                    </p:set>
                                  </p:childTnLst>
                                </p:cTn>
                              </p:par>
                              <p:par>
                                <p:cTn id="246" presetID="10" presetClass="exit" presetSubtype="0" fill="hold" grpId="1" nodeType="withEffect">
                                  <p:stCondLst>
                                    <p:cond delay="0"/>
                                  </p:stCondLst>
                                  <p:childTnLst>
                                    <p:animEffect transition="out" filter="fade">
                                      <p:cBhvr>
                                        <p:cTn id="247" dur="2000"/>
                                        <p:tgtEl>
                                          <p:spTgt spid="12"/>
                                        </p:tgtEl>
                                      </p:cBhvr>
                                    </p:animEffect>
                                    <p:set>
                                      <p:cBhvr>
                                        <p:cTn id="248" dur="1" fill="hold">
                                          <p:stCondLst>
                                            <p:cond delay="1999"/>
                                          </p:stCondLst>
                                        </p:cTn>
                                        <p:tgtEl>
                                          <p:spTgt spid="12"/>
                                        </p:tgtEl>
                                        <p:attrNameLst>
                                          <p:attrName>style.visibility</p:attrName>
                                        </p:attrNameLst>
                                      </p:cBhvr>
                                      <p:to>
                                        <p:strVal val="hidden"/>
                                      </p:to>
                                    </p:set>
                                  </p:childTnLst>
                                </p:cTn>
                              </p:par>
                              <p:par>
                                <p:cTn id="249" presetID="10" presetClass="exit" presetSubtype="0" fill="hold" nodeType="withEffect">
                                  <p:stCondLst>
                                    <p:cond delay="0"/>
                                  </p:stCondLst>
                                  <p:childTnLst>
                                    <p:animEffect transition="out" filter="fade">
                                      <p:cBhvr>
                                        <p:cTn id="250" dur="2000"/>
                                        <p:tgtEl>
                                          <p:spTgt spid="19"/>
                                        </p:tgtEl>
                                      </p:cBhvr>
                                    </p:animEffect>
                                    <p:set>
                                      <p:cBhvr>
                                        <p:cTn id="251" dur="1" fill="hold">
                                          <p:stCondLst>
                                            <p:cond delay="1999"/>
                                          </p:stCondLst>
                                        </p:cTn>
                                        <p:tgtEl>
                                          <p:spTgt spid="19"/>
                                        </p:tgtEl>
                                        <p:attrNameLst>
                                          <p:attrName>style.visibility</p:attrName>
                                        </p:attrNameLst>
                                      </p:cBhvr>
                                      <p:to>
                                        <p:strVal val="hidden"/>
                                      </p:to>
                                    </p:set>
                                  </p:childTnLst>
                                </p:cTn>
                              </p:par>
                              <p:par>
                                <p:cTn id="252" presetID="10" presetClass="exit" presetSubtype="0" fill="hold" nodeType="withEffect">
                                  <p:stCondLst>
                                    <p:cond delay="0"/>
                                  </p:stCondLst>
                                  <p:childTnLst>
                                    <p:animEffect transition="out" filter="fade">
                                      <p:cBhvr>
                                        <p:cTn id="253" dur="2000"/>
                                        <p:tgtEl>
                                          <p:spTgt spid="37"/>
                                        </p:tgtEl>
                                      </p:cBhvr>
                                    </p:animEffect>
                                    <p:set>
                                      <p:cBhvr>
                                        <p:cTn id="254" dur="1" fill="hold">
                                          <p:stCondLst>
                                            <p:cond delay="1999"/>
                                          </p:stCondLst>
                                        </p:cTn>
                                        <p:tgtEl>
                                          <p:spTgt spid="37"/>
                                        </p:tgtEl>
                                        <p:attrNameLst>
                                          <p:attrName>style.visibility</p:attrName>
                                        </p:attrNameLst>
                                      </p:cBhvr>
                                      <p:to>
                                        <p:strVal val="hidden"/>
                                      </p:to>
                                    </p:set>
                                  </p:childTnLst>
                                </p:cTn>
                              </p:par>
                              <p:par>
                                <p:cTn id="255" presetID="10" presetClass="exit" presetSubtype="0" fill="hold" grpId="1" nodeType="withEffect">
                                  <p:stCondLst>
                                    <p:cond delay="0"/>
                                  </p:stCondLst>
                                  <p:childTnLst>
                                    <p:animEffect transition="out" filter="fade">
                                      <p:cBhvr>
                                        <p:cTn id="256" dur="2000"/>
                                        <p:tgtEl>
                                          <p:spTgt spid="42"/>
                                        </p:tgtEl>
                                      </p:cBhvr>
                                    </p:animEffect>
                                    <p:set>
                                      <p:cBhvr>
                                        <p:cTn id="257" dur="1" fill="hold">
                                          <p:stCondLst>
                                            <p:cond delay="1999"/>
                                          </p:stCondLst>
                                        </p:cTn>
                                        <p:tgtEl>
                                          <p:spTgt spid="42"/>
                                        </p:tgtEl>
                                        <p:attrNameLst>
                                          <p:attrName>style.visibility</p:attrName>
                                        </p:attrNameLst>
                                      </p:cBhvr>
                                      <p:to>
                                        <p:strVal val="hidden"/>
                                      </p:to>
                                    </p:set>
                                  </p:childTnLst>
                                </p:cTn>
                              </p:par>
                              <p:par>
                                <p:cTn id="258" presetID="10" presetClass="exit" presetSubtype="0" fill="hold" nodeType="withEffect">
                                  <p:stCondLst>
                                    <p:cond delay="0"/>
                                  </p:stCondLst>
                                  <p:childTnLst>
                                    <p:animEffect transition="out" filter="fade">
                                      <p:cBhvr>
                                        <p:cTn id="259" dur="2000"/>
                                        <p:tgtEl>
                                          <p:spTgt spid="16"/>
                                        </p:tgtEl>
                                      </p:cBhvr>
                                    </p:animEffect>
                                    <p:set>
                                      <p:cBhvr>
                                        <p:cTn id="260" dur="1" fill="hold">
                                          <p:stCondLst>
                                            <p:cond delay="1999"/>
                                          </p:stCondLst>
                                        </p:cTn>
                                        <p:tgtEl>
                                          <p:spTgt spid="16"/>
                                        </p:tgtEl>
                                        <p:attrNameLst>
                                          <p:attrName>style.visibility</p:attrName>
                                        </p:attrNameLst>
                                      </p:cBhvr>
                                      <p:to>
                                        <p:strVal val="hidden"/>
                                      </p:to>
                                    </p:set>
                                  </p:childTnLst>
                                </p:cTn>
                              </p:par>
                              <p:par>
                                <p:cTn id="261" presetID="10" presetClass="exit" presetSubtype="0" fill="hold" nodeType="withEffect">
                                  <p:stCondLst>
                                    <p:cond delay="0"/>
                                  </p:stCondLst>
                                  <p:childTnLst>
                                    <p:animEffect transition="out" filter="fade">
                                      <p:cBhvr>
                                        <p:cTn id="262" dur="2000"/>
                                        <p:tgtEl>
                                          <p:spTgt spid="27"/>
                                        </p:tgtEl>
                                      </p:cBhvr>
                                    </p:animEffect>
                                    <p:set>
                                      <p:cBhvr>
                                        <p:cTn id="263" dur="1" fill="hold">
                                          <p:stCondLst>
                                            <p:cond delay="1999"/>
                                          </p:stCondLst>
                                        </p:cTn>
                                        <p:tgtEl>
                                          <p:spTgt spid="27"/>
                                        </p:tgtEl>
                                        <p:attrNameLst>
                                          <p:attrName>style.visibility</p:attrName>
                                        </p:attrNameLst>
                                      </p:cBhvr>
                                      <p:to>
                                        <p:strVal val="hidden"/>
                                      </p:to>
                                    </p:set>
                                  </p:childTnLst>
                                </p:cTn>
                              </p:par>
                              <p:par>
                                <p:cTn id="264" presetID="10" presetClass="exit" presetSubtype="0" fill="hold" nodeType="withEffect">
                                  <p:stCondLst>
                                    <p:cond delay="0"/>
                                  </p:stCondLst>
                                  <p:childTnLst>
                                    <p:animEffect transition="out" filter="fade">
                                      <p:cBhvr>
                                        <p:cTn id="265" dur="2000"/>
                                        <p:tgtEl>
                                          <p:spTgt spid="45"/>
                                        </p:tgtEl>
                                      </p:cBhvr>
                                    </p:animEffect>
                                    <p:set>
                                      <p:cBhvr>
                                        <p:cTn id="266" dur="1" fill="hold">
                                          <p:stCondLst>
                                            <p:cond delay="1999"/>
                                          </p:stCondLst>
                                        </p:cTn>
                                        <p:tgtEl>
                                          <p:spTgt spid="45"/>
                                        </p:tgtEl>
                                        <p:attrNameLst>
                                          <p:attrName>style.visibility</p:attrName>
                                        </p:attrNameLst>
                                      </p:cBhvr>
                                      <p:to>
                                        <p:strVal val="hidden"/>
                                      </p:to>
                                    </p:set>
                                  </p:childTnLst>
                                </p:cTn>
                              </p:par>
                              <p:par>
                                <p:cTn id="267" presetID="10" presetClass="exit" presetSubtype="0" fill="hold" nodeType="withEffect">
                                  <p:stCondLst>
                                    <p:cond delay="0"/>
                                  </p:stCondLst>
                                  <p:childTnLst>
                                    <p:animEffect transition="out" filter="fade">
                                      <p:cBhvr>
                                        <p:cTn id="268" dur="2000"/>
                                        <p:tgtEl>
                                          <p:spTgt spid="51"/>
                                        </p:tgtEl>
                                      </p:cBhvr>
                                    </p:animEffect>
                                    <p:set>
                                      <p:cBhvr>
                                        <p:cTn id="269" dur="1" fill="hold">
                                          <p:stCondLst>
                                            <p:cond delay="1999"/>
                                          </p:stCondLst>
                                        </p:cTn>
                                        <p:tgtEl>
                                          <p:spTgt spid="51"/>
                                        </p:tgtEl>
                                        <p:attrNameLst>
                                          <p:attrName>style.visibility</p:attrName>
                                        </p:attrNameLst>
                                      </p:cBhvr>
                                      <p:to>
                                        <p:strVal val="hidden"/>
                                      </p:to>
                                    </p:set>
                                  </p:childTnLst>
                                </p:cTn>
                              </p:par>
                              <p:par>
                                <p:cTn id="270" presetID="10" presetClass="exit" presetSubtype="0" fill="hold" nodeType="withEffect">
                                  <p:stCondLst>
                                    <p:cond delay="0"/>
                                  </p:stCondLst>
                                  <p:childTnLst>
                                    <p:animEffect transition="out" filter="fade">
                                      <p:cBhvr>
                                        <p:cTn id="271" dur="2000"/>
                                        <p:tgtEl>
                                          <p:spTgt spid="54"/>
                                        </p:tgtEl>
                                      </p:cBhvr>
                                    </p:animEffect>
                                    <p:set>
                                      <p:cBhvr>
                                        <p:cTn id="272" dur="1" fill="hold">
                                          <p:stCondLst>
                                            <p:cond delay="1999"/>
                                          </p:stCondLst>
                                        </p:cTn>
                                        <p:tgtEl>
                                          <p:spTgt spid="54"/>
                                        </p:tgtEl>
                                        <p:attrNameLst>
                                          <p:attrName>style.visibility</p:attrName>
                                        </p:attrNameLst>
                                      </p:cBhvr>
                                      <p:to>
                                        <p:strVal val="hidden"/>
                                      </p:to>
                                    </p:set>
                                  </p:childTnLst>
                                </p:cTn>
                              </p:par>
                              <p:par>
                                <p:cTn id="273" presetID="10" presetClass="exit" presetSubtype="0" fill="hold" nodeType="withEffect">
                                  <p:stCondLst>
                                    <p:cond delay="0"/>
                                  </p:stCondLst>
                                  <p:childTnLst>
                                    <p:animEffect transition="out" filter="fade">
                                      <p:cBhvr>
                                        <p:cTn id="274" dur="2000"/>
                                        <p:tgtEl>
                                          <p:spTgt spid="57"/>
                                        </p:tgtEl>
                                      </p:cBhvr>
                                    </p:animEffect>
                                    <p:set>
                                      <p:cBhvr>
                                        <p:cTn id="275" dur="1" fill="hold">
                                          <p:stCondLst>
                                            <p:cond delay="1999"/>
                                          </p:stCondLst>
                                        </p:cTn>
                                        <p:tgtEl>
                                          <p:spTgt spid="57"/>
                                        </p:tgtEl>
                                        <p:attrNameLst>
                                          <p:attrName>style.visibility</p:attrName>
                                        </p:attrNameLst>
                                      </p:cBhvr>
                                      <p:to>
                                        <p:strVal val="hidden"/>
                                      </p:to>
                                    </p:set>
                                  </p:childTnLst>
                                </p:cTn>
                              </p:par>
                            </p:childTnLst>
                          </p:cTn>
                        </p:par>
                        <p:par>
                          <p:cTn id="276" fill="hold">
                            <p:stCondLst>
                              <p:cond delay="2000"/>
                            </p:stCondLst>
                            <p:childTnLst>
                              <p:par>
                                <p:cTn id="277" presetID="10" presetClass="entr" presetSubtype="0" fill="hold" nodeType="afterEffect">
                                  <p:stCondLst>
                                    <p:cond delay="0"/>
                                  </p:stCondLst>
                                  <p:childTnLst>
                                    <p:set>
                                      <p:cBhvr>
                                        <p:cTn id="278" dur="1" fill="hold">
                                          <p:stCondLst>
                                            <p:cond delay="0"/>
                                          </p:stCondLst>
                                        </p:cTn>
                                        <p:tgtEl>
                                          <p:spTgt spid="5"/>
                                        </p:tgtEl>
                                        <p:attrNameLst>
                                          <p:attrName>style.visibility</p:attrName>
                                        </p:attrNameLst>
                                      </p:cBhvr>
                                      <p:to>
                                        <p:strVal val="visible"/>
                                      </p:to>
                                    </p:set>
                                    <p:animEffect transition="in" filter="fade">
                                      <p:cBhvr>
                                        <p:cTn id="27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4" grpId="1" animBg="1"/>
      <p:bldP spid="22" grpId="0"/>
      <p:bldP spid="23" grpId="0"/>
      <p:bldP spid="23" grpId="1"/>
      <p:bldP spid="23" grpId="2"/>
      <p:bldP spid="24" grpId="0"/>
      <p:bldP spid="24" grpId="1"/>
      <p:bldP spid="24" grpId="2"/>
      <p:bldP spid="30" grpId="0" animBg="1"/>
      <p:bldP spid="30" grpId="1" animBg="1"/>
      <p:bldP spid="42" grpId="0" animBg="1"/>
      <p:bldP spid="42" grpId="1" animBg="1"/>
      <p:bldP spid="12" grpId="0" animBg="1"/>
      <p:bldP spid="12" grpId="1" animBg="1"/>
      <p:bldP spid="18" grpId="0"/>
      <p:bldP spid="18" grpId="1"/>
      <p:bldP spid="18" grpId="2"/>
      <p:bldP spid="40" grpId="0"/>
      <p:bldP spid="3" grpId="0"/>
      <p:bldP spid="3" grpId="1"/>
      <p:bldP spid="8" grpId="0"/>
      <p:bldP spid="8" grpId="1"/>
      <p:bldP spid="35" grpId="0"/>
      <p:bldP spid="35" grpId="1"/>
      <p:bldP spid="38" grpId="0"/>
      <p:bldP spid="38" grpId="1"/>
      <p:bldP spid="103424" grpId="0"/>
      <p:bldP spid="103424" grpId="1"/>
      <p:bldP spid="103425" grpId="0"/>
      <p:bldP spid="103425" grpId="1"/>
      <p:bldP spid="103426" grpId="0"/>
      <p:bldP spid="103426" grpId="1"/>
      <p:bldP spid="103427" grpId="0"/>
      <p:bldP spid="103427" grpId="1"/>
      <p:bldP spid="1034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2BAD5C-81BA-BED1-CABD-E4C672F14B72}"/>
              </a:ext>
            </a:extLst>
          </p:cNvPr>
          <p:cNvSpPr>
            <a:spLocks noGrp="1"/>
          </p:cNvSpPr>
          <p:nvPr>
            <p:ph idx="1"/>
          </p:nvPr>
        </p:nvSpPr>
        <p:spPr>
          <a:xfrm>
            <a:off x="609600" y="1600201"/>
            <a:ext cx="5074227" cy="4525963"/>
          </a:xfrm>
        </p:spPr>
        <p:txBody>
          <a:bodyPr>
            <a:normAutofit/>
          </a:bodyPr>
          <a:lstStyle/>
          <a:p>
            <a:pPr marL="0" indent="0">
              <a:buNone/>
            </a:pPr>
            <a:r>
              <a:rPr lang="en-GB" sz="1800" b="1"/>
              <a:t>Low Earth Orbit (LEO)</a:t>
            </a:r>
          </a:p>
          <a:p>
            <a:r>
              <a:rPr lang="en-GB" sz="1800"/>
              <a:t>Up to 2,000km; orbit takes 92 to 127 minutes</a:t>
            </a:r>
          </a:p>
          <a:p>
            <a:r>
              <a:rPr lang="en-GB" sz="1800"/>
              <a:t>Used for comms, remote sensing, the ISS and Hubble</a:t>
            </a:r>
          </a:p>
          <a:p>
            <a:pPr marL="0" indent="0">
              <a:buNone/>
            </a:pPr>
            <a:r>
              <a:rPr lang="en-GB" sz="1800" b="1"/>
              <a:t>Medium Earth Orbit (MEO)</a:t>
            </a:r>
          </a:p>
          <a:p>
            <a:r>
              <a:rPr lang="en-GB" sz="1800"/>
              <a:t>2,000km up to GEO; about 12 hours at 20,000km</a:t>
            </a:r>
          </a:p>
          <a:p>
            <a:r>
              <a:rPr lang="en-GB" sz="1800"/>
              <a:t>Used for navigation - GPS and Galileo - and now comms</a:t>
            </a:r>
          </a:p>
        </p:txBody>
      </p:sp>
      <p:sp>
        <p:nvSpPr>
          <p:cNvPr id="2" name="Title 1">
            <a:extLst>
              <a:ext uri="{FF2B5EF4-FFF2-40B4-BE49-F238E27FC236}">
                <a16:creationId xmlns:a16="http://schemas.microsoft.com/office/drawing/2014/main" id="{E4272483-F86D-6283-1507-1348401E2139}"/>
              </a:ext>
            </a:extLst>
          </p:cNvPr>
          <p:cNvSpPr>
            <a:spLocks noGrp="1"/>
          </p:cNvSpPr>
          <p:nvPr>
            <p:ph type="title"/>
          </p:nvPr>
        </p:nvSpPr>
        <p:spPr/>
        <p:txBody>
          <a:bodyPr/>
          <a:lstStyle/>
          <a:p>
            <a:pPr algn="l"/>
            <a:r>
              <a:rPr lang="en-GB"/>
              <a:t>Low &amp; Medium Earth Orbits</a:t>
            </a:r>
          </a:p>
        </p:txBody>
      </p:sp>
      <p:pic>
        <p:nvPicPr>
          <p:cNvPr id="4" name="Picture 3" descr="LEO and MEO orbits">
            <a:extLst>
              <a:ext uri="{FF2B5EF4-FFF2-40B4-BE49-F238E27FC236}">
                <a16:creationId xmlns:a16="http://schemas.microsoft.com/office/drawing/2014/main" id="{5FDD8BE1-B01E-D09C-94A5-3E531530F627}"/>
              </a:ext>
            </a:extLst>
          </p:cNvPr>
          <p:cNvPicPr>
            <a:picLocks noChangeAspect="1"/>
          </p:cNvPicPr>
          <p:nvPr/>
        </p:nvPicPr>
        <p:blipFill>
          <a:blip r:embed="rId3"/>
          <a:stretch>
            <a:fillRect/>
          </a:stretch>
        </p:blipFill>
        <p:spPr>
          <a:xfrm>
            <a:off x="5537106" y="1849220"/>
            <a:ext cx="5760000" cy="3606370"/>
          </a:xfrm>
          <a:prstGeom prst="rect">
            <a:avLst/>
          </a:prstGeom>
        </p:spPr>
      </p:pic>
      <p:cxnSp>
        <p:nvCxnSpPr>
          <p:cNvPr id="6" name="Straight Arrow Connector 5">
            <a:extLst>
              <a:ext uri="{FF2B5EF4-FFF2-40B4-BE49-F238E27FC236}">
                <a16:creationId xmlns:a16="http://schemas.microsoft.com/office/drawing/2014/main" id="{C9638B0D-FFCA-9538-2B56-AF25BFB16DAE}"/>
              </a:ext>
            </a:extLst>
          </p:cNvPr>
          <p:cNvCxnSpPr/>
          <p:nvPr/>
        </p:nvCxnSpPr>
        <p:spPr>
          <a:xfrm>
            <a:off x="5255732" y="2613314"/>
            <a:ext cx="2560297" cy="10390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0B1847D-827F-455A-450E-A797DA6F4A6F}"/>
              </a:ext>
            </a:extLst>
          </p:cNvPr>
          <p:cNvCxnSpPr>
            <a:cxnSpLocks/>
          </p:cNvCxnSpPr>
          <p:nvPr/>
        </p:nvCxnSpPr>
        <p:spPr>
          <a:xfrm>
            <a:off x="5070762" y="3882953"/>
            <a:ext cx="1465119" cy="4004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3E94DA7-B8AB-052D-95DC-BB9069977E04}"/>
              </a:ext>
            </a:extLst>
          </p:cNvPr>
          <p:cNvSpPr txBox="1"/>
          <p:nvPr/>
        </p:nvSpPr>
        <p:spPr>
          <a:xfrm>
            <a:off x="9178992" y="5455590"/>
            <a:ext cx="3016205" cy="553998"/>
          </a:xfrm>
          <a:prstGeom prst="rect">
            <a:avLst/>
          </a:prstGeom>
          <a:noFill/>
        </p:spPr>
        <p:txBody>
          <a:bodyPr wrap="square" lIns="91440" tIns="45720" rIns="91440" bIns="45720" anchor="t">
            <a:spAutoFit/>
          </a:bodyPr>
          <a:lstStyle/>
          <a:p>
            <a:r>
              <a:rPr lang="en-GB" sz="1000" dirty="0">
                <a:latin typeface="Arial"/>
                <a:cs typeface="Arial"/>
              </a:rPr>
              <a:t>Orbital diagrams from the Space Foundation, a nonprofit organisation founded in 1983 as a gateway to advance the global space community.</a:t>
            </a:r>
          </a:p>
        </p:txBody>
      </p:sp>
    </p:spTree>
    <p:extLst>
      <p:ext uri="{BB962C8B-B14F-4D97-AF65-F5344CB8AC3E}">
        <p14:creationId xmlns:p14="http://schemas.microsoft.com/office/powerpoint/2010/main" val="75339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olar Orbit">
            <a:extLst>
              <a:ext uri="{FF2B5EF4-FFF2-40B4-BE49-F238E27FC236}">
                <a16:creationId xmlns:a16="http://schemas.microsoft.com/office/drawing/2014/main" id="{AA7E98F4-2EE4-C9E5-8A5B-9CFF3CF20F31}"/>
              </a:ext>
            </a:extLst>
          </p:cNvPr>
          <p:cNvPicPr>
            <a:picLocks noChangeAspect="1"/>
          </p:cNvPicPr>
          <p:nvPr/>
        </p:nvPicPr>
        <p:blipFill>
          <a:blip r:embed="rId3"/>
          <a:stretch>
            <a:fillRect/>
          </a:stretch>
        </p:blipFill>
        <p:spPr>
          <a:xfrm>
            <a:off x="5951136" y="1522700"/>
            <a:ext cx="5760000" cy="3608682"/>
          </a:xfrm>
          <a:prstGeom prst="rect">
            <a:avLst/>
          </a:prstGeom>
        </p:spPr>
      </p:pic>
      <p:sp>
        <p:nvSpPr>
          <p:cNvPr id="3" name="Content Placeholder 2">
            <a:extLst>
              <a:ext uri="{FF2B5EF4-FFF2-40B4-BE49-F238E27FC236}">
                <a16:creationId xmlns:a16="http://schemas.microsoft.com/office/drawing/2014/main" id="{0CF9449B-4609-0EA1-70B6-1578A9D20909}"/>
              </a:ext>
            </a:extLst>
          </p:cNvPr>
          <p:cNvSpPr>
            <a:spLocks noGrp="1"/>
          </p:cNvSpPr>
          <p:nvPr>
            <p:ph idx="1"/>
          </p:nvPr>
        </p:nvSpPr>
        <p:spPr>
          <a:xfrm>
            <a:off x="713507" y="1522700"/>
            <a:ext cx="6767947" cy="4525963"/>
          </a:xfrm>
        </p:spPr>
        <p:txBody>
          <a:bodyPr>
            <a:normAutofit/>
          </a:bodyPr>
          <a:lstStyle/>
          <a:p>
            <a:pPr marL="0" indent="0">
              <a:buNone/>
            </a:pPr>
            <a:r>
              <a:rPr lang="en-GB" sz="1800" b="1"/>
              <a:t>Polar Orbit</a:t>
            </a:r>
          </a:p>
          <a:p>
            <a:r>
              <a:rPr lang="en-GB" sz="1800"/>
              <a:t>Within 30 degrees of the poles - reconnaissance, weather and Earth observation</a:t>
            </a:r>
          </a:p>
          <a:p>
            <a:pPr marL="0" indent="0">
              <a:buNone/>
            </a:pPr>
            <a:r>
              <a:rPr lang="en-GB" sz="1800" b="1"/>
              <a:t>Sun-Synchronous Orbit (SSO)</a:t>
            </a:r>
          </a:p>
          <a:p>
            <a:r>
              <a:rPr lang="en-GB" sz="1800"/>
              <a:t>A polar orbit at 97-99 deg inclination; passes over the same place at the same local time</a:t>
            </a:r>
          </a:p>
          <a:p>
            <a:pPr marL="0" indent="0">
              <a:buNone/>
            </a:pPr>
            <a:r>
              <a:rPr lang="en-GB" sz="1800" b="1"/>
              <a:t>International Space Station</a:t>
            </a:r>
          </a:p>
          <a:p>
            <a:r>
              <a:rPr lang="en-GB" sz="1800"/>
              <a:t>Inclined 51.6 deg, so it reaches 51.6 deg north and south</a:t>
            </a:r>
          </a:p>
          <a:p>
            <a:r>
              <a:rPr lang="en-GB" sz="1800"/>
              <a:t>From the NRC at 52 deg north the ISS peaks at about 86 deg elevation</a:t>
            </a:r>
          </a:p>
        </p:txBody>
      </p:sp>
      <p:sp>
        <p:nvSpPr>
          <p:cNvPr id="5" name="Title 4">
            <a:extLst>
              <a:ext uri="{FF2B5EF4-FFF2-40B4-BE49-F238E27FC236}">
                <a16:creationId xmlns:a16="http://schemas.microsoft.com/office/drawing/2014/main" id="{76FB8D4B-95DE-E95B-50C1-75FBB652F8B4}"/>
              </a:ext>
            </a:extLst>
          </p:cNvPr>
          <p:cNvSpPr>
            <a:spLocks noGrp="1"/>
          </p:cNvSpPr>
          <p:nvPr>
            <p:ph type="title"/>
          </p:nvPr>
        </p:nvSpPr>
        <p:spPr/>
        <p:txBody>
          <a:bodyPr/>
          <a:lstStyle/>
          <a:p>
            <a:pPr algn="l"/>
            <a:r>
              <a:rPr lang="en-GB"/>
              <a:t>Specific types of LEO orbit</a:t>
            </a:r>
          </a:p>
        </p:txBody>
      </p:sp>
      <p:cxnSp>
        <p:nvCxnSpPr>
          <p:cNvPr id="7" name="Straight Arrow Connector 6">
            <a:extLst>
              <a:ext uri="{FF2B5EF4-FFF2-40B4-BE49-F238E27FC236}">
                <a16:creationId xmlns:a16="http://schemas.microsoft.com/office/drawing/2014/main" id="{8B43A00B-BE22-5057-D3F2-8632BFEF9CF0}"/>
              </a:ext>
            </a:extLst>
          </p:cNvPr>
          <p:cNvCxnSpPr>
            <a:cxnSpLocks/>
          </p:cNvCxnSpPr>
          <p:nvPr/>
        </p:nvCxnSpPr>
        <p:spPr>
          <a:xfrm>
            <a:off x="7252855" y="2057400"/>
            <a:ext cx="1454727" cy="8728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3899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EO and GSO Orbits">
            <a:extLst>
              <a:ext uri="{FF2B5EF4-FFF2-40B4-BE49-F238E27FC236}">
                <a16:creationId xmlns:a16="http://schemas.microsoft.com/office/drawing/2014/main" id="{2307FBAD-8758-E9B3-8BD0-B154AB98E419}"/>
              </a:ext>
            </a:extLst>
          </p:cNvPr>
          <p:cNvPicPr>
            <a:picLocks noChangeAspect="1"/>
          </p:cNvPicPr>
          <p:nvPr/>
        </p:nvPicPr>
        <p:blipFill>
          <a:blip r:embed="rId3"/>
          <a:stretch>
            <a:fillRect/>
          </a:stretch>
        </p:blipFill>
        <p:spPr>
          <a:xfrm>
            <a:off x="5822400" y="1600201"/>
            <a:ext cx="5760000" cy="3605593"/>
          </a:xfrm>
          <a:prstGeom prst="rect">
            <a:avLst/>
          </a:prstGeom>
        </p:spPr>
      </p:pic>
      <p:sp>
        <p:nvSpPr>
          <p:cNvPr id="3" name="Content Placeholder 2">
            <a:extLst>
              <a:ext uri="{FF2B5EF4-FFF2-40B4-BE49-F238E27FC236}">
                <a16:creationId xmlns:a16="http://schemas.microsoft.com/office/drawing/2014/main" id="{AC779D75-4722-1EDE-F481-619E3FE4CED2}"/>
              </a:ext>
            </a:extLst>
          </p:cNvPr>
          <p:cNvSpPr>
            <a:spLocks noGrp="1"/>
          </p:cNvSpPr>
          <p:nvPr>
            <p:ph idx="1"/>
          </p:nvPr>
        </p:nvSpPr>
        <p:spPr>
          <a:xfrm>
            <a:off x="609600" y="1600201"/>
            <a:ext cx="5759938" cy="4525963"/>
          </a:xfrm>
        </p:spPr>
        <p:txBody>
          <a:bodyPr vert="horz" lIns="91440" tIns="45720" rIns="91440" bIns="45720" rtlCol="0" anchor="t">
            <a:normAutofit/>
          </a:bodyPr>
          <a:lstStyle/>
          <a:p>
            <a:pPr marL="0" indent="0">
              <a:buNone/>
            </a:pPr>
            <a:r>
              <a:rPr lang="en-GB" sz="1800" b="1" dirty="0">
                <a:latin typeface="Arial"/>
                <a:cs typeface="Arial"/>
              </a:rPr>
              <a:t>Geosynchronous (GSO) and Geostationary (GEO)</a:t>
            </a:r>
          </a:p>
          <a:p>
            <a:pPr marL="456565" indent="-456565"/>
            <a:r>
              <a:rPr lang="en-GB" sz="1800" dirty="0">
                <a:latin typeface="Arial"/>
                <a:cs typeface="Arial"/>
              </a:rPr>
              <a:t>35,786km up, one orbit every 24 hours</a:t>
            </a:r>
          </a:p>
          <a:p>
            <a:pPr marL="456565" indent="-456565"/>
            <a:r>
              <a:rPr lang="en-GB" sz="1800" dirty="0">
                <a:latin typeface="Arial"/>
                <a:cs typeface="Arial"/>
              </a:rPr>
              <a:t>GSO matches the Earth's rotation; GEO does it over the equator</a:t>
            </a:r>
          </a:p>
          <a:p>
            <a:pPr marL="456565" indent="-456565"/>
            <a:r>
              <a:rPr lang="en-GB" sz="1800" dirty="0">
                <a:latin typeface="Arial"/>
                <a:cs typeface="Arial"/>
              </a:rPr>
              <a:t>From the ground a GEO satellite appears fixed in the sky</a:t>
            </a:r>
          </a:p>
          <a:p>
            <a:pPr marL="456565" indent="-456565"/>
            <a:r>
              <a:rPr lang="en-GB" sz="1800" dirty="0">
                <a:latin typeface="Arial"/>
                <a:cs typeface="Arial"/>
              </a:rPr>
              <a:t>Used for telecommunications and Earth observation</a:t>
            </a:r>
          </a:p>
        </p:txBody>
      </p:sp>
      <p:sp>
        <p:nvSpPr>
          <p:cNvPr id="5" name="Title 4">
            <a:extLst>
              <a:ext uri="{FF2B5EF4-FFF2-40B4-BE49-F238E27FC236}">
                <a16:creationId xmlns:a16="http://schemas.microsoft.com/office/drawing/2014/main" id="{7D80ED15-89A9-E44B-A171-1AF44C16F8A7}"/>
              </a:ext>
            </a:extLst>
          </p:cNvPr>
          <p:cNvSpPr>
            <a:spLocks noGrp="1"/>
          </p:cNvSpPr>
          <p:nvPr>
            <p:ph type="title"/>
          </p:nvPr>
        </p:nvSpPr>
        <p:spPr/>
        <p:txBody>
          <a:bodyPr/>
          <a:lstStyle/>
          <a:p>
            <a:r>
              <a:rPr lang="en-GB"/>
              <a:t>Geosynchronous Orbit</a:t>
            </a:r>
          </a:p>
        </p:txBody>
      </p:sp>
    </p:spTree>
    <p:extLst>
      <p:ext uri="{BB962C8B-B14F-4D97-AF65-F5344CB8AC3E}">
        <p14:creationId xmlns:p14="http://schemas.microsoft.com/office/powerpoint/2010/main" val="45595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EO Orbit - Space Foundation">
            <a:extLst>
              <a:ext uri="{FF2B5EF4-FFF2-40B4-BE49-F238E27FC236}">
                <a16:creationId xmlns:a16="http://schemas.microsoft.com/office/drawing/2014/main" id="{DDE3D6AC-0D07-9B12-FB97-BB2B73BCF289}"/>
              </a:ext>
            </a:extLst>
          </p:cNvPr>
          <p:cNvPicPr>
            <a:picLocks noChangeAspect="1"/>
          </p:cNvPicPr>
          <p:nvPr/>
        </p:nvPicPr>
        <p:blipFill>
          <a:blip r:embed="rId3"/>
          <a:stretch>
            <a:fillRect/>
          </a:stretch>
        </p:blipFill>
        <p:spPr>
          <a:xfrm>
            <a:off x="5700725" y="1808514"/>
            <a:ext cx="5760000" cy="3608681"/>
          </a:xfrm>
          <a:prstGeom prst="rect">
            <a:avLst/>
          </a:prstGeom>
        </p:spPr>
      </p:pic>
      <p:sp>
        <p:nvSpPr>
          <p:cNvPr id="3" name="Content Placeholder 2">
            <a:extLst>
              <a:ext uri="{FF2B5EF4-FFF2-40B4-BE49-F238E27FC236}">
                <a16:creationId xmlns:a16="http://schemas.microsoft.com/office/drawing/2014/main" id="{9A6A9B05-BE44-D292-F496-70BA84306A48}"/>
              </a:ext>
            </a:extLst>
          </p:cNvPr>
          <p:cNvSpPr>
            <a:spLocks noGrp="1"/>
          </p:cNvSpPr>
          <p:nvPr>
            <p:ph idx="1"/>
          </p:nvPr>
        </p:nvSpPr>
        <p:spPr>
          <a:xfrm>
            <a:off x="609600" y="1600201"/>
            <a:ext cx="5406736" cy="4525963"/>
          </a:xfrm>
        </p:spPr>
        <p:txBody>
          <a:bodyPr>
            <a:normAutofit/>
          </a:bodyPr>
          <a:lstStyle/>
          <a:p>
            <a:pPr marL="0" indent="0">
              <a:buNone/>
            </a:pPr>
            <a:r>
              <a:rPr lang="en-GB" sz="1800" b="1"/>
              <a:t>Highly Elliptical Orbit (HEO)</a:t>
            </a:r>
          </a:p>
          <a:p>
            <a:r>
              <a:rPr lang="en-GB" sz="1800"/>
              <a:t>An oblong orbit - one end close to Earth, the other far out</a:t>
            </a:r>
          </a:p>
          <a:p>
            <a:r>
              <a:rPr lang="en-GB" sz="1800"/>
              <a:t>Slow and high over one region, fast at perigee</a:t>
            </a:r>
          </a:p>
          <a:p>
            <a:r>
              <a:rPr lang="en-GB" sz="1800"/>
              <a:t>Good for high-latitude communications, satellite radio and remote sensing</a:t>
            </a:r>
          </a:p>
        </p:txBody>
      </p:sp>
      <p:sp>
        <p:nvSpPr>
          <p:cNvPr id="5" name="Title 4">
            <a:extLst>
              <a:ext uri="{FF2B5EF4-FFF2-40B4-BE49-F238E27FC236}">
                <a16:creationId xmlns:a16="http://schemas.microsoft.com/office/drawing/2014/main" id="{58B4ADE9-2299-2F4B-BB67-624CB49A7E57}"/>
              </a:ext>
            </a:extLst>
          </p:cNvPr>
          <p:cNvSpPr>
            <a:spLocks noGrp="1"/>
          </p:cNvSpPr>
          <p:nvPr>
            <p:ph type="title"/>
          </p:nvPr>
        </p:nvSpPr>
        <p:spPr/>
        <p:txBody>
          <a:bodyPr>
            <a:normAutofit/>
          </a:bodyPr>
          <a:lstStyle/>
          <a:p>
            <a:pPr algn="l"/>
            <a:r>
              <a:rPr lang="en-GB" sz="6000"/>
              <a:t>Highly Elliptical Orbit (HEO)</a:t>
            </a:r>
            <a:endParaRPr lang="en-GB"/>
          </a:p>
        </p:txBody>
      </p:sp>
    </p:spTree>
    <p:extLst>
      <p:ext uri="{BB962C8B-B14F-4D97-AF65-F5344CB8AC3E}">
        <p14:creationId xmlns:p14="http://schemas.microsoft.com/office/powerpoint/2010/main" val="1098726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rc 10">
            <a:extLst>
              <a:ext uri="{FF2B5EF4-FFF2-40B4-BE49-F238E27FC236}">
                <a16:creationId xmlns:a16="http://schemas.microsoft.com/office/drawing/2014/main" id="{F3BB54C7-9EAC-8602-1EF8-2B1385114CE4}"/>
              </a:ext>
            </a:extLst>
          </p:cNvPr>
          <p:cNvSpPr/>
          <p:nvPr/>
        </p:nvSpPr>
        <p:spPr>
          <a:xfrm rot="13415755">
            <a:off x="1846721" y="2027094"/>
            <a:ext cx="1336419" cy="1443785"/>
          </a:xfrm>
          <a:prstGeom prst="arc">
            <a:avLst/>
          </a:prstGeom>
          <a:ln>
            <a:solidFill>
              <a:srgbClr val="FFC00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val 3">
            <a:extLst>
              <a:ext uri="{FF2B5EF4-FFF2-40B4-BE49-F238E27FC236}">
                <a16:creationId xmlns:a16="http://schemas.microsoft.com/office/drawing/2014/main" id="{9EADF5FC-2E1D-564B-494E-211C2CCC9C28}"/>
              </a:ext>
            </a:extLst>
          </p:cNvPr>
          <p:cNvSpPr/>
          <p:nvPr/>
        </p:nvSpPr>
        <p:spPr>
          <a:xfrm>
            <a:off x="1814779" y="2699212"/>
            <a:ext cx="1800225" cy="188595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Oval 5">
            <a:extLst>
              <a:ext uri="{FF2B5EF4-FFF2-40B4-BE49-F238E27FC236}">
                <a16:creationId xmlns:a16="http://schemas.microsoft.com/office/drawing/2014/main" id="{D445C38B-FD83-4F46-723E-C929E9E61BA4}"/>
              </a:ext>
            </a:extLst>
          </p:cNvPr>
          <p:cNvSpPr/>
          <p:nvPr/>
        </p:nvSpPr>
        <p:spPr>
          <a:xfrm>
            <a:off x="1203277" y="2137980"/>
            <a:ext cx="3024000" cy="3024000"/>
          </a:xfrm>
          <a:prstGeom prst="ellipse">
            <a:avLst/>
          </a:prstGeom>
          <a:noFill/>
          <a:ln w="12700">
            <a:solidFill>
              <a:schemeClr val="bg1">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AAD0375B-4CAC-37F6-F995-98FA8C2AEFB5}"/>
              </a:ext>
            </a:extLst>
          </p:cNvPr>
          <p:cNvSpPr txBox="1"/>
          <p:nvPr/>
        </p:nvSpPr>
        <p:spPr>
          <a:xfrm>
            <a:off x="2165078" y="5171648"/>
            <a:ext cx="137409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mn-cs"/>
              </a:rPr>
              <a:t>600km orbit</a:t>
            </a:r>
          </a:p>
        </p:txBody>
      </p:sp>
      <p:sp>
        <p:nvSpPr>
          <p:cNvPr id="13" name="TextBox 12">
            <a:extLst>
              <a:ext uri="{FF2B5EF4-FFF2-40B4-BE49-F238E27FC236}">
                <a16:creationId xmlns:a16="http://schemas.microsoft.com/office/drawing/2014/main" id="{FCC27082-EA62-B6D9-CE9C-710F24DA5094}"/>
              </a:ext>
            </a:extLst>
          </p:cNvPr>
          <p:cNvSpPr txBox="1"/>
          <p:nvPr/>
        </p:nvSpPr>
        <p:spPr>
          <a:xfrm>
            <a:off x="838200" y="529916"/>
            <a:ext cx="4583306" cy="36933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a:cs typeface="Arial"/>
              </a:rPr>
              <a:t>Launching a satellite into a Low Earth Orbit</a:t>
            </a:r>
            <a:endParaRPr lang="en-GB" sz="1800" b="0" i="0" u="none" strike="noStrike" kern="1200" cap="none" spc="0" normalizeH="0" baseline="0" noProof="0" dirty="0">
              <a:ln>
                <a:noFill/>
              </a:ln>
              <a:solidFill>
                <a:prstClr val="black"/>
              </a:solidFill>
              <a:effectLst/>
              <a:uLnTx/>
              <a:uFillTx/>
              <a:latin typeface="Arial"/>
              <a:cs typeface="Arial"/>
            </a:endParaRPr>
          </a:p>
        </p:txBody>
      </p:sp>
      <p:cxnSp>
        <p:nvCxnSpPr>
          <p:cNvPr id="15" name="Straight Arrow Connector 14">
            <a:extLst>
              <a:ext uri="{FF2B5EF4-FFF2-40B4-BE49-F238E27FC236}">
                <a16:creationId xmlns:a16="http://schemas.microsoft.com/office/drawing/2014/main" id="{AFCDF725-4E0D-945B-8631-8C60BE1AF525}"/>
              </a:ext>
            </a:extLst>
          </p:cNvPr>
          <p:cNvCxnSpPr>
            <a:cxnSpLocks/>
          </p:cNvCxnSpPr>
          <p:nvPr/>
        </p:nvCxnSpPr>
        <p:spPr>
          <a:xfrm flipV="1">
            <a:off x="2121570" y="1492739"/>
            <a:ext cx="1650258" cy="7539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603CE747-D5AD-053F-213D-44CF7B66383B}"/>
              </a:ext>
            </a:extLst>
          </p:cNvPr>
          <p:cNvSpPr txBox="1"/>
          <p:nvPr/>
        </p:nvSpPr>
        <p:spPr>
          <a:xfrm>
            <a:off x="3771828" y="1316117"/>
            <a:ext cx="326954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mn-cs"/>
              </a:rPr>
              <a:t>11.2 km/s Earth’s Escape velocity</a:t>
            </a:r>
          </a:p>
        </p:txBody>
      </p:sp>
      <p:pic>
        <p:nvPicPr>
          <p:cNvPr id="20" name="Graphique 55" descr="Rocket">
            <a:extLst>
              <a:ext uri="{FF2B5EF4-FFF2-40B4-BE49-F238E27FC236}">
                <a16:creationId xmlns:a16="http://schemas.microsoft.com/office/drawing/2014/main" id="{C119ABB1-A4BC-EFC1-DF90-785E252FC94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5726119">
            <a:off x="1646424" y="2909296"/>
            <a:ext cx="349980" cy="349980"/>
          </a:xfrm>
          <a:prstGeom prst="rect">
            <a:avLst/>
          </a:prstGeom>
        </p:spPr>
      </p:pic>
      <p:pic>
        <p:nvPicPr>
          <p:cNvPr id="22" name="Graphique 55" descr="Rocket">
            <a:extLst>
              <a:ext uri="{FF2B5EF4-FFF2-40B4-BE49-F238E27FC236}">
                <a16:creationId xmlns:a16="http://schemas.microsoft.com/office/drawing/2014/main" id="{5952E0A7-5DBD-49F2-5E61-40D01A4E774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50034">
            <a:off x="1755438" y="2192171"/>
            <a:ext cx="349980" cy="349980"/>
          </a:xfrm>
          <a:prstGeom prst="rect">
            <a:avLst/>
          </a:prstGeom>
        </p:spPr>
      </p:pic>
      <p:pic>
        <p:nvPicPr>
          <p:cNvPr id="26" name="Graphic 25" descr="Satellite with solid fill">
            <a:extLst>
              <a:ext uri="{FF2B5EF4-FFF2-40B4-BE49-F238E27FC236}">
                <a16:creationId xmlns:a16="http://schemas.microsoft.com/office/drawing/2014/main" id="{466DA75B-E4B8-4284-04C2-C06CAC0FA15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4011357">
            <a:off x="4015795" y="4080614"/>
            <a:ext cx="232318" cy="232318"/>
          </a:xfrm>
          <a:prstGeom prst="rect">
            <a:avLst/>
          </a:prstGeom>
        </p:spPr>
      </p:pic>
      <p:sp>
        <p:nvSpPr>
          <p:cNvPr id="27" name="TextBox 26">
            <a:extLst>
              <a:ext uri="{FF2B5EF4-FFF2-40B4-BE49-F238E27FC236}">
                <a16:creationId xmlns:a16="http://schemas.microsoft.com/office/drawing/2014/main" id="{D051B1C4-0E8D-B4EF-5E52-8C0BB5C6ED9E}"/>
              </a:ext>
            </a:extLst>
          </p:cNvPr>
          <p:cNvSpPr txBox="1"/>
          <p:nvPr/>
        </p:nvSpPr>
        <p:spPr>
          <a:xfrm>
            <a:off x="4157474" y="4126662"/>
            <a:ext cx="169033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mn-cs"/>
              </a:rPr>
              <a:t>7.56 km/s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mn-cs"/>
              </a:rPr>
              <a:t>97 minute orbit</a:t>
            </a:r>
          </a:p>
        </p:txBody>
      </p:sp>
      <p:cxnSp>
        <p:nvCxnSpPr>
          <p:cNvPr id="29" name="Straight Arrow Connector 28">
            <a:extLst>
              <a:ext uri="{FF2B5EF4-FFF2-40B4-BE49-F238E27FC236}">
                <a16:creationId xmlns:a16="http://schemas.microsoft.com/office/drawing/2014/main" id="{247EAC32-AEE2-F1CA-6C0A-19605C1C9D10}"/>
              </a:ext>
            </a:extLst>
          </p:cNvPr>
          <p:cNvCxnSpPr>
            <a:cxnSpLocks/>
            <a:stCxn id="4" idx="2"/>
            <a:endCxn id="4" idx="6"/>
          </p:cNvCxnSpPr>
          <p:nvPr/>
        </p:nvCxnSpPr>
        <p:spPr>
          <a:xfrm>
            <a:off x="1814779" y="3642187"/>
            <a:ext cx="1800225" cy="0"/>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6D2915FE-51FC-F28A-3AA4-5BC41EE03D18}"/>
              </a:ext>
            </a:extLst>
          </p:cNvPr>
          <p:cNvSpPr txBox="1"/>
          <p:nvPr/>
        </p:nvSpPr>
        <p:spPr>
          <a:xfrm>
            <a:off x="2800518" y="3407688"/>
            <a:ext cx="76335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white"/>
                </a:solidFill>
                <a:effectLst/>
                <a:uLnTx/>
                <a:uFillTx/>
                <a:latin typeface="Calibri"/>
                <a:ea typeface="+mn-ea"/>
                <a:cs typeface="+mn-cs"/>
              </a:rPr>
              <a:t>12,756 km</a:t>
            </a:r>
          </a:p>
        </p:txBody>
      </p:sp>
      <p:sp>
        <p:nvSpPr>
          <p:cNvPr id="32" name="TextBox 31">
            <a:extLst>
              <a:ext uri="{FF2B5EF4-FFF2-40B4-BE49-F238E27FC236}">
                <a16:creationId xmlns:a16="http://schemas.microsoft.com/office/drawing/2014/main" id="{384D373C-CFAB-8A84-BFE5-F080C1622094}"/>
              </a:ext>
            </a:extLst>
          </p:cNvPr>
          <p:cNvSpPr txBox="1"/>
          <p:nvPr/>
        </p:nvSpPr>
        <p:spPr>
          <a:xfrm rot="16200000">
            <a:off x="2213776" y="3991138"/>
            <a:ext cx="76335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white"/>
                </a:solidFill>
                <a:effectLst/>
                <a:uLnTx/>
                <a:uFillTx/>
                <a:latin typeface="Calibri"/>
                <a:ea typeface="+mn-ea"/>
                <a:cs typeface="+mn-cs"/>
              </a:rPr>
              <a:t>12,714 km</a:t>
            </a:r>
          </a:p>
        </p:txBody>
      </p:sp>
      <p:cxnSp>
        <p:nvCxnSpPr>
          <p:cNvPr id="33" name="Straight Arrow Connector 32">
            <a:extLst>
              <a:ext uri="{FF2B5EF4-FFF2-40B4-BE49-F238E27FC236}">
                <a16:creationId xmlns:a16="http://schemas.microsoft.com/office/drawing/2014/main" id="{F2E87DE4-8309-76ED-2002-3B3306D6E291}"/>
              </a:ext>
            </a:extLst>
          </p:cNvPr>
          <p:cNvCxnSpPr>
            <a:cxnSpLocks/>
            <a:stCxn id="4" idx="0"/>
            <a:endCxn id="4" idx="4"/>
          </p:cNvCxnSpPr>
          <p:nvPr/>
        </p:nvCxnSpPr>
        <p:spPr>
          <a:xfrm>
            <a:off x="2714892" y="2699212"/>
            <a:ext cx="0" cy="1885950"/>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E4FD653F-F01E-C447-768D-F6EBB9614D2A}"/>
              </a:ext>
            </a:extLst>
          </p:cNvPr>
          <p:cNvCxnSpPr>
            <a:cxnSpLocks/>
            <a:stCxn id="4" idx="6"/>
            <a:endCxn id="6" idx="6"/>
          </p:cNvCxnSpPr>
          <p:nvPr/>
        </p:nvCxnSpPr>
        <p:spPr>
          <a:xfrm>
            <a:off x="3615004" y="3642187"/>
            <a:ext cx="612273" cy="77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C89B4A2B-74B6-596F-6F41-466F88B18664}"/>
              </a:ext>
            </a:extLst>
          </p:cNvPr>
          <p:cNvSpPr txBox="1"/>
          <p:nvPr/>
        </p:nvSpPr>
        <p:spPr>
          <a:xfrm>
            <a:off x="3640488" y="3403759"/>
            <a:ext cx="5886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prstClr val="black"/>
                </a:solidFill>
                <a:effectLst/>
                <a:uLnTx/>
                <a:uFillTx/>
                <a:latin typeface="Calibri"/>
                <a:ea typeface="+mn-ea"/>
                <a:cs typeface="+mn-cs"/>
              </a:rPr>
              <a:t>600 km</a:t>
            </a:r>
          </a:p>
        </p:txBody>
      </p:sp>
      <p:sp>
        <p:nvSpPr>
          <p:cNvPr id="42" name="TextBox 41">
            <a:extLst>
              <a:ext uri="{FF2B5EF4-FFF2-40B4-BE49-F238E27FC236}">
                <a16:creationId xmlns:a16="http://schemas.microsoft.com/office/drawing/2014/main" id="{33E4657C-3585-3136-FF4C-84A124B4D220}"/>
              </a:ext>
            </a:extLst>
          </p:cNvPr>
          <p:cNvSpPr txBox="1"/>
          <p:nvPr/>
        </p:nvSpPr>
        <p:spPr>
          <a:xfrm rot="20089088">
            <a:off x="1258218" y="1633954"/>
            <a:ext cx="1616159"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Spacecraft separation typically around 10 mins after launch (LEO mission)</a:t>
            </a:r>
          </a:p>
        </p:txBody>
      </p:sp>
      <p:sp>
        <p:nvSpPr>
          <p:cNvPr id="50" name="TextBox 49">
            <a:extLst>
              <a:ext uri="{FF2B5EF4-FFF2-40B4-BE49-F238E27FC236}">
                <a16:creationId xmlns:a16="http://schemas.microsoft.com/office/drawing/2014/main" id="{02D7687C-310D-D031-E083-6F3B5A4BE8B8}"/>
              </a:ext>
            </a:extLst>
          </p:cNvPr>
          <p:cNvSpPr txBox="1"/>
          <p:nvPr/>
        </p:nvSpPr>
        <p:spPr>
          <a:xfrm>
            <a:off x="1973571" y="3206805"/>
            <a:ext cx="7158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mn-cs"/>
              </a:rPr>
              <a:t>Earth</a:t>
            </a:r>
          </a:p>
        </p:txBody>
      </p:sp>
      <p:graphicFrame>
        <p:nvGraphicFramePr>
          <p:cNvPr id="51" name="Table 50">
            <a:extLst>
              <a:ext uri="{FF2B5EF4-FFF2-40B4-BE49-F238E27FC236}">
                <a16:creationId xmlns:a16="http://schemas.microsoft.com/office/drawing/2014/main" id="{09EB67B3-F624-0A2D-9870-E833BF945EBC}"/>
              </a:ext>
            </a:extLst>
          </p:cNvPr>
          <p:cNvGraphicFramePr>
            <a:graphicFrameLocks noGrp="1"/>
          </p:cNvGraphicFramePr>
          <p:nvPr>
            <p:extLst>
              <p:ext uri="{D42A27DB-BD31-4B8C-83A1-F6EECF244321}">
                <p14:modId xmlns:p14="http://schemas.microsoft.com/office/powerpoint/2010/main" val="2101103706"/>
              </p:ext>
            </p:extLst>
          </p:nvPr>
        </p:nvGraphicFramePr>
        <p:xfrm>
          <a:off x="8091603" y="2023011"/>
          <a:ext cx="2126826" cy="2761495"/>
        </p:xfrm>
        <a:graphic>
          <a:graphicData uri="http://schemas.openxmlformats.org/drawingml/2006/table">
            <a:tbl>
              <a:tblPr/>
              <a:tblGrid>
                <a:gridCol w="1063413">
                  <a:extLst>
                    <a:ext uri="{9D8B030D-6E8A-4147-A177-3AD203B41FA5}">
                      <a16:colId xmlns:a16="http://schemas.microsoft.com/office/drawing/2014/main" val="761578406"/>
                    </a:ext>
                  </a:extLst>
                </a:gridCol>
                <a:gridCol w="1063413">
                  <a:extLst>
                    <a:ext uri="{9D8B030D-6E8A-4147-A177-3AD203B41FA5}">
                      <a16:colId xmlns:a16="http://schemas.microsoft.com/office/drawing/2014/main" val="3416195305"/>
                    </a:ext>
                  </a:extLst>
                </a:gridCol>
              </a:tblGrid>
              <a:tr h="753341">
                <a:tc gridSpan="2">
                  <a:txBody>
                    <a:bodyPr/>
                    <a:lstStyle/>
                    <a:p>
                      <a:pPr marR="0" algn="ctr">
                        <a:buNone/>
                      </a:pPr>
                      <a:r>
                        <a:rPr lang="en-GB" sz="1200" b="0" i="0">
                          <a:solidFill>
                            <a:srgbClr val="202122"/>
                          </a:solidFill>
                          <a:effectLst/>
                          <a:latin typeface="Arial" panose="020B0604020202020204" pitchFamily="34" charset="0"/>
                        </a:rPr>
                        <a:t>Typical orbit lifetime for a large satellite</a:t>
                      </a:r>
                    </a:p>
                  </a:txBody>
                  <a:tcPr anchor="ctr">
                    <a:solidFill>
                      <a:srgbClr val="F8F9FA"/>
                    </a:solidFill>
                  </a:tcPr>
                </a:tc>
                <a:tc hMerge="1">
                  <a:txBody>
                    <a:bodyPr/>
                    <a:lstStyle/>
                    <a:p>
                      <a:endParaRPr lang="en-GB"/>
                    </a:p>
                  </a:txBody>
                  <a:tcPr/>
                </a:tc>
                <a:extLst>
                  <a:ext uri="{0D108BD9-81ED-4DB2-BD59-A6C34878D82A}">
                    <a16:rowId xmlns:a16="http://schemas.microsoft.com/office/drawing/2014/main" val="264856580"/>
                  </a:ext>
                </a:extLst>
              </a:tr>
              <a:tr h="502039">
                <a:tc>
                  <a:txBody>
                    <a:bodyPr/>
                    <a:lstStyle/>
                    <a:p>
                      <a:pPr marR="0" algn="ctr">
                        <a:buNone/>
                      </a:pPr>
                      <a:r>
                        <a:rPr lang="en-GB" sz="1200" b="0" i="0">
                          <a:solidFill>
                            <a:srgbClr val="202122"/>
                          </a:solidFill>
                          <a:effectLst/>
                          <a:latin typeface="Arial" panose="020B0604020202020204" pitchFamily="34" charset="0"/>
                        </a:rPr>
                        <a:t>Altitude</a:t>
                      </a:r>
                      <a:br>
                        <a:rPr lang="en-GB" sz="1200" b="0" i="0">
                          <a:solidFill>
                            <a:srgbClr val="202122"/>
                          </a:solidFill>
                          <a:effectLst/>
                          <a:latin typeface="Arial" panose="020B0604020202020204" pitchFamily="34" charset="0"/>
                        </a:rPr>
                      </a:br>
                      <a:r>
                        <a:rPr lang="en-GB" sz="1200" b="0" i="0">
                          <a:solidFill>
                            <a:srgbClr val="202122"/>
                          </a:solidFill>
                          <a:effectLst/>
                          <a:latin typeface="Arial" panose="020B0604020202020204" pitchFamily="34" charset="0"/>
                        </a:rPr>
                        <a:t>(km)</a:t>
                      </a:r>
                    </a:p>
                  </a:txBody>
                  <a:tcPr anchor="ctr">
                    <a:lnL w="6096" cap="flat" cmpd="sng" algn="ctr">
                      <a:solidFill>
                        <a:srgbClr val="A2A9B1"/>
                      </a:solidFill>
                      <a:prstDash val="solid"/>
                      <a:round/>
                      <a:headEnd type="none" w="med" len="med"/>
                      <a:tailEnd type="none" w="med" len="med"/>
                    </a:lnL>
                    <a:lnR w="6096" cap="flat" cmpd="sng" algn="ctr">
                      <a:solidFill>
                        <a:srgbClr val="A2A9B1"/>
                      </a:solidFill>
                      <a:prstDash val="solid"/>
                      <a:round/>
                      <a:headEnd type="none" w="med" len="med"/>
                      <a:tailEnd type="none" w="med" len="med"/>
                    </a:lnR>
                    <a:lnB w="6096" cap="flat" cmpd="sng" algn="ctr">
                      <a:solidFill>
                        <a:srgbClr val="A2A9B1"/>
                      </a:solidFill>
                      <a:prstDash val="solid"/>
                      <a:round/>
                      <a:headEnd type="none" w="med" len="med"/>
                      <a:tailEnd type="none" w="med" len="med"/>
                    </a:lnB>
                    <a:solidFill>
                      <a:srgbClr val="EAECF0"/>
                    </a:solidFill>
                  </a:tcPr>
                </a:tc>
                <a:tc>
                  <a:txBody>
                    <a:bodyPr/>
                    <a:lstStyle/>
                    <a:p>
                      <a:pPr marR="0" algn="ctr">
                        <a:buNone/>
                      </a:pPr>
                      <a:r>
                        <a:rPr lang="en-GB" sz="1200" b="0" i="0">
                          <a:solidFill>
                            <a:srgbClr val="202122"/>
                          </a:solidFill>
                          <a:effectLst/>
                          <a:latin typeface="Arial" panose="020B0604020202020204" pitchFamily="34" charset="0"/>
                        </a:rPr>
                        <a:t>Estimated</a:t>
                      </a:r>
                      <a:br>
                        <a:rPr lang="en-GB" sz="1200" b="0" i="0">
                          <a:solidFill>
                            <a:srgbClr val="202122"/>
                          </a:solidFill>
                          <a:effectLst/>
                          <a:latin typeface="Arial" panose="020B0604020202020204" pitchFamily="34" charset="0"/>
                        </a:rPr>
                      </a:br>
                      <a:r>
                        <a:rPr lang="en-GB" sz="1200" b="0" i="0">
                          <a:solidFill>
                            <a:srgbClr val="202122"/>
                          </a:solidFill>
                          <a:effectLst/>
                          <a:latin typeface="Arial" panose="020B0604020202020204" pitchFamily="34" charset="0"/>
                        </a:rPr>
                        <a:t>decay time</a:t>
                      </a:r>
                    </a:p>
                  </a:txBody>
                  <a:tcPr anchor="ctr">
                    <a:lnL w="6096" cap="flat" cmpd="sng" algn="ctr">
                      <a:solidFill>
                        <a:srgbClr val="A2A9B1"/>
                      </a:solidFill>
                      <a:prstDash val="solid"/>
                      <a:round/>
                      <a:headEnd type="none" w="med" len="med"/>
                      <a:tailEnd type="none" w="med" len="med"/>
                    </a:lnL>
                    <a:lnR w="6096" cap="flat" cmpd="sng" algn="ctr">
                      <a:solidFill>
                        <a:srgbClr val="A2A9B1"/>
                      </a:solidFill>
                      <a:prstDash val="solid"/>
                      <a:round/>
                      <a:headEnd type="none" w="med" len="med"/>
                      <a:tailEnd type="none" w="med" len="med"/>
                    </a:lnR>
                    <a:lnT w="6096" cap="flat" cmpd="sng" algn="ctr">
                      <a:solidFill>
                        <a:srgbClr val="A2A9B1"/>
                      </a:solidFill>
                      <a:prstDash val="solid"/>
                      <a:round/>
                      <a:headEnd type="none" w="med" len="med"/>
                      <a:tailEnd type="none" w="med" len="med"/>
                    </a:lnT>
                    <a:lnB w="6096" cap="flat" cmpd="sng" algn="ctr">
                      <a:solidFill>
                        <a:srgbClr val="A2A9B1"/>
                      </a:solidFill>
                      <a:prstDash val="solid"/>
                      <a:round/>
                      <a:headEnd type="none" w="med" len="med"/>
                      <a:tailEnd type="none" w="med" len="med"/>
                    </a:lnB>
                    <a:solidFill>
                      <a:srgbClr val="EAECF0"/>
                    </a:solidFill>
                  </a:tcPr>
                </a:tc>
                <a:extLst>
                  <a:ext uri="{0D108BD9-81ED-4DB2-BD59-A6C34878D82A}">
                    <a16:rowId xmlns:a16="http://schemas.microsoft.com/office/drawing/2014/main" val="3807230096"/>
                  </a:ext>
                </a:extLst>
              </a:tr>
              <a:tr h="301223">
                <a:tc>
                  <a:txBody>
                    <a:bodyPr/>
                    <a:lstStyle/>
                    <a:p>
                      <a:pPr marR="0" algn="ctr">
                        <a:buNone/>
                      </a:pPr>
                      <a:r>
                        <a:rPr lang="en-GB" sz="1200" b="0" i="0">
                          <a:solidFill>
                            <a:srgbClr val="202122"/>
                          </a:solidFill>
                          <a:effectLst/>
                          <a:latin typeface="Arial" panose="020B0604020202020204" pitchFamily="34" charset="0"/>
                        </a:rPr>
                        <a:t>100</a:t>
                      </a:r>
                    </a:p>
                  </a:txBody>
                  <a:tcPr anchor="ctr">
                    <a:lnL w="6096" cap="flat" cmpd="sng" algn="ctr">
                      <a:solidFill>
                        <a:srgbClr val="A2A9B1"/>
                      </a:solidFill>
                      <a:prstDash val="solid"/>
                      <a:round/>
                      <a:headEnd type="none" w="med" len="med"/>
                      <a:tailEnd type="none" w="med" len="med"/>
                    </a:lnL>
                    <a:lnR w="6096" cap="flat" cmpd="sng" algn="ctr">
                      <a:solidFill>
                        <a:srgbClr val="A2A9B1"/>
                      </a:solidFill>
                      <a:prstDash val="solid"/>
                      <a:round/>
                      <a:headEnd type="none" w="med" len="med"/>
                      <a:tailEnd type="none" w="med" len="med"/>
                    </a:lnR>
                    <a:lnT w="6096" cap="flat" cmpd="sng" algn="ctr">
                      <a:solidFill>
                        <a:srgbClr val="A2A9B1"/>
                      </a:solidFill>
                      <a:prstDash val="solid"/>
                      <a:round/>
                      <a:headEnd type="none" w="med" len="med"/>
                      <a:tailEnd type="none" w="med" len="med"/>
                    </a:lnT>
                    <a:lnB w="6096" cap="flat" cmpd="sng" algn="ctr">
                      <a:solidFill>
                        <a:srgbClr val="A2A9B1"/>
                      </a:solidFill>
                      <a:prstDash val="solid"/>
                      <a:round/>
                      <a:headEnd type="none" w="med" len="med"/>
                      <a:tailEnd type="none" w="med" len="med"/>
                    </a:lnB>
                    <a:solidFill>
                      <a:srgbClr val="F8F9FA"/>
                    </a:solidFill>
                  </a:tcPr>
                </a:tc>
                <a:tc>
                  <a:txBody>
                    <a:bodyPr/>
                    <a:lstStyle/>
                    <a:p>
                      <a:pPr marR="0" algn="ctr">
                        <a:buNone/>
                      </a:pPr>
                      <a:r>
                        <a:rPr lang="en-GB" sz="1200" b="0" i="0">
                          <a:solidFill>
                            <a:srgbClr val="202122"/>
                          </a:solidFill>
                          <a:effectLst/>
                          <a:latin typeface="Arial" panose="020B0604020202020204" pitchFamily="34" charset="0"/>
                        </a:rPr>
                        <a:t>2 hours</a:t>
                      </a:r>
                    </a:p>
                  </a:txBody>
                  <a:tcPr anchor="ctr">
                    <a:lnL w="6096" cap="flat" cmpd="sng" algn="ctr">
                      <a:solidFill>
                        <a:srgbClr val="A2A9B1"/>
                      </a:solidFill>
                      <a:prstDash val="solid"/>
                      <a:round/>
                      <a:headEnd type="none" w="med" len="med"/>
                      <a:tailEnd type="none" w="med" len="med"/>
                    </a:lnL>
                    <a:lnR w="6096" cap="flat" cmpd="sng" algn="ctr">
                      <a:solidFill>
                        <a:srgbClr val="A2A9B1"/>
                      </a:solidFill>
                      <a:prstDash val="solid"/>
                      <a:round/>
                      <a:headEnd type="none" w="med" len="med"/>
                      <a:tailEnd type="none" w="med" len="med"/>
                    </a:lnR>
                    <a:lnT w="6096" cap="flat" cmpd="sng" algn="ctr">
                      <a:solidFill>
                        <a:srgbClr val="A2A9B1"/>
                      </a:solidFill>
                      <a:prstDash val="solid"/>
                      <a:round/>
                      <a:headEnd type="none" w="med" len="med"/>
                      <a:tailEnd type="none" w="med" len="med"/>
                    </a:lnT>
                    <a:lnB w="6096"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080616778"/>
                  </a:ext>
                </a:extLst>
              </a:tr>
              <a:tr h="301223">
                <a:tc>
                  <a:txBody>
                    <a:bodyPr/>
                    <a:lstStyle/>
                    <a:p>
                      <a:pPr marR="0" algn="ctr">
                        <a:buNone/>
                      </a:pPr>
                      <a:r>
                        <a:rPr lang="en-GB" sz="1200" b="0" i="0">
                          <a:solidFill>
                            <a:srgbClr val="202122"/>
                          </a:solidFill>
                          <a:effectLst/>
                          <a:latin typeface="Arial" panose="020B0604020202020204" pitchFamily="34" charset="0"/>
                        </a:rPr>
                        <a:t>200</a:t>
                      </a:r>
                    </a:p>
                  </a:txBody>
                  <a:tcPr anchor="ctr">
                    <a:lnL w="6096" cap="flat" cmpd="sng" algn="ctr">
                      <a:solidFill>
                        <a:srgbClr val="A2A9B1"/>
                      </a:solidFill>
                      <a:prstDash val="solid"/>
                      <a:round/>
                      <a:headEnd type="none" w="med" len="med"/>
                      <a:tailEnd type="none" w="med" len="med"/>
                    </a:lnL>
                    <a:lnR w="6096" cap="flat" cmpd="sng" algn="ctr">
                      <a:solidFill>
                        <a:srgbClr val="A2A9B1"/>
                      </a:solidFill>
                      <a:prstDash val="solid"/>
                      <a:round/>
                      <a:headEnd type="none" w="med" len="med"/>
                      <a:tailEnd type="none" w="med" len="med"/>
                    </a:lnR>
                    <a:lnT w="6096" cap="flat" cmpd="sng" algn="ctr">
                      <a:solidFill>
                        <a:srgbClr val="A2A9B1"/>
                      </a:solidFill>
                      <a:prstDash val="solid"/>
                      <a:round/>
                      <a:headEnd type="none" w="med" len="med"/>
                      <a:tailEnd type="none" w="med" len="med"/>
                    </a:lnT>
                    <a:lnB w="6096" cap="flat" cmpd="sng" algn="ctr">
                      <a:solidFill>
                        <a:srgbClr val="A2A9B1"/>
                      </a:solidFill>
                      <a:prstDash val="solid"/>
                      <a:round/>
                      <a:headEnd type="none" w="med" len="med"/>
                      <a:tailEnd type="none" w="med" len="med"/>
                    </a:lnB>
                    <a:solidFill>
                      <a:srgbClr val="F8F9FA"/>
                    </a:solidFill>
                  </a:tcPr>
                </a:tc>
                <a:tc>
                  <a:txBody>
                    <a:bodyPr/>
                    <a:lstStyle/>
                    <a:p>
                      <a:pPr marR="0" algn="ctr">
                        <a:buNone/>
                      </a:pPr>
                      <a:r>
                        <a:rPr lang="en-GB" sz="1200" b="0" i="0">
                          <a:solidFill>
                            <a:srgbClr val="202122"/>
                          </a:solidFill>
                          <a:effectLst/>
                          <a:latin typeface="Arial" panose="020B0604020202020204" pitchFamily="34" charset="0"/>
                        </a:rPr>
                        <a:t>1 week</a:t>
                      </a:r>
                    </a:p>
                  </a:txBody>
                  <a:tcPr anchor="ctr">
                    <a:lnL w="6096" cap="flat" cmpd="sng" algn="ctr">
                      <a:solidFill>
                        <a:srgbClr val="A2A9B1"/>
                      </a:solidFill>
                      <a:prstDash val="solid"/>
                      <a:round/>
                      <a:headEnd type="none" w="med" len="med"/>
                      <a:tailEnd type="none" w="med" len="med"/>
                    </a:lnL>
                    <a:lnR w="6096" cap="flat" cmpd="sng" algn="ctr">
                      <a:solidFill>
                        <a:srgbClr val="A2A9B1"/>
                      </a:solidFill>
                      <a:prstDash val="solid"/>
                      <a:round/>
                      <a:headEnd type="none" w="med" len="med"/>
                      <a:tailEnd type="none" w="med" len="med"/>
                    </a:lnR>
                    <a:lnT w="6096" cap="flat" cmpd="sng" algn="ctr">
                      <a:solidFill>
                        <a:srgbClr val="A2A9B1"/>
                      </a:solidFill>
                      <a:prstDash val="solid"/>
                      <a:round/>
                      <a:headEnd type="none" w="med" len="med"/>
                      <a:tailEnd type="none" w="med" len="med"/>
                    </a:lnT>
                    <a:lnB w="6096"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971980449"/>
                  </a:ext>
                </a:extLst>
              </a:tr>
              <a:tr h="301223">
                <a:tc>
                  <a:txBody>
                    <a:bodyPr/>
                    <a:lstStyle/>
                    <a:p>
                      <a:pPr marR="0" algn="ctr">
                        <a:buNone/>
                      </a:pPr>
                      <a:r>
                        <a:rPr lang="en-GB" sz="1200" b="0" i="0">
                          <a:solidFill>
                            <a:srgbClr val="202122"/>
                          </a:solidFill>
                          <a:effectLst/>
                          <a:latin typeface="Arial" panose="020B0604020202020204" pitchFamily="34" charset="0"/>
                        </a:rPr>
                        <a:t>500</a:t>
                      </a:r>
                    </a:p>
                  </a:txBody>
                  <a:tcPr anchor="ctr">
                    <a:lnL w="6096" cap="flat" cmpd="sng" algn="ctr">
                      <a:solidFill>
                        <a:srgbClr val="A2A9B1"/>
                      </a:solidFill>
                      <a:prstDash val="solid"/>
                      <a:round/>
                      <a:headEnd type="none" w="med" len="med"/>
                      <a:tailEnd type="none" w="med" len="med"/>
                    </a:lnL>
                    <a:lnR w="6096" cap="flat" cmpd="sng" algn="ctr">
                      <a:solidFill>
                        <a:srgbClr val="A2A9B1"/>
                      </a:solidFill>
                      <a:prstDash val="solid"/>
                      <a:round/>
                      <a:headEnd type="none" w="med" len="med"/>
                      <a:tailEnd type="none" w="med" len="med"/>
                    </a:lnR>
                    <a:lnT w="6096" cap="flat" cmpd="sng" algn="ctr">
                      <a:solidFill>
                        <a:srgbClr val="A2A9B1"/>
                      </a:solidFill>
                      <a:prstDash val="solid"/>
                      <a:round/>
                      <a:headEnd type="none" w="med" len="med"/>
                      <a:tailEnd type="none" w="med" len="med"/>
                    </a:lnT>
                    <a:lnB w="6096" cap="flat" cmpd="sng" algn="ctr">
                      <a:solidFill>
                        <a:srgbClr val="A2A9B1"/>
                      </a:solidFill>
                      <a:prstDash val="solid"/>
                      <a:round/>
                      <a:headEnd type="none" w="med" len="med"/>
                      <a:tailEnd type="none" w="med" len="med"/>
                    </a:lnB>
                    <a:solidFill>
                      <a:srgbClr val="F8F9FA"/>
                    </a:solidFill>
                  </a:tcPr>
                </a:tc>
                <a:tc>
                  <a:txBody>
                    <a:bodyPr/>
                    <a:lstStyle/>
                    <a:p>
                      <a:pPr marR="0" algn="ctr">
                        <a:buNone/>
                      </a:pPr>
                      <a:r>
                        <a:rPr lang="en-GB" sz="1200" b="0" i="0">
                          <a:solidFill>
                            <a:srgbClr val="202122"/>
                          </a:solidFill>
                          <a:effectLst/>
                          <a:latin typeface="Arial" panose="020B0604020202020204" pitchFamily="34" charset="0"/>
                        </a:rPr>
                        <a:t>2 years</a:t>
                      </a:r>
                    </a:p>
                  </a:txBody>
                  <a:tcPr anchor="ctr">
                    <a:lnL w="6096" cap="flat" cmpd="sng" algn="ctr">
                      <a:solidFill>
                        <a:srgbClr val="A2A9B1"/>
                      </a:solidFill>
                      <a:prstDash val="solid"/>
                      <a:round/>
                      <a:headEnd type="none" w="med" len="med"/>
                      <a:tailEnd type="none" w="med" len="med"/>
                    </a:lnL>
                    <a:lnR w="6096" cap="flat" cmpd="sng" algn="ctr">
                      <a:solidFill>
                        <a:srgbClr val="A2A9B1"/>
                      </a:solidFill>
                      <a:prstDash val="solid"/>
                      <a:round/>
                      <a:headEnd type="none" w="med" len="med"/>
                      <a:tailEnd type="none" w="med" len="med"/>
                    </a:lnR>
                    <a:lnT w="6096" cap="flat" cmpd="sng" algn="ctr">
                      <a:solidFill>
                        <a:srgbClr val="A2A9B1"/>
                      </a:solidFill>
                      <a:prstDash val="solid"/>
                      <a:round/>
                      <a:headEnd type="none" w="med" len="med"/>
                      <a:tailEnd type="none" w="med" len="med"/>
                    </a:lnT>
                    <a:lnB w="6096"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06062886"/>
                  </a:ext>
                </a:extLst>
              </a:tr>
              <a:tr h="301223">
                <a:tc>
                  <a:txBody>
                    <a:bodyPr/>
                    <a:lstStyle/>
                    <a:p>
                      <a:pPr marR="0" algn="ctr">
                        <a:buNone/>
                      </a:pPr>
                      <a:r>
                        <a:rPr lang="en-GB" sz="1200" b="0" i="0">
                          <a:solidFill>
                            <a:srgbClr val="202122"/>
                          </a:solidFill>
                          <a:effectLst/>
                          <a:latin typeface="Arial" panose="020B0604020202020204" pitchFamily="34" charset="0"/>
                        </a:rPr>
                        <a:t>600</a:t>
                      </a:r>
                    </a:p>
                  </a:txBody>
                  <a:tcPr anchor="ctr">
                    <a:lnL w="6096" cap="flat" cmpd="sng" algn="ctr">
                      <a:solidFill>
                        <a:srgbClr val="A2A9B1"/>
                      </a:solidFill>
                      <a:prstDash val="solid"/>
                      <a:round/>
                      <a:headEnd type="none" w="med" len="med"/>
                      <a:tailEnd type="none" w="med" len="med"/>
                    </a:lnL>
                    <a:lnR w="6096" cap="flat" cmpd="sng" algn="ctr">
                      <a:solidFill>
                        <a:srgbClr val="A2A9B1"/>
                      </a:solidFill>
                      <a:prstDash val="solid"/>
                      <a:round/>
                      <a:headEnd type="none" w="med" len="med"/>
                      <a:tailEnd type="none" w="med" len="med"/>
                    </a:lnR>
                    <a:lnT w="6096" cap="flat" cmpd="sng" algn="ctr">
                      <a:solidFill>
                        <a:srgbClr val="A2A9B1"/>
                      </a:solidFill>
                      <a:prstDash val="solid"/>
                      <a:round/>
                      <a:headEnd type="none" w="med" len="med"/>
                      <a:tailEnd type="none" w="med" len="med"/>
                    </a:lnT>
                    <a:lnB w="6096" cap="flat" cmpd="sng" algn="ctr">
                      <a:solidFill>
                        <a:srgbClr val="A2A9B1"/>
                      </a:solidFill>
                      <a:prstDash val="solid"/>
                      <a:round/>
                      <a:headEnd type="none" w="med" len="med"/>
                      <a:tailEnd type="none" w="med" len="med"/>
                    </a:lnB>
                    <a:solidFill>
                      <a:srgbClr val="F8F9FA"/>
                    </a:solidFill>
                  </a:tcPr>
                </a:tc>
                <a:tc>
                  <a:txBody>
                    <a:bodyPr/>
                    <a:lstStyle/>
                    <a:p>
                      <a:pPr marR="0" algn="ctr">
                        <a:buNone/>
                      </a:pPr>
                      <a:r>
                        <a:rPr lang="en-GB" sz="1200" b="0" i="0">
                          <a:solidFill>
                            <a:srgbClr val="202122"/>
                          </a:solidFill>
                          <a:effectLst/>
                          <a:latin typeface="Arial" panose="020B0604020202020204" pitchFamily="34" charset="0"/>
                        </a:rPr>
                        <a:t>20 years</a:t>
                      </a:r>
                    </a:p>
                  </a:txBody>
                  <a:tcPr anchor="ctr">
                    <a:lnL w="6096" cap="flat" cmpd="sng" algn="ctr">
                      <a:solidFill>
                        <a:srgbClr val="A2A9B1"/>
                      </a:solidFill>
                      <a:prstDash val="solid"/>
                      <a:round/>
                      <a:headEnd type="none" w="med" len="med"/>
                      <a:tailEnd type="none" w="med" len="med"/>
                    </a:lnL>
                    <a:lnR w="6096" cap="flat" cmpd="sng" algn="ctr">
                      <a:solidFill>
                        <a:srgbClr val="A2A9B1"/>
                      </a:solidFill>
                      <a:prstDash val="solid"/>
                      <a:round/>
                      <a:headEnd type="none" w="med" len="med"/>
                      <a:tailEnd type="none" w="med" len="med"/>
                    </a:lnR>
                    <a:lnT w="6096" cap="flat" cmpd="sng" algn="ctr">
                      <a:solidFill>
                        <a:srgbClr val="A2A9B1"/>
                      </a:solidFill>
                      <a:prstDash val="solid"/>
                      <a:round/>
                      <a:headEnd type="none" w="med" len="med"/>
                      <a:tailEnd type="none" w="med" len="med"/>
                    </a:lnT>
                    <a:lnB w="6096"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934849009"/>
                  </a:ext>
                </a:extLst>
              </a:tr>
              <a:tr h="301223">
                <a:tc>
                  <a:txBody>
                    <a:bodyPr/>
                    <a:lstStyle/>
                    <a:p>
                      <a:pPr marR="0" algn="ctr">
                        <a:buNone/>
                      </a:pPr>
                      <a:r>
                        <a:rPr lang="en-GB" sz="1200" b="0" i="0">
                          <a:solidFill>
                            <a:srgbClr val="202122"/>
                          </a:solidFill>
                          <a:effectLst/>
                          <a:latin typeface="Arial" panose="020B0604020202020204" pitchFamily="34" charset="0"/>
                        </a:rPr>
                        <a:t>800</a:t>
                      </a:r>
                    </a:p>
                  </a:txBody>
                  <a:tcPr anchor="ctr">
                    <a:lnL w="6096" cap="flat" cmpd="sng" algn="ctr">
                      <a:solidFill>
                        <a:srgbClr val="A2A9B1"/>
                      </a:solidFill>
                      <a:prstDash val="solid"/>
                      <a:round/>
                      <a:headEnd type="none" w="med" len="med"/>
                      <a:tailEnd type="none" w="med" len="med"/>
                    </a:lnL>
                    <a:lnR w="6096" cap="flat" cmpd="sng" algn="ctr">
                      <a:solidFill>
                        <a:srgbClr val="A2A9B1"/>
                      </a:solidFill>
                      <a:prstDash val="solid"/>
                      <a:round/>
                      <a:headEnd type="none" w="med" len="med"/>
                      <a:tailEnd type="none" w="med" len="med"/>
                    </a:lnR>
                    <a:lnT w="6096" cap="flat" cmpd="sng" algn="ctr">
                      <a:solidFill>
                        <a:srgbClr val="A2A9B1"/>
                      </a:solidFill>
                      <a:prstDash val="solid"/>
                      <a:round/>
                      <a:headEnd type="none" w="med" len="med"/>
                      <a:tailEnd type="none" w="med" len="med"/>
                    </a:lnT>
                    <a:lnB w="6096" cap="flat" cmpd="sng" algn="ctr">
                      <a:solidFill>
                        <a:srgbClr val="A2A9B1"/>
                      </a:solidFill>
                      <a:prstDash val="solid"/>
                      <a:round/>
                      <a:headEnd type="none" w="med" len="med"/>
                      <a:tailEnd type="none" w="med" len="med"/>
                    </a:lnB>
                    <a:solidFill>
                      <a:srgbClr val="F8F9FA"/>
                    </a:solidFill>
                  </a:tcPr>
                </a:tc>
                <a:tc>
                  <a:txBody>
                    <a:bodyPr/>
                    <a:lstStyle/>
                    <a:p>
                      <a:pPr marR="0" algn="ctr">
                        <a:buNone/>
                      </a:pPr>
                      <a:r>
                        <a:rPr lang="en-GB" sz="1200" b="0" i="0">
                          <a:solidFill>
                            <a:srgbClr val="202122"/>
                          </a:solidFill>
                          <a:effectLst/>
                          <a:latin typeface="Arial" panose="020B0604020202020204" pitchFamily="34" charset="0"/>
                        </a:rPr>
                        <a:t>200 years</a:t>
                      </a:r>
                    </a:p>
                  </a:txBody>
                  <a:tcPr anchor="ctr">
                    <a:lnL w="6096" cap="flat" cmpd="sng" algn="ctr">
                      <a:solidFill>
                        <a:srgbClr val="A2A9B1"/>
                      </a:solidFill>
                      <a:prstDash val="solid"/>
                      <a:round/>
                      <a:headEnd type="none" w="med" len="med"/>
                      <a:tailEnd type="none" w="med" len="med"/>
                    </a:lnL>
                    <a:lnR w="6096" cap="flat" cmpd="sng" algn="ctr">
                      <a:solidFill>
                        <a:srgbClr val="A2A9B1"/>
                      </a:solidFill>
                      <a:prstDash val="solid"/>
                      <a:round/>
                      <a:headEnd type="none" w="med" len="med"/>
                      <a:tailEnd type="none" w="med" len="med"/>
                    </a:lnR>
                    <a:lnT w="6096" cap="flat" cmpd="sng" algn="ctr">
                      <a:solidFill>
                        <a:srgbClr val="A2A9B1"/>
                      </a:solidFill>
                      <a:prstDash val="solid"/>
                      <a:round/>
                      <a:headEnd type="none" w="med" len="med"/>
                      <a:tailEnd type="none" w="med" len="med"/>
                    </a:lnT>
                    <a:lnB w="6096"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974510309"/>
                  </a:ext>
                </a:extLst>
              </a:tr>
            </a:tbl>
          </a:graphicData>
        </a:graphic>
      </p:graphicFrame>
      <p:sp>
        <p:nvSpPr>
          <p:cNvPr id="52" name="TextBox 51">
            <a:extLst>
              <a:ext uri="{FF2B5EF4-FFF2-40B4-BE49-F238E27FC236}">
                <a16:creationId xmlns:a16="http://schemas.microsoft.com/office/drawing/2014/main" id="{9033BBE2-FA83-79EB-ECC7-72E3AB3CA3B0}"/>
              </a:ext>
            </a:extLst>
          </p:cNvPr>
          <p:cNvSpPr txBox="1"/>
          <p:nvPr/>
        </p:nvSpPr>
        <p:spPr>
          <a:xfrm>
            <a:off x="9498360" y="4772993"/>
            <a:ext cx="720069"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 Wikipedia</a:t>
            </a:r>
          </a:p>
        </p:txBody>
      </p:sp>
      <p:pic>
        <p:nvPicPr>
          <p:cNvPr id="24" name="Graphic 23" descr="Satellite with solid fill">
            <a:extLst>
              <a:ext uri="{FF2B5EF4-FFF2-40B4-BE49-F238E27FC236}">
                <a16:creationId xmlns:a16="http://schemas.microsoft.com/office/drawing/2014/main" id="{36F571B7-7EA5-9B22-1C5C-7479579F3AB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269116">
            <a:off x="2090926" y="2116900"/>
            <a:ext cx="232318" cy="232318"/>
          </a:xfrm>
          <a:prstGeom prst="rect">
            <a:avLst/>
          </a:prstGeom>
        </p:spPr>
      </p:pic>
      <p:cxnSp>
        <p:nvCxnSpPr>
          <p:cNvPr id="3" name="Straight Arrow Connector 2">
            <a:extLst>
              <a:ext uri="{FF2B5EF4-FFF2-40B4-BE49-F238E27FC236}">
                <a16:creationId xmlns:a16="http://schemas.microsoft.com/office/drawing/2014/main" id="{3237C74C-EAF8-E3A9-CD89-7302E8F97B5E}"/>
              </a:ext>
            </a:extLst>
          </p:cNvPr>
          <p:cNvCxnSpPr>
            <a:cxnSpLocks/>
          </p:cNvCxnSpPr>
          <p:nvPr/>
        </p:nvCxnSpPr>
        <p:spPr>
          <a:xfrm flipH="1">
            <a:off x="3868159" y="4349240"/>
            <a:ext cx="178061" cy="25670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CB89D66-9112-7CD1-BAF4-6C6D01057B13}"/>
              </a:ext>
            </a:extLst>
          </p:cNvPr>
          <p:cNvSpPr txBox="1"/>
          <p:nvPr/>
        </p:nvSpPr>
        <p:spPr>
          <a:xfrm>
            <a:off x="7907587" y="944921"/>
            <a:ext cx="2638493" cy="923330"/>
          </a:xfrm>
          <a:prstGeom prst="rect">
            <a:avLst/>
          </a:prstGeom>
          <a:noFill/>
        </p:spPr>
        <p:txBody>
          <a:bodyPr wrap="square" lIns="91440" tIns="45720" rIns="91440" bIns="45720" rtlCol="0" anchor="t">
            <a:spAutoFit/>
          </a:bodyPr>
          <a:lstStyle/>
          <a:p>
            <a:pPr algn="ctr"/>
            <a:r>
              <a:rPr lang="en-GB" dirty="0">
                <a:latin typeface="Arial"/>
                <a:cs typeface="Arial"/>
              </a:rPr>
              <a:t>Once in orbit, typical times for a satellite to decay from orbit.</a:t>
            </a:r>
          </a:p>
        </p:txBody>
      </p:sp>
    </p:spTree>
    <p:extLst>
      <p:ext uri="{BB962C8B-B14F-4D97-AF65-F5344CB8AC3E}">
        <p14:creationId xmlns:p14="http://schemas.microsoft.com/office/powerpoint/2010/main" val="4025779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C7FD8-DC0D-C2C7-10DB-3C800C7CC67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5E946CD-B233-7553-E50F-21C712BFC1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99842" y="168021"/>
            <a:ext cx="567355" cy="1249618"/>
          </a:xfrm>
          <a:prstGeom prst="rect">
            <a:avLst/>
          </a:prstGeom>
        </p:spPr>
      </p:pic>
      <p:pic>
        <p:nvPicPr>
          <p:cNvPr id="16" name="Picture 15">
            <a:extLst>
              <a:ext uri="{FF2B5EF4-FFF2-40B4-BE49-F238E27FC236}">
                <a16:creationId xmlns:a16="http://schemas.microsoft.com/office/drawing/2014/main" id="{58C2F7F4-2451-C1EF-1E27-58BE2DC87E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28" y="163456"/>
            <a:ext cx="1249446" cy="1254183"/>
          </a:xfrm>
          <a:prstGeom prst="rect">
            <a:avLst/>
          </a:prstGeom>
        </p:spPr>
      </p:pic>
      <p:sp>
        <p:nvSpPr>
          <p:cNvPr id="2" name="Title 3">
            <a:extLst>
              <a:ext uri="{FF2B5EF4-FFF2-40B4-BE49-F238E27FC236}">
                <a16:creationId xmlns:a16="http://schemas.microsoft.com/office/drawing/2014/main" id="{446D3C5E-0A20-2CD2-6AFB-CD5518789D71}"/>
              </a:ext>
            </a:extLst>
          </p:cNvPr>
          <p:cNvSpPr txBox="1">
            <a:spLocks/>
          </p:cNvSpPr>
          <p:nvPr/>
        </p:nvSpPr>
        <p:spPr>
          <a:xfrm>
            <a:off x="720351" y="2203704"/>
            <a:ext cx="10972800" cy="3337560"/>
          </a:xfrm>
          <a:prstGeom prst="rect">
            <a:avLst/>
          </a:prstGeom>
        </p:spPr>
        <p:txBody>
          <a:bodyPr vert="horz" lIns="91440" tIns="45720" rIns="91440" bIns="45720" rtlCol="0" anchor="ctr">
            <a:noAutofit/>
          </a:bodyPr>
          <a:lstStyle>
            <a:lvl1pPr algn="ctr" defTabSz="1219170" rtl="0" eaLnBrk="1" latinLnBrk="0" hangingPunct="1">
              <a:spcBef>
                <a:spcPct val="0"/>
              </a:spcBef>
              <a:buNone/>
              <a:defRPr sz="5867" kern="1200">
                <a:solidFill>
                  <a:schemeClr val="tx1"/>
                </a:solidFill>
                <a:latin typeface="Arial" panose="020B0604020202020204" pitchFamily="34" charset="0"/>
                <a:ea typeface="+mj-ea"/>
                <a:cs typeface="Arial" panose="020B0604020202020204" pitchFamily="34" charset="0"/>
              </a:defRPr>
            </a:lvl1pPr>
          </a:lstStyle>
          <a:p>
            <a:pPr algn="l"/>
            <a:r>
              <a:rPr lang="en-GB" sz="2000" dirty="0"/>
              <a:t>Thank you for taking part in World Space Week 2026 and showing that amateur radio is part of space exploration, education and communication.</a:t>
            </a:r>
            <a:br>
              <a:rPr lang="en-GB" sz="2000" dirty="0"/>
            </a:br>
            <a:br>
              <a:rPr lang="en-GB" sz="2000" dirty="0"/>
            </a:br>
            <a:r>
              <a:rPr lang="en-GB" sz="2000" b="1" dirty="0"/>
              <a:t>Don’t forget to:</a:t>
            </a:r>
          </a:p>
          <a:p>
            <a:pPr algn="l"/>
            <a:endParaRPr lang="en-GB" sz="2000" dirty="0"/>
          </a:p>
          <a:p>
            <a:pPr marL="457200" indent="-457200" algn="l">
              <a:buAutoNum type="arabicPeriod"/>
            </a:pPr>
            <a:r>
              <a:rPr lang="en-GB" sz="2000" dirty="0"/>
              <a:t>Login via worldspaceweek.org/events and update your event listings with the number of people involved in your event</a:t>
            </a:r>
          </a:p>
          <a:p>
            <a:pPr marL="457200" indent="-457200" algn="l">
              <a:buAutoNum type="arabicPeriod"/>
            </a:pPr>
            <a:endParaRPr lang="en-GB" sz="2000" dirty="0"/>
          </a:p>
          <a:p>
            <a:pPr marL="457200" indent="-457200" algn="l">
              <a:buAutoNum type="arabicPeriod"/>
            </a:pPr>
            <a:r>
              <a:rPr lang="en-GB" sz="2000" dirty="0"/>
              <a:t>Share your results with RSGB Board Director Patrick Wood, 2E0IFB via 2e0ifb@rsgb.org.uk</a:t>
            </a:r>
            <a:br>
              <a:rPr lang="en-GB" sz="2000" dirty="0"/>
            </a:br>
            <a:br>
              <a:rPr lang="en-GB" dirty="0"/>
            </a:br>
            <a:endParaRPr lang="en-GB" sz="3600" dirty="0"/>
          </a:p>
        </p:txBody>
      </p:sp>
      <p:sp>
        <p:nvSpPr>
          <p:cNvPr id="4" name="TextBox 3">
            <a:extLst>
              <a:ext uri="{FF2B5EF4-FFF2-40B4-BE49-F238E27FC236}">
                <a16:creationId xmlns:a16="http://schemas.microsoft.com/office/drawing/2014/main" id="{720DB3C1-F04C-60C7-31F4-7AF861648A30}"/>
              </a:ext>
            </a:extLst>
          </p:cNvPr>
          <p:cNvSpPr txBox="1"/>
          <p:nvPr/>
        </p:nvSpPr>
        <p:spPr>
          <a:xfrm>
            <a:off x="2136648" y="5678424"/>
            <a:ext cx="7918704" cy="307777"/>
          </a:xfrm>
          <a:prstGeom prst="rect">
            <a:avLst/>
          </a:prstGeom>
          <a:noFill/>
        </p:spPr>
        <p:txBody>
          <a:bodyPr wrap="square" rtlCol="0">
            <a:spAutoFit/>
          </a:bodyPr>
          <a:lstStyle/>
          <a:p>
            <a:r>
              <a:rPr lang="en-GB" sz="1400" b="1" dirty="0">
                <a:latin typeface="Arial" panose="020B0604020202020204" pitchFamily="34" charset="0"/>
                <a:cs typeface="Arial" panose="020B0604020202020204" pitchFamily="34" charset="0"/>
              </a:rPr>
              <a:t>All slides in this presentation are copyright of the RSGB 2026 and Patrick Wood, 2E0IFB </a:t>
            </a:r>
          </a:p>
        </p:txBody>
      </p:sp>
    </p:spTree>
    <p:extLst>
      <p:ext uri="{BB962C8B-B14F-4D97-AF65-F5344CB8AC3E}">
        <p14:creationId xmlns:p14="http://schemas.microsoft.com/office/powerpoint/2010/main" val="148119675"/>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Airbus">
      <a:dk1>
        <a:srgbClr val="000000"/>
      </a:dk1>
      <a:lt1>
        <a:srgbClr val="FFFFFF"/>
      </a:lt1>
      <a:dk2>
        <a:srgbClr val="292E6B"/>
      </a:dk2>
      <a:lt2>
        <a:srgbClr val="E7E6E6"/>
      </a:lt2>
      <a:accent1>
        <a:srgbClr val="292E6B"/>
      </a:accent1>
      <a:accent2>
        <a:srgbClr val="EC671A"/>
      </a:accent2>
      <a:accent3>
        <a:srgbClr val="9396B5"/>
      </a:accent3>
      <a:accent4>
        <a:srgbClr val="E4002B"/>
      </a:accent4>
      <a:accent5>
        <a:srgbClr val="025587"/>
      </a:accent5>
      <a:accent6>
        <a:srgbClr val="84BD00"/>
      </a:accent6>
      <a:hlink>
        <a:srgbClr val="EC671A"/>
      </a:hlink>
      <a:folHlink>
        <a:srgbClr val="84BD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9F3BE07D735C48A1698625C8F09EC5" ma:contentTypeVersion="12" ma:contentTypeDescription="Create a new document." ma:contentTypeScope="" ma:versionID="bf943a3a1556ab65bf3b17534e89b6cc">
  <xsd:schema xmlns:xsd="http://www.w3.org/2001/XMLSchema" xmlns:xs="http://www.w3.org/2001/XMLSchema" xmlns:p="http://schemas.microsoft.com/office/2006/metadata/properties" xmlns:ns2="c11c79c4-594c-48a4-a01b-79c628e7221d" xmlns:ns3="c97a08b9-f75f-42be-8e1e-88250c929bd6" targetNamespace="http://schemas.microsoft.com/office/2006/metadata/properties" ma:root="true" ma:fieldsID="1a550ecef54bef7be24051e1e6ec941d" ns2:_="" ns3:_="">
    <xsd:import namespace="c11c79c4-594c-48a4-a01b-79c628e7221d"/>
    <xsd:import namespace="c97a08b9-f75f-42be-8e1e-88250c929bd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1c79c4-594c-48a4-a01b-79c628e722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0b68233-6f88-480f-8594-c973a388e495"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7a08b9-f75f-42be-8e1e-88250c929bd6"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ca7fd58-b84a-4bb7-af00-cbcc64dcf510}" ma:internalName="TaxCatchAll" ma:showField="CatchAllData" ma:web="c97a08b9-f75f-42be-8e1e-88250c929b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11c79c4-594c-48a4-a01b-79c628e7221d">
      <Terms xmlns="http://schemas.microsoft.com/office/infopath/2007/PartnerControls"/>
    </lcf76f155ced4ddcb4097134ff3c332f>
    <TaxCatchAll xmlns="c97a08b9-f75f-42be-8e1e-88250c929bd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E5ADFE-2DDD-496F-BDCD-DE984A894E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1c79c4-594c-48a4-a01b-79c628e7221d"/>
    <ds:schemaRef ds:uri="c97a08b9-f75f-42be-8e1e-88250c929b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B25A995-0D2D-49A4-9F5E-8DFA843A189C}">
  <ds:schemaRefs>
    <ds:schemaRef ds:uri="http://schemas.microsoft.com/office/2006/metadata/properties"/>
    <ds:schemaRef ds:uri="http://schemas.microsoft.com/office/infopath/2007/PartnerControls"/>
    <ds:schemaRef ds:uri="c11c79c4-594c-48a4-a01b-79c628e7221d"/>
    <ds:schemaRef ds:uri="c97a08b9-f75f-42be-8e1e-88250c929bd6"/>
  </ds:schemaRefs>
</ds:datastoreItem>
</file>

<file path=customXml/itemProps3.xml><?xml version="1.0" encoding="utf-8"?>
<ds:datastoreItem xmlns:ds="http://schemas.openxmlformats.org/officeDocument/2006/customXml" ds:itemID="{E4692D5F-FDF5-41EE-96D4-48834DDDF70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TotalTime>
  <Words>2417</Words>
  <Application>Microsoft Office PowerPoint</Application>
  <PresentationFormat>Widescreen</PresentationFormat>
  <Paragraphs>254</Paragraphs>
  <Slides>11</Slides>
  <Notes>11</Notes>
  <HiddenSlides>0</HiddenSlides>
  <MMClips>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11</vt:i4>
      </vt:variant>
    </vt:vector>
  </HeadingPairs>
  <TitlesOfParts>
    <vt:vector size="18" baseType="lpstr">
      <vt:lpstr>Arial</vt:lpstr>
      <vt:lpstr>Calibri</vt:lpstr>
      <vt:lpstr>Gill Sans MT</vt:lpstr>
      <vt:lpstr>Wingdings</vt:lpstr>
      <vt:lpstr>Custom Design</vt:lpstr>
      <vt:lpstr>Office Theme</vt:lpstr>
      <vt:lpstr>1_Custom Design</vt:lpstr>
      <vt:lpstr>      The RSGB is supporting  World Space Week 2026!  Take inspiration from our ideas at rsgb.org/wsw and then start planning your event  4-10 October 2026 </vt:lpstr>
      <vt:lpstr>World Space Week 2026</vt:lpstr>
      <vt:lpstr>World Space Week 2026</vt:lpstr>
      <vt:lpstr>TITLE</vt:lpstr>
      <vt:lpstr>PowerPoint Presentation</vt:lpstr>
      <vt:lpstr>Low &amp; Medium Earth Orbits</vt:lpstr>
      <vt:lpstr>Specific types of LEO orbit</vt:lpstr>
      <vt:lpstr>Geosynchronous Orbit</vt:lpstr>
      <vt:lpstr>Highly Elliptical Orbit (HEO)</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Patrick Wood</dc:creator>
  <cp:lastModifiedBy>Helen Sargeant, M7MZE</cp:lastModifiedBy>
  <cp:revision>28</cp:revision>
  <cp:lastPrinted>2026-08-05T16:56:17Z</cp:lastPrinted>
  <dcterms:created xsi:type="dcterms:W3CDTF">2026-08-01T07:52:32Z</dcterms:created>
  <dcterms:modified xsi:type="dcterms:W3CDTF">2026-09-15T13:06:17Z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0x010100DD9F3BE07D735C48A1698625C8F09EC5</vt:lpwstr>
  </property>
  <property fmtid="{D5CDD505-2E9C-101B-9397-08002B2CF9AE}" pid="3" name="MediaServiceImageTags">
    <vt:lpwstr/>
  </property>
</Properties>
</file>